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sldIdLst>
    <p:sldId id="256" r:id="rId2"/>
    <p:sldId id="291" r:id="rId3"/>
    <p:sldId id="277" r:id="rId4"/>
    <p:sldId id="259" r:id="rId5"/>
    <p:sldId id="293" r:id="rId6"/>
    <p:sldId id="295" r:id="rId7"/>
    <p:sldId id="296" r:id="rId8"/>
    <p:sldId id="294" r:id="rId9"/>
    <p:sldId id="297" r:id="rId10"/>
    <p:sldId id="298" r:id="rId11"/>
    <p:sldId id="365" r:id="rId12"/>
    <p:sldId id="299" r:id="rId13"/>
    <p:sldId id="260" r:id="rId14"/>
    <p:sldId id="301" r:id="rId15"/>
    <p:sldId id="302" r:id="rId16"/>
    <p:sldId id="288" r:id="rId17"/>
    <p:sldId id="284" r:id="rId18"/>
    <p:sldId id="279" r:id="rId19"/>
    <p:sldId id="285" r:id="rId20"/>
    <p:sldId id="282" r:id="rId21"/>
    <p:sldId id="306" r:id="rId22"/>
    <p:sldId id="307" r:id="rId23"/>
    <p:sldId id="308" r:id="rId24"/>
    <p:sldId id="309" r:id="rId25"/>
    <p:sldId id="322" r:id="rId26"/>
    <p:sldId id="310" r:id="rId27"/>
    <p:sldId id="323" r:id="rId28"/>
    <p:sldId id="313" r:id="rId29"/>
    <p:sldId id="326" r:id="rId30"/>
    <p:sldId id="346" r:id="rId31"/>
    <p:sldId id="324" r:id="rId32"/>
    <p:sldId id="314" r:id="rId33"/>
    <p:sldId id="327" r:id="rId34"/>
    <p:sldId id="315" r:id="rId35"/>
    <p:sldId id="317" r:id="rId36"/>
    <p:sldId id="318" r:id="rId37"/>
    <p:sldId id="337" r:id="rId38"/>
    <p:sldId id="338" r:id="rId39"/>
    <p:sldId id="368" r:id="rId40"/>
    <p:sldId id="330" r:id="rId41"/>
    <p:sldId id="339" r:id="rId42"/>
    <p:sldId id="340" r:id="rId43"/>
    <p:sldId id="341" r:id="rId44"/>
    <p:sldId id="342" r:id="rId45"/>
    <p:sldId id="331" r:id="rId46"/>
    <p:sldId id="353" r:id="rId47"/>
    <p:sldId id="351" r:id="rId48"/>
    <p:sldId id="355" r:id="rId49"/>
    <p:sldId id="354" r:id="rId50"/>
    <p:sldId id="356" r:id="rId51"/>
    <p:sldId id="352" r:id="rId52"/>
    <p:sldId id="357" r:id="rId53"/>
    <p:sldId id="359" r:id="rId54"/>
    <p:sldId id="276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336600"/>
    <a:srgbClr val="006600"/>
    <a:srgbClr val="CCFF99"/>
    <a:srgbClr val="CC0000"/>
    <a:srgbClr val="993300"/>
    <a:srgbClr val="CC3300"/>
    <a:srgbClr val="FF33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>
        <p:scale>
          <a:sx n="75" d="100"/>
          <a:sy n="7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50307894205531"/>
          <c:y val="0.13614325825550877"/>
          <c:w val="0.65304512416717142"/>
          <c:h val="0.78972898736495145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>
                <a:rot lat="0" lon="0" rev="1200000"/>
              </a:lightRig>
            </a:scene3d>
          </c:spPr>
          <c:dPt>
            <c:idx val="1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</c:spPr>
          </c:dPt>
          <c:dPt>
            <c:idx val="2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</c:spPr>
          </c:dPt>
          <c:dPt>
            <c:idx val="3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</c:spPr>
          </c:dPt>
          <c:dLbls>
            <c:dLbl>
              <c:idx val="0"/>
              <c:layout>
                <c:manualLayout>
                  <c:x val="-0.26265962423013955"/>
                  <c:y val="9.090909090909090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sz="1800" b="1" dirty="0" err="1"/>
                      <a:t>Tổng</a:t>
                    </a:r>
                    <a:r>
                      <a:rPr lang="en-US" sz="1800" b="1" dirty="0"/>
                      <a:t> </a:t>
                    </a:r>
                    <a:r>
                      <a:rPr lang="en-US" sz="1800" b="1" dirty="0" err="1"/>
                      <a:t>số</a:t>
                    </a:r>
                    <a:r>
                      <a:rPr lang="en-US" sz="1800" b="1" dirty="0"/>
                      <a:t> </a:t>
                    </a:r>
                    <a:r>
                      <a:rPr lang="en-US" sz="1800" b="1" dirty="0" err="1" smtClean="0"/>
                      <a:t>Bệnh</a:t>
                    </a:r>
                    <a:r>
                      <a:rPr lang="en-US" sz="1800" b="1" dirty="0" smtClean="0"/>
                      <a:t> </a:t>
                    </a:r>
                    <a:r>
                      <a:rPr lang="en-US" sz="1800" b="1" dirty="0" err="1"/>
                      <a:t>viện</a:t>
                    </a:r>
                    <a:r>
                      <a:rPr lang="en-US" sz="1800" b="1" dirty="0"/>
                      <a:t>, 1.206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261739559782751E-2"/>
                  <c:y val="-2.0752803626819374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err="1"/>
                      <a:t>Tuyến</a:t>
                    </a:r>
                    <a:r>
                      <a:rPr lang="en-US" sz="1800" b="1" dirty="0"/>
                      <a:t> TW, 69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b="1" dirty="0" err="1" smtClean="0">
                        <a:solidFill>
                          <a:srgbClr val="FFFF00"/>
                        </a:solidFill>
                      </a:rPr>
                      <a:t>Tuyến</a:t>
                    </a:r>
                    <a:r>
                      <a:rPr lang="en-US" sz="1800" b="1" dirty="0" smtClean="0">
                        <a:solidFill>
                          <a:srgbClr val="FFFF00"/>
                        </a:solidFill>
                      </a:rPr>
                      <a:t> </a:t>
                    </a:r>
                    <a:r>
                      <a:rPr lang="en-US" sz="1800" b="1" dirty="0" err="1" smtClean="0">
                        <a:solidFill>
                          <a:srgbClr val="FFFF00"/>
                        </a:solidFill>
                      </a:rPr>
                      <a:t>Tỉnh</a:t>
                    </a:r>
                    <a:r>
                      <a:rPr lang="en-US" sz="1800" b="1" dirty="0">
                        <a:solidFill>
                          <a:srgbClr val="FFFF00"/>
                        </a:solidFill>
                      </a:rPr>
                      <a:t>, 492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00" b="1" dirty="0" err="1">
                        <a:solidFill>
                          <a:srgbClr val="C00000"/>
                        </a:solidFill>
                      </a:rPr>
                      <a:t>Tuyến</a:t>
                    </a:r>
                    <a:r>
                      <a:rPr lang="en-US" sz="1800" b="1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sz="1800" b="1" dirty="0" err="1" smtClean="0">
                        <a:solidFill>
                          <a:srgbClr val="C00000"/>
                        </a:solidFill>
                      </a:rPr>
                      <a:t>Huyện</a:t>
                    </a:r>
                    <a:r>
                      <a:rPr lang="en-US" sz="1800" b="1" dirty="0" smtClean="0">
                        <a:solidFill>
                          <a:srgbClr val="C00000"/>
                        </a:solidFill>
                      </a:rPr>
                      <a:t>, </a:t>
                    </a:r>
                    <a:r>
                      <a:rPr lang="en-US" sz="1800" b="1" dirty="0">
                        <a:solidFill>
                          <a:srgbClr val="C00000"/>
                        </a:solidFill>
                      </a:rPr>
                      <a:t>645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Sheet1!$A$1:$A$4</c:f>
              <c:strCache>
                <c:ptCount val="4"/>
                <c:pt idx="0">
                  <c:v> Tổng số Bệnh viện</c:v>
                </c:pt>
                <c:pt idx="1">
                  <c:v>Tuyến TW</c:v>
                </c:pt>
                <c:pt idx="2">
                  <c:v>TuyếnTỉnh</c:v>
                </c:pt>
                <c:pt idx="3">
                  <c:v>Tuyến Huyện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1.206</c:v>
                </c:pt>
                <c:pt idx="1">
                  <c:v>69</c:v>
                </c:pt>
                <c:pt idx="2">
                  <c:v>492</c:v>
                </c:pt>
                <c:pt idx="3">
                  <c:v>645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ACFF2-EFDE-4DBE-9563-698125B23004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7F8C1D0E-C917-40B9-884B-449AE5532E87}">
      <dgm:prSet phldrT="[Text]" custT="1"/>
      <dgm:spPr>
        <a:solidFill>
          <a:srgbClr val="FFFF00">
            <a:alpha val="90000"/>
          </a:srgbClr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200" b="1" dirty="0" err="1" smtClean="0"/>
            <a:t>Đảng</a:t>
          </a:r>
          <a:r>
            <a:rPr lang="en-US" sz="2200" b="1" dirty="0" smtClean="0"/>
            <a:t> CSVN </a:t>
          </a:r>
          <a:endParaRPr lang="en-US" sz="2200" b="1" dirty="0"/>
        </a:p>
      </dgm:t>
    </dgm:pt>
    <dgm:pt modelId="{5904B45D-A85B-402F-B549-B008B58A21BF}" type="parTrans" cxnId="{6CF8A88D-8507-4112-86B0-751A076C7434}">
      <dgm:prSet/>
      <dgm:spPr/>
      <dgm:t>
        <a:bodyPr/>
        <a:lstStyle/>
        <a:p>
          <a:endParaRPr lang="en-US"/>
        </a:p>
      </dgm:t>
    </dgm:pt>
    <dgm:pt modelId="{08358503-1712-4E18-A7EC-19157A382B6A}" type="sibTrans" cxnId="{6CF8A88D-8507-4112-86B0-751A076C7434}">
      <dgm:prSet/>
      <dgm:spPr/>
      <dgm:t>
        <a:bodyPr/>
        <a:lstStyle/>
        <a:p>
          <a:endParaRPr lang="en-US"/>
        </a:p>
      </dgm:t>
    </dgm:pt>
    <dgm:pt modelId="{80365E2B-319F-47FE-A5CA-75A8695D8FF6}">
      <dgm:prSet phldrT="[Text]" custT="1"/>
      <dgm:spPr>
        <a:solidFill>
          <a:srgbClr val="0066FF">
            <a:alpha val="89804"/>
          </a:srgbClr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63 </a:t>
          </a:r>
          <a:r>
            <a:rPr lang="en-US" sz="2000" b="1" dirty="0" err="1" smtClean="0">
              <a:solidFill>
                <a:srgbClr val="FFFF00"/>
              </a:solidFill>
            </a:rPr>
            <a:t>đảng</a:t>
          </a:r>
          <a:r>
            <a:rPr lang="en-US" sz="2000" b="1" dirty="0" smtClean="0">
              <a:solidFill>
                <a:srgbClr val="FFFF00"/>
              </a:solidFill>
            </a:rPr>
            <a:t> </a:t>
          </a:r>
          <a:r>
            <a:rPr lang="en-US" sz="2000" b="1" dirty="0" err="1" smtClean="0">
              <a:solidFill>
                <a:srgbClr val="FFFF00"/>
              </a:solidFill>
            </a:rPr>
            <a:t>bộ</a:t>
          </a:r>
          <a:r>
            <a:rPr lang="en-US" sz="2000" b="1" dirty="0" smtClean="0">
              <a:solidFill>
                <a:srgbClr val="FFFF00"/>
              </a:solidFill>
            </a:rPr>
            <a:t> </a:t>
          </a:r>
          <a:r>
            <a:rPr lang="en-US" sz="2000" b="1" dirty="0" err="1" smtClean="0">
              <a:solidFill>
                <a:srgbClr val="FFFF00"/>
              </a:solidFill>
            </a:rPr>
            <a:t>tỉnh</a:t>
          </a:r>
          <a:r>
            <a:rPr lang="en-US" sz="2000" b="1" dirty="0" smtClean="0">
              <a:solidFill>
                <a:srgbClr val="FFFF00"/>
              </a:solidFill>
            </a:rPr>
            <a:t>, TP </a:t>
          </a:r>
          <a:endParaRPr lang="en-US" sz="2000" b="1" dirty="0">
            <a:solidFill>
              <a:srgbClr val="FFFF00"/>
            </a:solidFill>
          </a:endParaRPr>
        </a:p>
      </dgm:t>
    </dgm:pt>
    <dgm:pt modelId="{FBD59404-39AA-44CC-BE7A-8056CFE29429}" type="parTrans" cxnId="{64E127B1-464B-4C43-8D89-5FAEC0C6CF58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303F7B7F-8D8D-4EB4-9527-AD1AA2C22BF3}" type="sibTrans" cxnId="{64E127B1-464B-4C43-8D89-5FAEC0C6CF58}">
      <dgm:prSet/>
      <dgm:spPr/>
      <dgm:t>
        <a:bodyPr/>
        <a:lstStyle/>
        <a:p>
          <a:endParaRPr lang="en-US"/>
        </a:p>
      </dgm:t>
    </dgm:pt>
    <dgm:pt modelId="{19680FF7-2CEF-4EA9-A39B-7CDBF0AFDC24}">
      <dgm:prSet phldrT="[Text]" custT="1"/>
      <dgm:spPr>
        <a:solidFill>
          <a:srgbClr val="66FFFF">
            <a:alpha val="89804"/>
          </a:srgbClr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000" b="1" dirty="0" smtClean="0"/>
            <a:t> </a:t>
          </a:r>
          <a:r>
            <a:rPr lang="en-US" sz="2000" b="1" dirty="0" err="1" smtClean="0"/>
            <a:t>Huyện</a:t>
          </a:r>
          <a:endParaRPr lang="en-US" sz="2000" b="1" dirty="0"/>
        </a:p>
      </dgm:t>
    </dgm:pt>
    <dgm:pt modelId="{B71D2AC1-8933-4ED8-96D3-30940E3C2498}" type="parTrans" cxnId="{216139D9-E747-4EC9-9461-C89C2FEDA5DF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BE557961-3C22-4914-8282-299BD1B0A195}" type="sibTrans" cxnId="{216139D9-E747-4EC9-9461-C89C2FEDA5DF}">
      <dgm:prSet/>
      <dgm:spPr/>
      <dgm:t>
        <a:bodyPr/>
        <a:lstStyle/>
        <a:p>
          <a:endParaRPr lang="en-US"/>
        </a:p>
      </dgm:t>
    </dgm:pt>
    <dgm:pt modelId="{13DDB49D-5115-4D9C-A4F4-EA90E52917D9}">
      <dgm:prSet phldrT="[Text]" custT="1"/>
      <dgm:spPr>
        <a:solidFill>
          <a:srgbClr val="66FFFF">
            <a:alpha val="89804"/>
          </a:srgbClr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000" b="1" dirty="0" err="1" smtClean="0"/>
            <a:t>Quận</a:t>
          </a:r>
          <a:r>
            <a:rPr lang="en-US" sz="2000" b="1" dirty="0" smtClean="0"/>
            <a:t> </a:t>
          </a:r>
          <a:endParaRPr lang="en-US" sz="2000" b="1" dirty="0"/>
        </a:p>
      </dgm:t>
    </dgm:pt>
    <dgm:pt modelId="{E995AAE3-A17A-4A52-BD4A-513715B48AC7}" type="parTrans" cxnId="{B70FB65D-7D60-45AA-AA70-ED4E422BAD9C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763A83EF-B7A4-40E4-B46E-5C1E91774618}" type="sibTrans" cxnId="{B70FB65D-7D60-45AA-AA70-ED4E422BAD9C}">
      <dgm:prSet/>
      <dgm:spPr/>
      <dgm:t>
        <a:bodyPr/>
        <a:lstStyle/>
        <a:p>
          <a:endParaRPr lang="en-US"/>
        </a:p>
      </dgm:t>
    </dgm:pt>
    <dgm:pt modelId="{A1620637-73F7-4C70-8AEB-1C50801B3600}">
      <dgm:prSet phldrT="[Text]" custT="1"/>
      <dgm:spPr>
        <a:solidFill>
          <a:srgbClr val="0066FF">
            <a:alpha val="89804"/>
          </a:srgbClr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5 </a:t>
          </a:r>
          <a:r>
            <a:rPr lang="en-US" sz="2000" b="1" dirty="0" err="1" smtClean="0">
              <a:solidFill>
                <a:srgbClr val="FFFF00"/>
              </a:solidFill>
            </a:rPr>
            <a:t>đảng</a:t>
          </a:r>
          <a:r>
            <a:rPr lang="en-US" sz="2000" b="1" dirty="0" smtClean="0">
              <a:solidFill>
                <a:srgbClr val="FFFF00"/>
              </a:solidFill>
            </a:rPr>
            <a:t> </a:t>
          </a:r>
          <a:r>
            <a:rPr lang="en-US" sz="2000" b="1" dirty="0" err="1" smtClean="0">
              <a:solidFill>
                <a:srgbClr val="FFFF00"/>
              </a:solidFill>
            </a:rPr>
            <a:t>bộ</a:t>
          </a:r>
          <a:r>
            <a:rPr lang="en-US" sz="2000" b="1" dirty="0" smtClean="0">
              <a:solidFill>
                <a:srgbClr val="FFFF00"/>
              </a:solidFill>
            </a:rPr>
            <a:t> </a:t>
          </a:r>
          <a:r>
            <a:rPr lang="en-US" sz="2000" b="1" dirty="0" err="1" smtClean="0">
              <a:solidFill>
                <a:srgbClr val="FFFF00"/>
              </a:solidFill>
            </a:rPr>
            <a:t>khối</a:t>
          </a:r>
          <a:r>
            <a:rPr lang="en-US" sz="2000" b="1" dirty="0" smtClean="0">
              <a:solidFill>
                <a:srgbClr val="FFFF00"/>
              </a:solidFill>
            </a:rPr>
            <a:t> </a:t>
          </a:r>
          <a:r>
            <a:rPr lang="en-US" sz="2000" b="1" dirty="0" err="1" smtClean="0">
              <a:solidFill>
                <a:srgbClr val="FFFF00"/>
              </a:solidFill>
            </a:rPr>
            <a:t>cơ</a:t>
          </a:r>
          <a:r>
            <a:rPr lang="en-US" sz="2000" b="1" dirty="0" smtClean="0">
              <a:solidFill>
                <a:srgbClr val="FFFF00"/>
              </a:solidFill>
            </a:rPr>
            <a:t> </a:t>
          </a:r>
          <a:r>
            <a:rPr lang="en-US" sz="2000" b="1" dirty="0" err="1" smtClean="0">
              <a:solidFill>
                <a:srgbClr val="FFFF00"/>
              </a:solidFill>
            </a:rPr>
            <a:t>quan</a:t>
          </a:r>
          <a:r>
            <a:rPr lang="en-US" sz="2000" b="1" dirty="0" smtClean="0">
              <a:solidFill>
                <a:srgbClr val="FFFF00"/>
              </a:solidFill>
            </a:rPr>
            <a:t> TW </a:t>
          </a:r>
          <a:endParaRPr lang="en-US" sz="2000" b="1" dirty="0">
            <a:solidFill>
              <a:srgbClr val="FFFF00"/>
            </a:solidFill>
          </a:endParaRPr>
        </a:p>
      </dgm:t>
    </dgm:pt>
    <dgm:pt modelId="{076110BF-068E-4D54-A580-A679FFAA24CD}" type="parTrans" cxnId="{0201EFC2-1710-4E57-8354-2C7E3C1AF3F8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7E878B42-0478-4A93-847A-E56367141CD1}" type="sibTrans" cxnId="{0201EFC2-1710-4E57-8354-2C7E3C1AF3F8}">
      <dgm:prSet/>
      <dgm:spPr/>
      <dgm:t>
        <a:bodyPr/>
        <a:lstStyle/>
        <a:p>
          <a:endParaRPr lang="en-US"/>
        </a:p>
      </dgm:t>
    </dgm:pt>
    <dgm:pt modelId="{67CA78D5-A5A7-46EA-982C-CA3CD59A511A}">
      <dgm:prSet phldrT="[Text]" custT="1"/>
      <dgm:spPr>
        <a:solidFill>
          <a:srgbClr val="66FFFF">
            <a:alpha val="89804"/>
          </a:srgbClr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000" b="1" dirty="0" err="1" smtClean="0"/>
            <a:t>Cấp</a:t>
          </a:r>
          <a:r>
            <a:rPr lang="en-US" sz="2000" b="1" dirty="0" smtClean="0"/>
            <a:t> </a:t>
          </a:r>
          <a:r>
            <a:rPr lang="en-US" sz="2000" b="1" dirty="0" err="1" smtClean="0"/>
            <a:t>trên</a:t>
          </a:r>
          <a:r>
            <a:rPr lang="en-US" sz="2000" b="1" dirty="0" smtClean="0"/>
            <a:t> </a:t>
          </a:r>
          <a:r>
            <a:rPr lang="en-US" sz="2000" b="1" dirty="0" err="1" smtClean="0"/>
            <a:t>cơ</a:t>
          </a:r>
          <a:r>
            <a:rPr lang="en-US" sz="2000" b="1" dirty="0" smtClean="0"/>
            <a:t> </a:t>
          </a:r>
          <a:r>
            <a:rPr lang="en-US" sz="2000" b="1" dirty="0" err="1" smtClean="0"/>
            <a:t>sở</a:t>
          </a:r>
          <a:r>
            <a:rPr lang="en-US" sz="2000" b="1" dirty="0" smtClean="0"/>
            <a:t> </a:t>
          </a:r>
          <a:endParaRPr lang="en-US" sz="2000" b="1" dirty="0"/>
        </a:p>
      </dgm:t>
    </dgm:pt>
    <dgm:pt modelId="{399CA3BE-7DCA-4908-BFDB-32E4213EA94E}" type="parTrans" cxnId="{D56DE51D-9DF2-4664-B50B-2F68FB2998FB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3A5FCE58-3DA1-40DA-BF0B-6B2F7C63871E}" type="sibTrans" cxnId="{D56DE51D-9DF2-4664-B50B-2F68FB2998FB}">
      <dgm:prSet/>
      <dgm:spPr/>
      <dgm:t>
        <a:bodyPr/>
        <a:lstStyle/>
        <a:p>
          <a:endParaRPr lang="en-US"/>
        </a:p>
      </dgm:t>
    </dgm:pt>
    <dgm:pt modelId="{4426715B-6D41-4BF8-8A0E-F6082FFAB297}">
      <dgm:prSet/>
      <dgm:spPr>
        <a:solidFill>
          <a:schemeClr val="accent6">
            <a:lumMod val="40000"/>
            <a:lumOff val="60000"/>
            <a:alpha val="89804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en-US" dirty="0" smtClean="0"/>
            <a:t> </a:t>
          </a:r>
          <a:r>
            <a:rPr lang="en-US" b="1" dirty="0" err="1" smtClean="0"/>
            <a:t>cơ</a:t>
          </a:r>
          <a:r>
            <a:rPr lang="en-US" b="1" dirty="0" smtClean="0"/>
            <a:t> </a:t>
          </a:r>
          <a:r>
            <a:rPr lang="en-US" b="1" dirty="0" err="1" smtClean="0"/>
            <a:t>sở</a:t>
          </a:r>
          <a:r>
            <a:rPr lang="en-US" b="1" dirty="0" smtClean="0"/>
            <a:t> </a:t>
          </a:r>
          <a:r>
            <a:rPr lang="en-US" b="1" dirty="0" err="1" smtClean="0"/>
            <a:t>Đảng</a:t>
          </a:r>
          <a:r>
            <a:rPr lang="en-US" b="1" dirty="0" smtClean="0"/>
            <a:t> </a:t>
          </a:r>
          <a:endParaRPr lang="en-US" b="1" dirty="0"/>
        </a:p>
      </dgm:t>
    </dgm:pt>
    <dgm:pt modelId="{66D5C381-6F40-4876-9E61-0BF18EFC7625}" type="parTrans" cxnId="{6AA8A24D-BEA2-49B8-8A04-F91928366365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B9BE75C7-11EC-4279-8353-2608652D8BDE}" type="sibTrans" cxnId="{6AA8A24D-BEA2-49B8-8A04-F91928366365}">
      <dgm:prSet/>
      <dgm:spPr/>
      <dgm:t>
        <a:bodyPr/>
        <a:lstStyle/>
        <a:p>
          <a:endParaRPr lang="en-US"/>
        </a:p>
      </dgm:t>
    </dgm:pt>
    <dgm:pt modelId="{A2021E9B-EBCD-4028-BFA2-F405F19A338F}">
      <dgm:prSet/>
      <dgm:spPr>
        <a:solidFill>
          <a:schemeClr val="accent6">
            <a:lumMod val="40000"/>
            <a:lumOff val="60000"/>
            <a:alpha val="89804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en-US" dirty="0" smtClean="0"/>
            <a:t> </a:t>
          </a:r>
          <a:r>
            <a:rPr lang="en-US" b="1" dirty="0" err="1" smtClean="0"/>
            <a:t>cơ</a:t>
          </a:r>
          <a:r>
            <a:rPr lang="en-US" b="1" dirty="0" smtClean="0"/>
            <a:t> </a:t>
          </a:r>
          <a:r>
            <a:rPr lang="en-US" b="1" dirty="0" err="1" smtClean="0"/>
            <a:t>sở</a:t>
          </a:r>
          <a:r>
            <a:rPr lang="en-US" b="1" dirty="0" smtClean="0"/>
            <a:t> </a:t>
          </a:r>
          <a:r>
            <a:rPr lang="en-US" b="1" dirty="0" err="1" smtClean="0"/>
            <a:t>Đảng</a:t>
          </a:r>
          <a:r>
            <a:rPr lang="en-US" b="1" dirty="0" smtClean="0"/>
            <a:t> </a:t>
          </a:r>
          <a:endParaRPr lang="en-US" b="1" dirty="0"/>
        </a:p>
      </dgm:t>
    </dgm:pt>
    <dgm:pt modelId="{DAD0EA69-FAFF-4A4A-A775-8F9449FC1F0D}" type="parTrans" cxnId="{5AD12FB6-0AE8-43D2-B740-299E352B584A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27820BE6-DFFF-44C9-A28B-4938B055B869}" type="sibTrans" cxnId="{5AD12FB6-0AE8-43D2-B740-299E352B584A}">
      <dgm:prSet/>
      <dgm:spPr/>
      <dgm:t>
        <a:bodyPr/>
        <a:lstStyle/>
        <a:p>
          <a:endParaRPr lang="en-US"/>
        </a:p>
      </dgm:t>
    </dgm:pt>
    <dgm:pt modelId="{C5A40AF5-068C-4214-B56A-4D656B2A7314}">
      <dgm:prSet/>
      <dgm:spPr>
        <a:solidFill>
          <a:schemeClr val="accent6">
            <a:lumMod val="40000"/>
            <a:lumOff val="60000"/>
            <a:alpha val="89804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en-US" dirty="0" smtClean="0"/>
            <a:t> </a:t>
          </a:r>
          <a:r>
            <a:rPr lang="en-US" b="1" dirty="0" err="1" smtClean="0"/>
            <a:t>cơ</a:t>
          </a:r>
          <a:r>
            <a:rPr lang="en-US" b="1" dirty="0" smtClean="0"/>
            <a:t> </a:t>
          </a:r>
          <a:r>
            <a:rPr lang="en-US" b="1" dirty="0" err="1" smtClean="0"/>
            <a:t>sở</a:t>
          </a:r>
          <a:r>
            <a:rPr lang="en-US" b="1" dirty="0" smtClean="0"/>
            <a:t> </a:t>
          </a:r>
          <a:r>
            <a:rPr lang="en-US" b="1" dirty="0" err="1" smtClean="0"/>
            <a:t>Đảng</a:t>
          </a:r>
          <a:r>
            <a:rPr lang="en-US" b="1" dirty="0" smtClean="0"/>
            <a:t> </a:t>
          </a:r>
          <a:endParaRPr lang="en-US" b="1" dirty="0"/>
        </a:p>
      </dgm:t>
    </dgm:pt>
    <dgm:pt modelId="{A63A418B-783A-48AD-B19F-EDE9CA62391E}" type="parTrans" cxnId="{8843BF9F-11CC-4FE1-A509-BD9797AAEAD5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EA44267C-8412-495D-AD33-C0DFA1F5C306}" type="sibTrans" cxnId="{8843BF9F-11CC-4FE1-A509-BD9797AAEAD5}">
      <dgm:prSet/>
      <dgm:spPr/>
      <dgm:t>
        <a:bodyPr/>
        <a:lstStyle/>
        <a:p>
          <a:endParaRPr lang="en-US"/>
        </a:p>
      </dgm:t>
    </dgm:pt>
    <dgm:pt modelId="{8AE223CF-2EA3-4666-97A7-FECD06106140}">
      <dgm:prSet/>
      <dgm:spPr>
        <a:solidFill>
          <a:schemeClr val="accent6">
            <a:lumMod val="40000"/>
            <a:lumOff val="60000"/>
            <a:alpha val="89804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en-US" dirty="0" smtClean="0"/>
            <a:t> </a:t>
          </a:r>
          <a:r>
            <a:rPr lang="en-US" b="1" dirty="0" err="1" smtClean="0"/>
            <a:t>cơ</a:t>
          </a:r>
          <a:r>
            <a:rPr lang="en-US" b="1" dirty="0" smtClean="0"/>
            <a:t> </a:t>
          </a:r>
          <a:r>
            <a:rPr lang="en-US" b="1" dirty="0" err="1" smtClean="0"/>
            <a:t>sở</a:t>
          </a:r>
          <a:r>
            <a:rPr lang="en-US" b="1" dirty="0" smtClean="0"/>
            <a:t> </a:t>
          </a:r>
          <a:r>
            <a:rPr lang="en-US" b="1" dirty="0" err="1" smtClean="0"/>
            <a:t>Đảng</a:t>
          </a:r>
          <a:r>
            <a:rPr lang="en-US" b="1" dirty="0" smtClean="0"/>
            <a:t> </a:t>
          </a:r>
          <a:endParaRPr lang="en-US" b="1" dirty="0"/>
        </a:p>
      </dgm:t>
    </dgm:pt>
    <dgm:pt modelId="{47ABAC58-20BA-4E08-9CEC-C95B27BDC289}" type="parTrans" cxnId="{9C51BAE7-7424-4DF2-994A-372CB760D184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0DC3D149-469D-47A0-AF05-F6777E8CFB52}" type="sibTrans" cxnId="{9C51BAE7-7424-4DF2-994A-372CB760D184}">
      <dgm:prSet/>
      <dgm:spPr/>
      <dgm:t>
        <a:bodyPr/>
        <a:lstStyle/>
        <a:p>
          <a:endParaRPr lang="en-US"/>
        </a:p>
      </dgm:t>
    </dgm:pt>
    <dgm:pt modelId="{2703C190-ED42-4172-B6EA-E726CA2671B8}">
      <dgm:prSet/>
      <dgm:spPr>
        <a:solidFill>
          <a:schemeClr val="accent6">
            <a:lumMod val="40000"/>
            <a:lumOff val="60000"/>
            <a:alpha val="89804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en-US" dirty="0" smtClean="0"/>
            <a:t> </a:t>
          </a:r>
          <a:r>
            <a:rPr lang="en-US" b="1" dirty="0" err="1" smtClean="0"/>
            <a:t>cơ</a:t>
          </a:r>
          <a:r>
            <a:rPr lang="en-US" b="1" dirty="0" smtClean="0"/>
            <a:t> </a:t>
          </a:r>
          <a:r>
            <a:rPr lang="en-US" b="1" dirty="0" err="1" smtClean="0"/>
            <a:t>sở</a:t>
          </a:r>
          <a:r>
            <a:rPr lang="en-US" b="1" dirty="0" smtClean="0"/>
            <a:t> </a:t>
          </a:r>
          <a:r>
            <a:rPr lang="en-US" b="1" dirty="0" err="1" smtClean="0"/>
            <a:t>Đảng</a:t>
          </a:r>
          <a:r>
            <a:rPr lang="en-US" b="1" dirty="0" smtClean="0"/>
            <a:t> </a:t>
          </a:r>
          <a:endParaRPr lang="en-US" b="1" dirty="0"/>
        </a:p>
      </dgm:t>
    </dgm:pt>
    <dgm:pt modelId="{CC3A6E4F-C33C-4B6B-A74B-F85EE47CF6A3}" type="parTrans" cxnId="{4BE0BE5A-13B6-4D36-9B9A-BC1E93D8AB6F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09A1D921-72D7-48BD-891D-136720654EA3}" type="sibTrans" cxnId="{4BE0BE5A-13B6-4D36-9B9A-BC1E93D8AB6F}">
      <dgm:prSet/>
      <dgm:spPr/>
      <dgm:t>
        <a:bodyPr/>
        <a:lstStyle/>
        <a:p>
          <a:endParaRPr lang="en-US"/>
        </a:p>
      </dgm:t>
    </dgm:pt>
    <dgm:pt modelId="{3C34861E-A5DA-41F1-8813-D9E258A01EAA}" type="pres">
      <dgm:prSet presAssocID="{C9AACFF2-EFDE-4DBE-9563-698125B230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A8B9DFA-CC67-49DF-A333-ED4294DB93F5}" type="pres">
      <dgm:prSet presAssocID="{7F8C1D0E-C917-40B9-884B-449AE5532E87}" presName="hierRoot1" presStyleCnt="0"/>
      <dgm:spPr/>
    </dgm:pt>
    <dgm:pt modelId="{67495AEB-DF7B-4164-A715-BABA38E705D0}" type="pres">
      <dgm:prSet presAssocID="{7F8C1D0E-C917-40B9-884B-449AE5532E87}" presName="composite" presStyleCnt="0"/>
      <dgm:spPr/>
    </dgm:pt>
    <dgm:pt modelId="{07156630-2B39-4226-B384-1E8DDD89B53E}" type="pres">
      <dgm:prSet presAssocID="{7F8C1D0E-C917-40B9-884B-449AE5532E87}" presName="background" presStyleLbl="node0" presStyleIdx="0" presStyleCnt="1"/>
      <dgm:spPr>
        <a:solidFill>
          <a:srgbClr val="FF0000"/>
        </a:solidFill>
      </dgm:spPr>
    </dgm:pt>
    <dgm:pt modelId="{86B71CE8-D293-4F22-83BD-2AE9C90DA967}" type="pres">
      <dgm:prSet presAssocID="{7F8C1D0E-C917-40B9-884B-449AE5532E87}" presName="text" presStyleLbl="fgAcc0" presStyleIdx="0" presStyleCnt="1" custScaleX="1771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72D251-16DD-4B0C-8AF0-1AA45E88172C}" type="pres">
      <dgm:prSet presAssocID="{7F8C1D0E-C917-40B9-884B-449AE5532E87}" presName="hierChild2" presStyleCnt="0"/>
      <dgm:spPr/>
    </dgm:pt>
    <dgm:pt modelId="{0FA2B0BA-9B96-4413-9FB7-740E063C804B}" type="pres">
      <dgm:prSet presAssocID="{FBD59404-39AA-44CC-BE7A-8056CFE2942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E3909FD-58CB-47AE-B020-AEDC8B1BE53C}" type="pres">
      <dgm:prSet presAssocID="{80365E2B-319F-47FE-A5CA-75A8695D8FF6}" presName="hierRoot2" presStyleCnt="0"/>
      <dgm:spPr/>
    </dgm:pt>
    <dgm:pt modelId="{E2BD983A-AB6A-4907-9F3F-F77CD08C5617}" type="pres">
      <dgm:prSet presAssocID="{80365E2B-319F-47FE-A5CA-75A8695D8FF6}" presName="composite2" presStyleCnt="0"/>
      <dgm:spPr/>
    </dgm:pt>
    <dgm:pt modelId="{62F01BDC-0259-4344-9861-B19FFBF4541E}" type="pres">
      <dgm:prSet presAssocID="{80365E2B-319F-47FE-A5CA-75A8695D8FF6}" presName="background2" presStyleLbl="node2" presStyleIdx="0" presStyleCnt="2"/>
      <dgm:spPr>
        <a:solidFill>
          <a:srgbClr val="FF0000"/>
        </a:solidFill>
      </dgm:spPr>
    </dgm:pt>
    <dgm:pt modelId="{85C85A80-C10C-497F-93A9-59E986D1ABAF}" type="pres">
      <dgm:prSet presAssocID="{80365E2B-319F-47FE-A5CA-75A8695D8FF6}" presName="text2" presStyleLbl="fgAcc2" presStyleIdx="0" presStyleCnt="2" custScaleX="1610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E485DE-57E0-42B8-B293-F0E72CE75799}" type="pres">
      <dgm:prSet presAssocID="{80365E2B-319F-47FE-A5CA-75A8695D8FF6}" presName="hierChild3" presStyleCnt="0"/>
      <dgm:spPr/>
    </dgm:pt>
    <dgm:pt modelId="{7A52EE02-9497-4319-820B-FEC0AA51BA34}" type="pres">
      <dgm:prSet presAssocID="{B71D2AC1-8933-4ED8-96D3-30940E3C2498}" presName="Name17" presStyleLbl="parChTrans1D3" presStyleIdx="0" presStyleCnt="3"/>
      <dgm:spPr/>
      <dgm:t>
        <a:bodyPr/>
        <a:lstStyle/>
        <a:p>
          <a:endParaRPr lang="en-US"/>
        </a:p>
      </dgm:t>
    </dgm:pt>
    <dgm:pt modelId="{FA5CF714-A6B1-4621-9901-0CB7936B2772}" type="pres">
      <dgm:prSet presAssocID="{19680FF7-2CEF-4EA9-A39B-7CDBF0AFDC24}" presName="hierRoot3" presStyleCnt="0"/>
      <dgm:spPr/>
    </dgm:pt>
    <dgm:pt modelId="{E8367084-56D2-4481-BE13-8A17A43FCB67}" type="pres">
      <dgm:prSet presAssocID="{19680FF7-2CEF-4EA9-A39B-7CDBF0AFDC24}" presName="composite3" presStyleCnt="0"/>
      <dgm:spPr/>
    </dgm:pt>
    <dgm:pt modelId="{6B5DD23C-72D6-4309-B140-A4927DB48A4B}" type="pres">
      <dgm:prSet presAssocID="{19680FF7-2CEF-4EA9-A39B-7CDBF0AFDC24}" presName="background3" presStyleLbl="node3" presStyleIdx="0" presStyleCnt="3"/>
      <dgm:spPr>
        <a:solidFill>
          <a:srgbClr val="FF99CC"/>
        </a:solidFill>
      </dgm:spPr>
    </dgm:pt>
    <dgm:pt modelId="{3A3B5C4D-7457-4DCA-8C77-F2814DB564E2}" type="pres">
      <dgm:prSet presAssocID="{19680FF7-2CEF-4EA9-A39B-7CDBF0AFDC24}" presName="text3" presStyleLbl="fgAcc3" presStyleIdx="0" presStyleCnt="3" custScaleX="121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B9A54E-DC6F-40D4-BB82-A84EA438B75E}" type="pres">
      <dgm:prSet presAssocID="{19680FF7-2CEF-4EA9-A39B-7CDBF0AFDC24}" presName="hierChild4" presStyleCnt="0"/>
      <dgm:spPr/>
    </dgm:pt>
    <dgm:pt modelId="{FA5639A7-3189-47BE-B91A-B9F58886949B}" type="pres">
      <dgm:prSet presAssocID="{A63A418B-783A-48AD-B19F-EDE9CA62391E}" presName="Name23" presStyleLbl="parChTrans1D4" presStyleIdx="0" presStyleCnt="5"/>
      <dgm:spPr/>
      <dgm:t>
        <a:bodyPr/>
        <a:lstStyle/>
        <a:p>
          <a:endParaRPr lang="en-US"/>
        </a:p>
      </dgm:t>
    </dgm:pt>
    <dgm:pt modelId="{9C6B8CC0-BD94-4A09-8CB7-9ABB6D558A8D}" type="pres">
      <dgm:prSet presAssocID="{C5A40AF5-068C-4214-B56A-4D656B2A7314}" presName="hierRoot4" presStyleCnt="0"/>
      <dgm:spPr/>
    </dgm:pt>
    <dgm:pt modelId="{DF7D3F91-1CB3-4493-87BA-73BFD7D9123A}" type="pres">
      <dgm:prSet presAssocID="{C5A40AF5-068C-4214-B56A-4D656B2A7314}" presName="composite4" presStyleCnt="0"/>
      <dgm:spPr/>
    </dgm:pt>
    <dgm:pt modelId="{52BB0055-C97E-4C92-9FFE-FD9E9A4A5636}" type="pres">
      <dgm:prSet presAssocID="{C5A40AF5-068C-4214-B56A-4D656B2A7314}" presName="background4" presStyleLbl="node4" presStyleIdx="0" presStyleCnt="5"/>
      <dgm:spPr>
        <a:solidFill>
          <a:srgbClr val="FF99CC"/>
        </a:solidFill>
      </dgm:spPr>
    </dgm:pt>
    <dgm:pt modelId="{AA36DB5F-874D-4BCF-AE69-6D5A31E8EDC1}" type="pres">
      <dgm:prSet presAssocID="{C5A40AF5-068C-4214-B56A-4D656B2A7314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D5323C-E072-47B1-A006-B5E130F69536}" type="pres">
      <dgm:prSet presAssocID="{C5A40AF5-068C-4214-B56A-4D656B2A7314}" presName="hierChild5" presStyleCnt="0"/>
      <dgm:spPr/>
    </dgm:pt>
    <dgm:pt modelId="{1DDBD212-9A48-4AC0-9587-25225CC5E7EF}" type="pres">
      <dgm:prSet presAssocID="{CC3A6E4F-C33C-4B6B-A74B-F85EE47CF6A3}" presName="Name23" presStyleLbl="parChTrans1D4" presStyleIdx="1" presStyleCnt="5"/>
      <dgm:spPr/>
      <dgm:t>
        <a:bodyPr/>
        <a:lstStyle/>
        <a:p>
          <a:endParaRPr lang="en-US"/>
        </a:p>
      </dgm:t>
    </dgm:pt>
    <dgm:pt modelId="{0CA479A0-1B22-4253-8A66-599F33551375}" type="pres">
      <dgm:prSet presAssocID="{2703C190-ED42-4172-B6EA-E726CA2671B8}" presName="hierRoot4" presStyleCnt="0"/>
      <dgm:spPr/>
    </dgm:pt>
    <dgm:pt modelId="{E20BB35F-B3D3-4EFD-A38F-0C94F3B6B40D}" type="pres">
      <dgm:prSet presAssocID="{2703C190-ED42-4172-B6EA-E726CA2671B8}" presName="composite4" presStyleCnt="0"/>
      <dgm:spPr/>
    </dgm:pt>
    <dgm:pt modelId="{1E044AF1-9F77-4487-BC68-543431B86E40}" type="pres">
      <dgm:prSet presAssocID="{2703C190-ED42-4172-B6EA-E726CA2671B8}" presName="background4" presStyleLbl="node4" presStyleIdx="1" presStyleCnt="5"/>
      <dgm:spPr>
        <a:solidFill>
          <a:srgbClr val="FF99CC"/>
        </a:solidFill>
      </dgm:spPr>
    </dgm:pt>
    <dgm:pt modelId="{AEF0B92F-5F80-491E-B978-4D9E0439EDD5}" type="pres">
      <dgm:prSet presAssocID="{2703C190-ED42-4172-B6EA-E726CA2671B8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03DD75-3BD2-490C-BDD6-E7EE8C276871}" type="pres">
      <dgm:prSet presAssocID="{2703C190-ED42-4172-B6EA-E726CA2671B8}" presName="hierChild5" presStyleCnt="0"/>
      <dgm:spPr/>
    </dgm:pt>
    <dgm:pt modelId="{213304F2-4197-4546-BE47-267F7F5BE02A}" type="pres">
      <dgm:prSet presAssocID="{E995AAE3-A17A-4A52-BD4A-513715B48AC7}" presName="Name17" presStyleLbl="parChTrans1D3" presStyleIdx="1" presStyleCnt="3"/>
      <dgm:spPr/>
      <dgm:t>
        <a:bodyPr/>
        <a:lstStyle/>
        <a:p>
          <a:endParaRPr lang="en-US"/>
        </a:p>
      </dgm:t>
    </dgm:pt>
    <dgm:pt modelId="{D6F006B6-251F-479A-A7CE-31E573B722C2}" type="pres">
      <dgm:prSet presAssocID="{13DDB49D-5115-4D9C-A4F4-EA90E52917D9}" presName="hierRoot3" presStyleCnt="0"/>
      <dgm:spPr/>
    </dgm:pt>
    <dgm:pt modelId="{9A6D6B8F-F1F6-4F01-88C5-C3A3CE129E85}" type="pres">
      <dgm:prSet presAssocID="{13DDB49D-5115-4D9C-A4F4-EA90E52917D9}" presName="composite3" presStyleCnt="0"/>
      <dgm:spPr/>
    </dgm:pt>
    <dgm:pt modelId="{B3C1F6BE-AD1E-4F18-8BCF-345D39F8615D}" type="pres">
      <dgm:prSet presAssocID="{13DDB49D-5115-4D9C-A4F4-EA90E52917D9}" presName="background3" presStyleLbl="node3" presStyleIdx="1" presStyleCnt="3"/>
      <dgm:spPr>
        <a:solidFill>
          <a:srgbClr val="FF99CC"/>
        </a:solidFill>
      </dgm:spPr>
    </dgm:pt>
    <dgm:pt modelId="{3F51AAD6-A920-41A3-BE4A-351908DAA3F6}" type="pres">
      <dgm:prSet presAssocID="{13DDB49D-5115-4D9C-A4F4-EA90E52917D9}" presName="text3" presStyleLbl="fgAcc3" presStyleIdx="1" presStyleCnt="3" custScaleX="121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0C22D1-8C8A-4412-A0F8-D1E2676F6FC2}" type="pres">
      <dgm:prSet presAssocID="{13DDB49D-5115-4D9C-A4F4-EA90E52917D9}" presName="hierChild4" presStyleCnt="0"/>
      <dgm:spPr/>
    </dgm:pt>
    <dgm:pt modelId="{63BB0217-762F-4D80-A837-4577AE892BA2}" type="pres">
      <dgm:prSet presAssocID="{DAD0EA69-FAFF-4A4A-A775-8F9449FC1F0D}" presName="Name23" presStyleLbl="parChTrans1D4" presStyleIdx="2" presStyleCnt="5"/>
      <dgm:spPr/>
      <dgm:t>
        <a:bodyPr/>
        <a:lstStyle/>
        <a:p>
          <a:endParaRPr lang="en-US"/>
        </a:p>
      </dgm:t>
    </dgm:pt>
    <dgm:pt modelId="{E070A18D-6AF4-4974-82FC-0468C19FF760}" type="pres">
      <dgm:prSet presAssocID="{A2021E9B-EBCD-4028-BFA2-F405F19A338F}" presName="hierRoot4" presStyleCnt="0"/>
      <dgm:spPr/>
    </dgm:pt>
    <dgm:pt modelId="{0C429C3D-C528-43B2-8CF6-4C01C5B001E2}" type="pres">
      <dgm:prSet presAssocID="{A2021E9B-EBCD-4028-BFA2-F405F19A338F}" presName="composite4" presStyleCnt="0"/>
      <dgm:spPr/>
    </dgm:pt>
    <dgm:pt modelId="{2E34FF5F-F6D9-4F95-9F28-F3370FDEF035}" type="pres">
      <dgm:prSet presAssocID="{A2021E9B-EBCD-4028-BFA2-F405F19A338F}" presName="background4" presStyleLbl="node4" presStyleIdx="2" presStyleCnt="5"/>
      <dgm:spPr>
        <a:solidFill>
          <a:srgbClr val="FF99CC"/>
        </a:solidFill>
      </dgm:spPr>
    </dgm:pt>
    <dgm:pt modelId="{A9747238-18D8-40CC-9F4E-5C271DC289E0}" type="pres">
      <dgm:prSet presAssocID="{A2021E9B-EBCD-4028-BFA2-F405F19A338F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1B9D37-35F2-48E6-9574-BDF6DE58C1AC}" type="pres">
      <dgm:prSet presAssocID="{A2021E9B-EBCD-4028-BFA2-F405F19A338F}" presName="hierChild5" presStyleCnt="0"/>
      <dgm:spPr/>
    </dgm:pt>
    <dgm:pt modelId="{2B6722F9-4995-49F5-B553-52EE3519FC9D}" type="pres">
      <dgm:prSet presAssocID="{076110BF-068E-4D54-A580-A679FFAA24C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9AF8FAA-9DD3-424F-99BC-1A1ED9B67468}" type="pres">
      <dgm:prSet presAssocID="{A1620637-73F7-4C70-8AEB-1C50801B3600}" presName="hierRoot2" presStyleCnt="0"/>
      <dgm:spPr/>
    </dgm:pt>
    <dgm:pt modelId="{50C8AA23-7FF0-4B5E-AD3E-05F44FA87557}" type="pres">
      <dgm:prSet presAssocID="{A1620637-73F7-4C70-8AEB-1C50801B3600}" presName="composite2" presStyleCnt="0"/>
      <dgm:spPr/>
    </dgm:pt>
    <dgm:pt modelId="{6A4847E8-FEC3-4AA1-895A-A922DAD48276}" type="pres">
      <dgm:prSet presAssocID="{A1620637-73F7-4C70-8AEB-1C50801B3600}" presName="background2" presStyleLbl="node2" presStyleIdx="1" presStyleCnt="2"/>
      <dgm:spPr>
        <a:solidFill>
          <a:srgbClr val="FF0000"/>
        </a:solidFill>
      </dgm:spPr>
    </dgm:pt>
    <dgm:pt modelId="{2D04D1CC-A3E0-4138-A497-EE1A30889271}" type="pres">
      <dgm:prSet presAssocID="{A1620637-73F7-4C70-8AEB-1C50801B3600}" presName="text2" presStyleLbl="fgAcc2" presStyleIdx="1" presStyleCnt="2" custScaleX="1771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F7573C-1420-49CA-8CC1-40A94FC7AE86}" type="pres">
      <dgm:prSet presAssocID="{A1620637-73F7-4C70-8AEB-1C50801B3600}" presName="hierChild3" presStyleCnt="0"/>
      <dgm:spPr/>
    </dgm:pt>
    <dgm:pt modelId="{36CFFB3E-77F5-43D8-9184-D7EE5C377560}" type="pres">
      <dgm:prSet presAssocID="{399CA3BE-7DCA-4908-BFDB-32E4213EA94E}" presName="Name17" presStyleLbl="parChTrans1D3" presStyleIdx="2" presStyleCnt="3"/>
      <dgm:spPr/>
      <dgm:t>
        <a:bodyPr/>
        <a:lstStyle/>
        <a:p>
          <a:endParaRPr lang="en-US"/>
        </a:p>
      </dgm:t>
    </dgm:pt>
    <dgm:pt modelId="{79D7F237-6BDC-48F7-9985-E2C83E052D9B}" type="pres">
      <dgm:prSet presAssocID="{67CA78D5-A5A7-46EA-982C-CA3CD59A511A}" presName="hierRoot3" presStyleCnt="0"/>
      <dgm:spPr/>
    </dgm:pt>
    <dgm:pt modelId="{B02FE792-96C4-43C2-960B-07B4470D200D}" type="pres">
      <dgm:prSet presAssocID="{67CA78D5-A5A7-46EA-982C-CA3CD59A511A}" presName="composite3" presStyleCnt="0"/>
      <dgm:spPr/>
    </dgm:pt>
    <dgm:pt modelId="{73DB5DC3-2A95-4B46-A7E2-D240FBC66D15}" type="pres">
      <dgm:prSet presAssocID="{67CA78D5-A5A7-46EA-982C-CA3CD59A511A}" presName="background3" presStyleLbl="node3" presStyleIdx="2" presStyleCnt="3"/>
      <dgm:spPr>
        <a:solidFill>
          <a:srgbClr val="FF99CC"/>
        </a:solidFill>
      </dgm:spPr>
    </dgm:pt>
    <dgm:pt modelId="{6A6FF681-E9C9-474C-B574-F97C90580A26}" type="pres">
      <dgm:prSet presAssocID="{67CA78D5-A5A7-46EA-982C-CA3CD59A511A}" presName="text3" presStyleLbl="fgAcc3" presStyleIdx="2" presStyleCnt="3" custScaleX="121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CDB49A-D872-47D1-A982-B03800E5CB42}" type="pres">
      <dgm:prSet presAssocID="{67CA78D5-A5A7-46EA-982C-CA3CD59A511A}" presName="hierChild4" presStyleCnt="0"/>
      <dgm:spPr/>
    </dgm:pt>
    <dgm:pt modelId="{E6A41B28-1DA1-4FC2-8A75-052891B14409}" type="pres">
      <dgm:prSet presAssocID="{66D5C381-6F40-4876-9E61-0BF18EFC7625}" presName="Name23" presStyleLbl="parChTrans1D4" presStyleIdx="3" presStyleCnt="5"/>
      <dgm:spPr/>
      <dgm:t>
        <a:bodyPr/>
        <a:lstStyle/>
        <a:p>
          <a:endParaRPr lang="en-US"/>
        </a:p>
      </dgm:t>
    </dgm:pt>
    <dgm:pt modelId="{786E321B-08D5-47DB-A181-3F68A543BACF}" type="pres">
      <dgm:prSet presAssocID="{4426715B-6D41-4BF8-8A0E-F6082FFAB297}" presName="hierRoot4" presStyleCnt="0"/>
      <dgm:spPr/>
    </dgm:pt>
    <dgm:pt modelId="{9A553818-EE2C-4ED8-8AC2-FE670C22BDA0}" type="pres">
      <dgm:prSet presAssocID="{4426715B-6D41-4BF8-8A0E-F6082FFAB297}" presName="composite4" presStyleCnt="0"/>
      <dgm:spPr/>
    </dgm:pt>
    <dgm:pt modelId="{36C2569A-ED9A-4034-9467-107C691C2904}" type="pres">
      <dgm:prSet presAssocID="{4426715B-6D41-4BF8-8A0E-F6082FFAB297}" presName="background4" presStyleLbl="node4" presStyleIdx="3" presStyleCnt="5"/>
      <dgm:spPr>
        <a:solidFill>
          <a:srgbClr val="FF99CC"/>
        </a:solidFill>
      </dgm:spPr>
    </dgm:pt>
    <dgm:pt modelId="{8C582BCF-C521-4397-87D7-6AC78C18F9C4}" type="pres">
      <dgm:prSet presAssocID="{4426715B-6D41-4BF8-8A0E-F6082FFAB297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717E4C-ADE2-450F-90F4-D0154385C11D}" type="pres">
      <dgm:prSet presAssocID="{4426715B-6D41-4BF8-8A0E-F6082FFAB297}" presName="hierChild5" presStyleCnt="0"/>
      <dgm:spPr/>
    </dgm:pt>
    <dgm:pt modelId="{46D8F6A4-366A-4481-B588-88D591201555}" type="pres">
      <dgm:prSet presAssocID="{47ABAC58-20BA-4E08-9CEC-C95B27BDC289}" presName="Name23" presStyleLbl="parChTrans1D4" presStyleIdx="4" presStyleCnt="5"/>
      <dgm:spPr/>
      <dgm:t>
        <a:bodyPr/>
        <a:lstStyle/>
        <a:p>
          <a:endParaRPr lang="en-US"/>
        </a:p>
      </dgm:t>
    </dgm:pt>
    <dgm:pt modelId="{86565F9C-805B-41FB-895A-349BAA45928C}" type="pres">
      <dgm:prSet presAssocID="{8AE223CF-2EA3-4666-97A7-FECD06106140}" presName="hierRoot4" presStyleCnt="0"/>
      <dgm:spPr/>
    </dgm:pt>
    <dgm:pt modelId="{E6241C76-B741-4621-AEF7-65A181A4E1E8}" type="pres">
      <dgm:prSet presAssocID="{8AE223CF-2EA3-4666-97A7-FECD06106140}" presName="composite4" presStyleCnt="0"/>
      <dgm:spPr/>
    </dgm:pt>
    <dgm:pt modelId="{0FC10D93-CA6D-4940-B4B2-E20BA582F9B6}" type="pres">
      <dgm:prSet presAssocID="{8AE223CF-2EA3-4666-97A7-FECD06106140}" presName="background4" presStyleLbl="node4" presStyleIdx="4" presStyleCnt="5"/>
      <dgm:spPr>
        <a:solidFill>
          <a:srgbClr val="FF99CC"/>
        </a:solidFill>
      </dgm:spPr>
    </dgm:pt>
    <dgm:pt modelId="{F66689FC-FA6B-431C-82F9-871C7D4D6163}" type="pres">
      <dgm:prSet presAssocID="{8AE223CF-2EA3-4666-97A7-FECD06106140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F3CE01-0F72-479D-9E91-84FB587887E3}" type="pres">
      <dgm:prSet presAssocID="{8AE223CF-2EA3-4666-97A7-FECD06106140}" presName="hierChild5" presStyleCnt="0"/>
      <dgm:spPr/>
    </dgm:pt>
  </dgm:ptLst>
  <dgm:cxnLst>
    <dgm:cxn modelId="{D56DE51D-9DF2-4664-B50B-2F68FB2998FB}" srcId="{A1620637-73F7-4C70-8AEB-1C50801B3600}" destId="{67CA78D5-A5A7-46EA-982C-CA3CD59A511A}" srcOrd="0" destOrd="0" parTransId="{399CA3BE-7DCA-4908-BFDB-32E4213EA94E}" sibTransId="{3A5FCE58-3DA1-40DA-BF0B-6B2F7C63871E}"/>
    <dgm:cxn modelId="{0201EFC2-1710-4E57-8354-2C7E3C1AF3F8}" srcId="{7F8C1D0E-C917-40B9-884B-449AE5532E87}" destId="{A1620637-73F7-4C70-8AEB-1C50801B3600}" srcOrd="1" destOrd="0" parTransId="{076110BF-068E-4D54-A580-A679FFAA24CD}" sibTransId="{7E878B42-0478-4A93-847A-E56367141CD1}"/>
    <dgm:cxn modelId="{4042C5EC-C0B4-4118-AFD6-2C5A8C039BA9}" type="presOf" srcId="{19680FF7-2CEF-4EA9-A39B-7CDBF0AFDC24}" destId="{3A3B5C4D-7457-4DCA-8C77-F2814DB564E2}" srcOrd="0" destOrd="0" presId="urn:microsoft.com/office/officeart/2005/8/layout/hierarchy1"/>
    <dgm:cxn modelId="{5AD12FB6-0AE8-43D2-B740-299E352B584A}" srcId="{13DDB49D-5115-4D9C-A4F4-EA90E52917D9}" destId="{A2021E9B-EBCD-4028-BFA2-F405F19A338F}" srcOrd="0" destOrd="0" parTransId="{DAD0EA69-FAFF-4A4A-A775-8F9449FC1F0D}" sibTransId="{27820BE6-DFFF-44C9-A28B-4938B055B869}"/>
    <dgm:cxn modelId="{7982C5D9-D853-41FE-8EC9-652159406836}" type="presOf" srcId="{47ABAC58-20BA-4E08-9CEC-C95B27BDC289}" destId="{46D8F6A4-366A-4481-B588-88D591201555}" srcOrd="0" destOrd="0" presId="urn:microsoft.com/office/officeart/2005/8/layout/hierarchy1"/>
    <dgm:cxn modelId="{6AA8A24D-BEA2-49B8-8A04-F91928366365}" srcId="{67CA78D5-A5A7-46EA-982C-CA3CD59A511A}" destId="{4426715B-6D41-4BF8-8A0E-F6082FFAB297}" srcOrd="0" destOrd="0" parTransId="{66D5C381-6F40-4876-9E61-0BF18EFC7625}" sibTransId="{B9BE75C7-11EC-4279-8353-2608652D8BDE}"/>
    <dgm:cxn modelId="{B70FB65D-7D60-45AA-AA70-ED4E422BAD9C}" srcId="{80365E2B-319F-47FE-A5CA-75A8695D8FF6}" destId="{13DDB49D-5115-4D9C-A4F4-EA90E52917D9}" srcOrd="1" destOrd="0" parTransId="{E995AAE3-A17A-4A52-BD4A-513715B48AC7}" sibTransId="{763A83EF-B7A4-40E4-B46E-5C1E91774618}"/>
    <dgm:cxn modelId="{67AC38D7-5523-48EF-A7A6-650AAEED5EF2}" type="presOf" srcId="{4426715B-6D41-4BF8-8A0E-F6082FFAB297}" destId="{8C582BCF-C521-4397-87D7-6AC78C18F9C4}" srcOrd="0" destOrd="0" presId="urn:microsoft.com/office/officeart/2005/8/layout/hierarchy1"/>
    <dgm:cxn modelId="{8843BF9F-11CC-4FE1-A509-BD9797AAEAD5}" srcId="{19680FF7-2CEF-4EA9-A39B-7CDBF0AFDC24}" destId="{C5A40AF5-068C-4214-B56A-4D656B2A7314}" srcOrd="0" destOrd="0" parTransId="{A63A418B-783A-48AD-B19F-EDE9CA62391E}" sibTransId="{EA44267C-8412-495D-AD33-C0DFA1F5C306}"/>
    <dgm:cxn modelId="{93235F34-BA74-4CA6-9B4A-939968D680E6}" type="presOf" srcId="{80365E2B-319F-47FE-A5CA-75A8695D8FF6}" destId="{85C85A80-C10C-497F-93A9-59E986D1ABAF}" srcOrd="0" destOrd="0" presId="urn:microsoft.com/office/officeart/2005/8/layout/hierarchy1"/>
    <dgm:cxn modelId="{189A1DB6-89CD-4867-8A76-884D4E724338}" type="presOf" srcId="{E995AAE3-A17A-4A52-BD4A-513715B48AC7}" destId="{213304F2-4197-4546-BE47-267F7F5BE02A}" srcOrd="0" destOrd="0" presId="urn:microsoft.com/office/officeart/2005/8/layout/hierarchy1"/>
    <dgm:cxn modelId="{6CF8A88D-8507-4112-86B0-751A076C7434}" srcId="{C9AACFF2-EFDE-4DBE-9563-698125B23004}" destId="{7F8C1D0E-C917-40B9-884B-449AE5532E87}" srcOrd="0" destOrd="0" parTransId="{5904B45D-A85B-402F-B549-B008B58A21BF}" sibTransId="{08358503-1712-4E18-A7EC-19157A382B6A}"/>
    <dgm:cxn modelId="{C3E24BB0-F20D-4B7F-BBDF-D5722C16171A}" type="presOf" srcId="{2703C190-ED42-4172-B6EA-E726CA2671B8}" destId="{AEF0B92F-5F80-491E-B978-4D9E0439EDD5}" srcOrd="0" destOrd="0" presId="urn:microsoft.com/office/officeart/2005/8/layout/hierarchy1"/>
    <dgm:cxn modelId="{DB12353D-F4E5-4591-8BFC-B79B0AC2102C}" type="presOf" srcId="{DAD0EA69-FAFF-4A4A-A775-8F9449FC1F0D}" destId="{63BB0217-762F-4D80-A837-4577AE892BA2}" srcOrd="0" destOrd="0" presId="urn:microsoft.com/office/officeart/2005/8/layout/hierarchy1"/>
    <dgm:cxn modelId="{B6E91E70-B1F4-418D-8697-B0B81E4BF2F2}" type="presOf" srcId="{076110BF-068E-4D54-A580-A679FFAA24CD}" destId="{2B6722F9-4995-49F5-B553-52EE3519FC9D}" srcOrd="0" destOrd="0" presId="urn:microsoft.com/office/officeart/2005/8/layout/hierarchy1"/>
    <dgm:cxn modelId="{55F99CF6-A284-4941-9E45-7AC2DFE4B383}" type="presOf" srcId="{67CA78D5-A5A7-46EA-982C-CA3CD59A511A}" destId="{6A6FF681-E9C9-474C-B574-F97C90580A26}" srcOrd="0" destOrd="0" presId="urn:microsoft.com/office/officeart/2005/8/layout/hierarchy1"/>
    <dgm:cxn modelId="{7263FDD8-0354-449D-B8E3-15009B05C30D}" type="presOf" srcId="{7F8C1D0E-C917-40B9-884B-449AE5532E87}" destId="{86B71CE8-D293-4F22-83BD-2AE9C90DA967}" srcOrd="0" destOrd="0" presId="urn:microsoft.com/office/officeart/2005/8/layout/hierarchy1"/>
    <dgm:cxn modelId="{12ADDECE-1016-49FE-8328-9F4BECB70B67}" type="presOf" srcId="{66D5C381-6F40-4876-9E61-0BF18EFC7625}" destId="{E6A41B28-1DA1-4FC2-8A75-052891B14409}" srcOrd="0" destOrd="0" presId="urn:microsoft.com/office/officeart/2005/8/layout/hierarchy1"/>
    <dgm:cxn modelId="{216139D9-E747-4EC9-9461-C89C2FEDA5DF}" srcId="{80365E2B-319F-47FE-A5CA-75A8695D8FF6}" destId="{19680FF7-2CEF-4EA9-A39B-7CDBF0AFDC24}" srcOrd="0" destOrd="0" parTransId="{B71D2AC1-8933-4ED8-96D3-30940E3C2498}" sibTransId="{BE557961-3C22-4914-8282-299BD1B0A195}"/>
    <dgm:cxn modelId="{51F89088-5F79-4627-9E60-4C7C31B3D19D}" type="presOf" srcId="{CC3A6E4F-C33C-4B6B-A74B-F85EE47CF6A3}" destId="{1DDBD212-9A48-4AC0-9587-25225CC5E7EF}" srcOrd="0" destOrd="0" presId="urn:microsoft.com/office/officeart/2005/8/layout/hierarchy1"/>
    <dgm:cxn modelId="{4BE0BE5A-13B6-4D36-9B9A-BC1E93D8AB6F}" srcId="{19680FF7-2CEF-4EA9-A39B-7CDBF0AFDC24}" destId="{2703C190-ED42-4172-B6EA-E726CA2671B8}" srcOrd="1" destOrd="0" parTransId="{CC3A6E4F-C33C-4B6B-A74B-F85EE47CF6A3}" sibTransId="{09A1D921-72D7-48BD-891D-136720654EA3}"/>
    <dgm:cxn modelId="{2F28CF09-D066-47AA-99F8-8273AFE2B432}" type="presOf" srcId="{13DDB49D-5115-4D9C-A4F4-EA90E52917D9}" destId="{3F51AAD6-A920-41A3-BE4A-351908DAA3F6}" srcOrd="0" destOrd="0" presId="urn:microsoft.com/office/officeart/2005/8/layout/hierarchy1"/>
    <dgm:cxn modelId="{AE67A599-774A-4645-B291-B80537EBF6EA}" type="presOf" srcId="{FBD59404-39AA-44CC-BE7A-8056CFE29429}" destId="{0FA2B0BA-9B96-4413-9FB7-740E063C804B}" srcOrd="0" destOrd="0" presId="urn:microsoft.com/office/officeart/2005/8/layout/hierarchy1"/>
    <dgm:cxn modelId="{BE31BB45-8D8B-4B70-816D-AA67D1FA9445}" type="presOf" srcId="{C5A40AF5-068C-4214-B56A-4D656B2A7314}" destId="{AA36DB5F-874D-4BCF-AE69-6D5A31E8EDC1}" srcOrd="0" destOrd="0" presId="urn:microsoft.com/office/officeart/2005/8/layout/hierarchy1"/>
    <dgm:cxn modelId="{64E127B1-464B-4C43-8D89-5FAEC0C6CF58}" srcId="{7F8C1D0E-C917-40B9-884B-449AE5532E87}" destId="{80365E2B-319F-47FE-A5CA-75A8695D8FF6}" srcOrd="0" destOrd="0" parTransId="{FBD59404-39AA-44CC-BE7A-8056CFE29429}" sibTransId="{303F7B7F-8D8D-4EB4-9527-AD1AA2C22BF3}"/>
    <dgm:cxn modelId="{BF218E07-90A7-4599-9A55-986411A71D5E}" type="presOf" srcId="{8AE223CF-2EA3-4666-97A7-FECD06106140}" destId="{F66689FC-FA6B-431C-82F9-871C7D4D6163}" srcOrd="0" destOrd="0" presId="urn:microsoft.com/office/officeart/2005/8/layout/hierarchy1"/>
    <dgm:cxn modelId="{8358E4A6-9C2B-4911-BEFE-AA4A9D11C434}" type="presOf" srcId="{399CA3BE-7DCA-4908-BFDB-32E4213EA94E}" destId="{36CFFB3E-77F5-43D8-9184-D7EE5C377560}" srcOrd="0" destOrd="0" presId="urn:microsoft.com/office/officeart/2005/8/layout/hierarchy1"/>
    <dgm:cxn modelId="{06904CF3-5846-4A4C-B318-125ED907430C}" type="presOf" srcId="{A1620637-73F7-4C70-8AEB-1C50801B3600}" destId="{2D04D1CC-A3E0-4138-A497-EE1A30889271}" srcOrd="0" destOrd="0" presId="urn:microsoft.com/office/officeart/2005/8/layout/hierarchy1"/>
    <dgm:cxn modelId="{BD69F8A7-2BC2-45CB-B043-1E278062921F}" type="presOf" srcId="{A63A418B-783A-48AD-B19F-EDE9CA62391E}" destId="{FA5639A7-3189-47BE-B91A-B9F58886949B}" srcOrd="0" destOrd="0" presId="urn:microsoft.com/office/officeart/2005/8/layout/hierarchy1"/>
    <dgm:cxn modelId="{9C51BAE7-7424-4DF2-994A-372CB760D184}" srcId="{67CA78D5-A5A7-46EA-982C-CA3CD59A511A}" destId="{8AE223CF-2EA3-4666-97A7-FECD06106140}" srcOrd="1" destOrd="0" parTransId="{47ABAC58-20BA-4E08-9CEC-C95B27BDC289}" sibTransId="{0DC3D149-469D-47A0-AF05-F6777E8CFB52}"/>
    <dgm:cxn modelId="{AF544E01-4AC9-4CEC-82B8-85EE785E101D}" type="presOf" srcId="{A2021E9B-EBCD-4028-BFA2-F405F19A338F}" destId="{A9747238-18D8-40CC-9F4E-5C271DC289E0}" srcOrd="0" destOrd="0" presId="urn:microsoft.com/office/officeart/2005/8/layout/hierarchy1"/>
    <dgm:cxn modelId="{508489FA-7C62-4DE0-948B-BA988B6F31CF}" type="presOf" srcId="{C9AACFF2-EFDE-4DBE-9563-698125B23004}" destId="{3C34861E-A5DA-41F1-8813-D9E258A01EAA}" srcOrd="0" destOrd="0" presId="urn:microsoft.com/office/officeart/2005/8/layout/hierarchy1"/>
    <dgm:cxn modelId="{697F6FAC-53FD-47FF-B6E1-362C8F3E57A4}" type="presOf" srcId="{B71D2AC1-8933-4ED8-96D3-30940E3C2498}" destId="{7A52EE02-9497-4319-820B-FEC0AA51BA34}" srcOrd="0" destOrd="0" presId="urn:microsoft.com/office/officeart/2005/8/layout/hierarchy1"/>
    <dgm:cxn modelId="{12B38A37-620E-4E06-AFF0-273DFA81F82E}" type="presParOf" srcId="{3C34861E-A5DA-41F1-8813-D9E258A01EAA}" destId="{8A8B9DFA-CC67-49DF-A333-ED4294DB93F5}" srcOrd="0" destOrd="0" presId="urn:microsoft.com/office/officeart/2005/8/layout/hierarchy1"/>
    <dgm:cxn modelId="{F7C41E71-B2AE-44B0-91DF-C8E1C6BD910E}" type="presParOf" srcId="{8A8B9DFA-CC67-49DF-A333-ED4294DB93F5}" destId="{67495AEB-DF7B-4164-A715-BABA38E705D0}" srcOrd="0" destOrd="0" presId="urn:microsoft.com/office/officeart/2005/8/layout/hierarchy1"/>
    <dgm:cxn modelId="{EB47D1E3-2816-48A9-8B06-2EED897DA5BC}" type="presParOf" srcId="{67495AEB-DF7B-4164-A715-BABA38E705D0}" destId="{07156630-2B39-4226-B384-1E8DDD89B53E}" srcOrd="0" destOrd="0" presId="urn:microsoft.com/office/officeart/2005/8/layout/hierarchy1"/>
    <dgm:cxn modelId="{8A79B2F9-574C-4DCD-8B07-5A9CEFEB6EC2}" type="presParOf" srcId="{67495AEB-DF7B-4164-A715-BABA38E705D0}" destId="{86B71CE8-D293-4F22-83BD-2AE9C90DA967}" srcOrd="1" destOrd="0" presId="urn:microsoft.com/office/officeart/2005/8/layout/hierarchy1"/>
    <dgm:cxn modelId="{AF57AAC4-2891-4747-A3BF-60AE1E1C17E8}" type="presParOf" srcId="{8A8B9DFA-CC67-49DF-A333-ED4294DB93F5}" destId="{CF72D251-16DD-4B0C-8AF0-1AA45E88172C}" srcOrd="1" destOrd="0" presId="urn:microsoft.com/office/officeart/2005/8/layout/hierarchy1"/>
    <dgm:cxn modelId="{55F6BB31-70C0-4C42-8B1B-528787CD8338}" type="presParOf" srcId="{CF72D251-16DD-4B0C-8AF0-1AA45E88172C}" destId="{0FA2B0BA-9B96-4413-9FB7-740E063C804B}" srcOrd="0" destOrd="0" presId="urn:microsoft.com/office/officeart/2005/8/layout/hierarchy1"/>
    <dgm:cxn modelId="{C8790CA5-3313-41D9-94E7-FC4C9087023E}" type="presParOf" srcId="{CF72D251-16DD-4B0C-8AF0-1AA45E88172C}" destId="{0E3909FD-58CB-47AE-B020-AEDC8B1BE53C}" srcOrd="1" destOrd="0" presId="urn:microsoft.com/office/officeart/2005/8/layout/hierarchy1"/>
    <dgm:cxn modelId="{B26CC7DC-9008-4978-B600-F6D6DBEDF1BB}" type="presParOf" srcId="{0E3909FD-58CB-47AE-B020-AEDC8B1BE53C}" destId="{E2BD983A-AB6A-4907-9F3F-F77CD08C5617}" srcOrd="0" destOrd="0" presId="urn:microsoft.com/office/officeart/2005/8/layout/hierarchy1"/>
    <dgm:cxn modelId="{41A88B43-7971-4069-9759-A356A6356501}" type="presParOf" srcId="{E2BD983A-AB6A-4907-9F3F-F77CD08C5617}" destId="{62F01BDC-0259-4344-9861-B19FFBF4541E}" srcOrd="0" destOrd="0" presId="urn:microsoft.com/office/officeart/2005/8/layout/hierarchy1"/>
    <dgm:cxn modelId="{4BB59853-1FEE-4B64-BD56-42DFDA31FE22}" type="presParOf" srcId="{E2BD983A-AB6A-4907-9F3F-F77CD08C5617}" destId="{85C85A80-C10C-497F-93A9-59E986D1ABAF}" srcOrd="1" destOrd="0" presId="urn:microsoft.com/office/officeart/2005/8/layout/hierarchy1"/>
    <dgm:cxn modelId="{47BD1CC1-DDE9-4B75-B0D5-7BABE18D9DE3}" type="presParOf" srcId="{0E3909FD-58CB-47AE-B020-AEDC8B1BE53C}" destId="{7BE485DE-57E0-42B8-B293-F0E72CE75799}" srcOrd="1" destOrd="0" presId="urn:microsoft.com/office/officeart/2005/8/layout/hierarchy1"/>
    <dgm:cxn modelId="{200D7E06-D565-44A0-87DA-D1D33BDAC4EC}" type="presParOf" srcId="{7BE485DE-57E0-42B8-B293-F0E72CE75799}" destId="{7A52EE02-9497-4319-820B-FEC0AA51BA34}" srcOrd="0" destOrd="0" presId="urn:microsoft.com/office/officeart/2005/8/layout/hierarchy1"/>
    <dgm:cxn modelId="{5C151F34-F14C-47FE-B071-AE59FFFC7FBB}" type="presParOf" srcId="{7BE485DE-57E0-42B8-B293-F0E72CE75799}" destId="{FA5CF714-A6B1-4621-9901-0CB7936B2772}" srcOrd="1" destOrd="0" presId="urn:microsoft.com/office/officeart/2005/8/layout/hierarchy1"/>
    <dgm:cxn modelId="{F218398E-04C3-478D-866B-144D0490153C}" type="presParOf" srcId="{FA5CF714-A6B1-4621-9901-0CB7936B2772}" destId="{E8367084-56D2-4481-BE13-8A17A43FCB67}" srcOrd="0" destOrd="0" presId="urn:microsoft.com/office/officeart/2005/8/layout/hierarchy1"/>
    <dgm:cxn modelId="{E2FE114B-22EF-4E1F-B359-68337AB14E9C}" type="presParOf" srcId="{E8367084-56D2-4481-BE13-8A17A43FCB67}" destId="{6B5DD23C-72D6-4309-B140-A4927DB48A4B}" srcOrd="0" destOrd="0" presId="urn:microsoft.com/office/officeart/2005/8/layout/hierarchy1"/>
    <dgm:cxn modelId="{4C91165D-A6CD-44B8-BF11-66A4AA3D6715}" type="presParOf" srcId="{E8367084-56D2-4481-BE13-8A17A43FCB67}" destId="{3A3B5C4D-7457-4DCA-8C77-F2814DB564E2}" srcOrd="1" destOrd="0" presId="urn:microsoft.com/office/officeart/2005/8/layout/hierarchy1"/>
    <dgm:cxn modelId="{8675FA68-1609-4816-9AB7-E8196166DD31}" type="presParOf" srcId="{FA5CF714-A6B1-4621-9901-0CB7936B2772}" destId="{46B9A54E-DC6F-40D4-BB82-A84EA438B75E}" srcOrd="1" destOrd="0" presId="urn:microsoft.com/office/officeart/2005/8/layout/hierarchy1"/>
    <dgm:cxn modelId="{6DEFF3BC-4620-4880-8DF9-E7F7BA8A0296}" type="presParOf" srcId="{46B9A54E-DC6F-40D4-BB82-A84EA438B75E}" destId="{FA5639A7-3189-47BE-B91A-B9F58886949B}" srcOrd="0" destOrd="0" presId="urn:microsoft.com/office/officeart/2005/8/layout/hierarchy1"/>
    <dgm:cxn modelId="{F1AF05B7-91CF-4927-BD48-EA815F83F242}" type="presParOf" srcId="{46B9A54E-DC6F-40D4-BB82-A84EA438B75E}" destId="{9C6B8CC0-BD94-4A09-8CB7-9ABB6D558A8D}" srcOrd="1" destOrd="0" presId="urn:microsoft.com/office/officeart/2005/8/layout/hierarchy1"/>
    <dgm:cxn modelId="{ECB81B98-55B3-4A3C-8611-0D6BACF2860D}" type="presParOf" srcId="{9C6B8CC0-BD94-4A09-8CB7-9ABB6D558A8D}" destId="{DF7D3F91-1CB3-4493-87BA-73BFD7D9123A}" srcOrd="0" destOrd="0" presId="urn:microsoft.com/office/officeart/2005/8/layout/hierarchy1"/>
    <dgm:cxn modelId="{BDAD6095-7FE3-4852-B3DE-C521C06C7CD9}" type="presParOf" srcId="{DF7D3F91-1CB3-4493-87BA-73BFD7D9123A}" destId="{52BB0055-C97E-4C92-9FFE-FD9E9A4A5636}" srcOrd="0" destOrd="0" presId="urn:microsoft.com/office/officeart/2005/8/layout/hierarchy1"/>
    <dgm:cxn modelId="{E02C7F59-A24E-42B8-B12B-D529E6E64080}" type="presParOf" srcId="{DF7D3F91-1CB3-4493-87BA-73BFD7D9123A}" destId="{AA36DB5F-874D-4BCF-AE69-6D5A31E8EDC1}" srcOrd="1" destOrd="0" presId="urn:microsoft.com/office/officeart/2005/8/layout/hierarchy1"/>
    <dgm:cxn modelId="{64C3EEE8-09ED-4971-BA07-96E118403CED}" type="presParOf" srcId="{9C6B8CC0-BD94-4A09-8CB7-9ABB6D558A8D}" destId="{D8D5323C-E072-47B1-A006-B5E130F69536}" srcOrd="1" destOrd="0" presId="urn:microsoft.com/office/officeart/2005/8/layout/hierarchy1"/>
    <dgm:cxn modelId="{C3ED0543-B933-425D-85F5-66F422E5F169}" type="presParOf" srcId="{46B9A54E-DC6F-40D4-BB82-A84EA438B75E}" destId="{1DDBD212-9A48-4AC0-9587-25225CC5E7EF}" srcOrd="2" destOrd="0" presId="urn:microsoft.com/office/officeart/2005/8/layout/hierarchy1"/>
    <dgm:cxn modelId="{422A1361-DE69-446D-A40E-EF3F186426F9}" type="presParOf" srcId="{46B9A54E-DC6F-40D4-BB82-A84EA438B75E}" destId="{0CA479A0-1B22-4253-8A66-599F33551375}" srcOrd="3" destOrd="0" presId="urn:microsoft.com/office/officeart/2005/8/layout/hierarchy1"/>
    <dgm:cxn modelId="{F437C72B-F07B-43AD-8988-0915AB1FC400}" type="presParOf" srcId="{0CA479A0-1B22-4253-8A66-599F33551375}" destId="{E20BB35F-B3D3-4EFD-A38F-0C94F3B6B40D}" srcOrd="0" destOrd="0" presId="urn:microsoft.com/office/officeart/2005/8/layout/hierarchy1"/>
    <dgm:cxn modelId="{E6566EE1-E76D-417B-9A2E-AF50F353FB7F}" type="presParOf" srcId="{E20BB35F-B3D3-4EFD-A38F-0C94F3B6B40D}" destId="{1E044AF1-9F77-4487-BC68-543431B86E40}" srcOrd="0" destOrd="0" presId="urn:microsoft.com/office/officeart/2005/8/layout/hierarchy1"/>
    <dgm:cxn modelId="{76823C89-70DA-4B0E-B471-07353D936094}" type="presParOf" srcId="{E20BB35F-B3D3-4EFD-A38F-0C94F3B6B40D}" destId="{AEF0B92F-5F80-491E-B978-4D9E0439EDD5}" srcOrd="1" destOrd="0" presId="urn:microsoft.com/office/officeart/2005/8/layout/hierarchy1"/>
    <dgm:cxn modelId="{DA335F71-909A-4402-AC6B-920B6F3A169C}" type="presParOf" srcId="{0CA479A0-1B22-4253-8A66-599F33551375}" destId="{8503DD75-3BD2-490C-BDD6-E7EE8C276871}" srcOrd="1" destOrd="0" presId="urn:microsoft.com/office/officeart/2005/8/layout/hierarchy1"/>
    <dgm:cxn modelId="{996C1B7A-32E4-4AE3-BB71-78A9C3DFF8C0}" type="presParOf" srcId="{7BE485DE-57E0-42B8-B293-F0E72CE75799}" destId="{213304F2-4197-4546-BE47-267F7F5BE02A}" srcOrd="2" destOrd="0" presId="urn:microsoft.com/office/officeart/2005/8/layout/hierarchy1"/>
    <dgm:cxn modelId="{A1452F73-1218-4CDA-83DC-761F95D240CF}" type="presParOf" srcId="{7BE485DE-57E0-42B8-B293-F0E72CE75799}" destId="{D6F006B6-251F-479A-A7CE-31E573B722C2}" srcOrd="3" destOrd="0" presId="urn:microsoft.com/office/officeart/2005/8/layout/hierarchy1"/>
    <dgm:cxn modelId="{1950485D-CC3E-40ED-AB31-A720DBD02F2A}" type="presParOf" srcId="{D6F006B6-251F-479A-A7CE-31E573B722C2}" destId="{9A6D6B8F-F1F6-4F01-88C5-C3A3CE129E85}" srcOrd="0" destOrd="0" presId="urn:microsoft.com/office/officeart/2005/8/layout/hierarchy1"/>
    <dgm:cxn modelId="{9BAB531E-97C3-4FBB-9C99-01BF15740F9C}" type="presParOf" srcId="{9A6D6B8F-F1F6-4F01-88C5-C3A3CE129E85}" destId="{B3C1F6BE-AD1E-4F18-8BCF-345D39F8615D}" srcOrd="0" destOrd="0" presId="urn:microsoft.com/office/officeart/2005/8/layout/hierarchy1"/>
    <dgm:cxn modelId="{4E3C2012-14C2-4F9A-96A7-7DD119C6BC85}" type="presParOf" srcId="{9A6D6B8F-F1F6-4F01-88C5-C3A3CE129E85}" destId="{3F51AAD6-A920-41A3-BE4A-351908DAA3F6}" srcOrd="1" destOrd="0" presId="urn:microsoft.com/office/officeart/2005/8/layout/hierarchy1"/>
    <dgm:cxn modelId="{1DA4DEBB-4AF0-4FF6-BCCC-5B82C7012FCC}" type="presParOf" srcId="{D6F006B6-251F-479A-A7CE-31E573B722C2}" destId="{240C22D1-8C8A-4412-A0F8-D1E2676F6FC2}" srcOrd="1" destOrd="0" presId="urn:microsoft.com/office/officeart/2005/8/layout/hierarchy1"/>
    <dgm:cxn modelId="{1DA5AC6A-09D4-48DD-9392-1A28AF491919}" type="presParOf" srcId="{240C22D1-8C8A-4412-A0F8-D1E2676F6FC2}" destId="{63BB0217-762F-4D80-A837-4577AE892BA2}" srcOrd="0" destOrd="0" presId="urn:microsoft.com/office/officeart/2005/8/layout/hierarchy1"/>
    <dgm:cxn modelId="{8D85614D-2E20-469C-A383-08664E9B0FAC}" type="presParOf" srcId="{240C22D1-8C8A-4412-A0F8-D1E2676F6FC2}" destId="{E070A18D-6AF4-4974-82FC-0468C19FF760}" srcOrd="1" destOrd="0" presId="urn:microsoft.com/office/officeart/2005/8/layout/hierarchy1"/>
    <dgm:cxn modelId="{08924CA7-CA07-4451-8950-9142F0D8588F}" type="presParOf" srcId="{E070A18D-6AF4-4974-82FC-0468C19FF760}" destId="{0C429C3D-C528-43B2-8CF6-4C01C5B001E2}" srcOrd="0" destOrd="0" presId="urn:microsoft.com/office/officeart/2005/8/layout/hierarchy1"/>
    <dgm:cxn modelId="{43ABF046-57C4-42D6-A02C-DFA021702542}" type="presParOf" srcId="{0C429C3D-C528-43B2-8CF6-4C01C5B001E2}" destId="{2E34FF5F-F6D9-4F95-9F28-F3370FDEF035}" srcOrd="0" destOrd="0" presId="urn:microsoft.com/office/officeart/2005/8/layout/hierarchy1"/>
    <dgm:cxn modelId="{C569065D-34AA-4537-8997-821BAF49528D}" type="presParOf" srcId="{0C429C3D-C528-43B2-8CF6-4C01C5B001E2}" destId="{A9747238-18D8-40CC-9F4E-5C271DC289E0}" srcOrd="1" destOrd="0" presId="urn:microsoft.com/office/officeart/2005/8/layout/hierarchy1"/>
    <dgm:cxn modelId="{A34F8451-31F5-444A-8EAA-22E4E9C2204F}" type="presParOf" srcId="{E070A18D-6AF4-4974-82FC-0468C19FF760}" destId="{121B9D37-35F2-48E6-9574-BDF6DE58C1AC}" srcOrd="1" destOrd="0" presId="urn:microsoft.com/office/officeart/2005/8/layout/hierarchy1"/>
    <dgm:cxn modelId="{6005FE9B-82F6-4C7D-A951-C787347DE46B}" type="presParOf" srcId="{CF72D251-16DD-4B0C-8AF0-1AA45E88172C}" destId="{2B6722F9-4995-49F5-B553-52EE3519FC9D}" srcOrd="2" destOrd="0" presId="urn:microsoft.com/office/officeart/2005/8/layout/hierarchy1"/>
    <dgm:cxn modelId="{1865E885-3FFD-4480-91A5-9B412F97ED59}" type="presParOf" srcId="{CF72D251-16DD-4B0C-8AF0-1AA45E88172C}" destId="{69AF8FAA-9DD3-424F-99BC-1A1ED9B67468}" srcOrd="3" destOrd="0" presId="urn:microsoft.com/office/officeart/2005/8/layout/hierarchy1"/>
    <dgm:cxn modelId="{C131C52F-FD2B-4880-9FDB-8FCF29F566AD}" type="presParOf" srcId="{69AF8FAA-9DD3-424F-99BC-1A1ED9B67468}" destId="{50C8AA23-7FF0-4B5E-AD3E-05F44FA87557}" srcOrd="0" destOrd="0" presId="urn:microsoft.com/office/officeart/2005/8/layout/hierarchy1"/>
    <dgm:cxn modelId="{BC088A94-A5D3-4A72-BAD3-C960CDF33F99}" type="presParOf" srcId="{50C8AA23-7FF0-4B5E-AD3E-05F44FA87557}" destId="{6A4847E8-FEC3-4AA1-895A-A922DAD48276}" srcOrd="0" destOrd="0" presId="urn:microsoft.com/office/officeart/2005/8/layout/hierarchy1"/>
    <dgm:cxn modelId="{2C0ACFDE-DD5C-4009-B673-5F2D9E3BA1E1}" type="presParOf" srcId="{50C8AA23-7FF0-4B5E-AD3E-05F44FA87557}" destId="{2D04D1CC-A3E0-4138-A497-EE1A30889271}" srcOrd="1" destOrd="0" presId="urn:microsoft.com/office/officeart/2005/8/layout/hierarchy1"/>
    <dgm:cxn modelId="{AF83D2A9-F1BF-43C8-8210-C023272A9322}" type="presParOf" srcId="{69AF8FAA-9DD3-424F-99BC-1A1ED9B67468}" destId="{AFF7573C-1420-49CA-8CC1-40A94FC7AE86}" srcOrd="1" destOrd="0" presId="urn:microsoft.com/office/officeart/2005/8/layout/hierarchy1"/>
    <dgm:cxn modelId="{09E9EA8B-A4AB-4760-BEC4-E7992DFC0930}" type="presParOf" srcId="{AFF7573C-1420-49CA-8CC1-40A94FC7AE86}" destId="{36CFFB3E-77F5-43D8-9184-D7EE5C377560}" srcOrd="0" destOrd="0" presId="urn:microsoft.com/office/officeart/2005/8/layout/hierarchy1"/>
    <dgm:cxn modelId="{EC182950-5AAA-405C-8B01-0D4758D73C10}" type="presParOf" srcId="{AFF7573C-1420-49CA-8CC1-40A94FC7AE86}" destId="{79D7F237-6BDC-48F7-9985-E2C83E052D9B}" srcOrd="1" destOrd="0" presId="urn:microsoft.com/office/officeart/2005/8/layout/hierarchy1"/>
    <dgm:cxn modelId="{F9E6820C-7A09-473E-8DE4-579D8BF1E6F4}" type="presParOf" srcId="{79D7F237-6BDC-48F7-9985-E2C83E052D9B}" destId="{B02FE792-96C4-43C2-960B-07B4470D200D}" srcOrd="0" destOrd="0" presId="urn:microsoft.com/office/officeart/2005/8/layout/hierarchy1"/>
    <dgm:cxn modelId="{085E4313-23D0-47B3-82D5-A20C4DAA262E}" type="presParOf" srcId="{B02FE792-96C4-43C2-960B-07B4470D200D}" destId="{73DB5DC3-2A95-4B46-A7E2-D240FBC66D15}" srcOrd="0" destOrd="0" presId="urn:microsoft.com/office/officeart/2005/8/layout/hierarchy1"/>
    <dgm:cxn modelId="{9810DE03-3340-4D3E-AB20-31A12DBCE583}" type="presParOf" srcId="{B02FE792-96C4-43C2-960B-07B4470D200D}" destId="{6A6FF681-E9C9-474C-B574-F97C90580A26}" srcOrd="1" destOrd="0" presId="urn:microsoft.com/office/officeart/2005/8/layout/hierarchy1"/>
    <dgm:cxn modelId="{6E536AFA-C66D-40E4-B9D5-8BFF09F01554}" type="presParOf" srcId="{79D7F237-6BDC-48F7-9985-E2C83E052D9B}" destId="{02CDB49A-D872-47D1-A982-B03800E5CB42}" srcOrd="1" destOrd="0" presId="urn:microsoft.com/office/officeart/2005/8/layout/hierarchy1"/>
    <dgm:cxn modelId="{3F9B8A3F-2506-4430-B89A-2BDE6DF01B55}" type="presParOf" srcId="{02CDB49A-D872-47D1-A982-B03800E5CB42}" destId="{E6A41B28-1DA1-4FC2-8A75-052891B14409}" srcOrd="0" destOrd="0" presId="urn:microsoft.com/office/officeart/2005/8/layout/hierarchy1"/>
    <dgm:cxn modelId="{E31DA7F0-7BB4-4DE9-80A1-9D53D9C83B98}" type="presParOf" srcId="{02CDB49A-D872-47D1-A982-B03800E5CB42}" destId="{786E321B-08D5-47DB-A181-3F68A543BACF}" srcOrd="1" destOrd="0" presId="urn:microsoft.com/office/officeart/2005/8/layout/hierarchy1"/>
    <dgm:cxn modelId="{35A97724-760C-448C-B2AC-641472E4717B}" type="presParOf" srcId="{786E321B-08D5-47DB-A181-3F68A543BACF}" destId="{9A553818-EE2C-4ED8-8AC2-FE670C22BDA0}" srcOrd="0" destOrd="0" presId="urn:microsoft.com/office/officeart/2005/8/layout/hierarchy1"/>
    <dgm:cxn modelId="{BFE8DD1D-6B0A-4353-8E9E-B082DFEBC975}" type="presParOf" srcId="{9A553818-EE2C-4ED8-8AC2-FE670C22BDA0}" destId="{36C2569A-ED9A-4034-9467-107C691C2904}" srcOrd="0" destOrd="0" presId="urn:microsoft.com/office/officeart/2005/8/layout/hierarchy1"/>
    <dgm:cxn modelId="{7511632E-9486-4707-A050-110130CB421A}" type="presParOf" srcId="{9A553818-EE2C-4ED8-8AC2-FE670C22BDA0}" destId="{8C582BCF-C521-4397-87D7-6AC78C18F9C4}" srcOrd="1" destOrd="0" presId="urn:microsoft.com/office/officeart/2005/8/layout/hierarchy1"/>
    <dgm:cxn modelId="{7F47649A-8408-486D-BB05-58975FBC613A}" type="presParOf" srcId="{786E321B-08D5-47DB-A181-3F68A543BACF}" destId="{8C717E4C-ADE2-450F-90F4-D0154385C11D}" srcOrd="1" destOrd="0" presId="urn:microsoft.com/office/officeart/2005/8/layout/hierarchy1"/>
    <dgm:cxn modelId="{7EB70977-AA20-47F1-8FC4-BCB2DE09181D}" type="presParOf" srcId="{02CDB49A-D872-47D1-A982-B03800E5CB42}" destId="{46D8F6A4-366A-4481-B588-88D591201555}" srcOrd="2" destOrd="0" presId="urn:microsoft.com/office/officeart/2005/8/layout/hierarchy1"/>
    <dgm:cxn modelId="{A5134617-1EB5-41B2-B26F-948443E0FA7E}" type="presParOf" srcId="{02CDB49A-D872-47D1-A982-B03800E5CB42}" destId="{86565F9C-805B-41FB-895A-349BAA45928C}" srcOrd="3" destOrd="0" presId="urn:microsoft.com/office/officeart/2005/8/layout/hierarchy1"/>
    <dgm:cxn modelId="{A3D29090-7571-4254-99D2-16B7A3281201}" type="presParOf" srcId="{86565F9C-805B-41FB-895A-349BAA45928C}" destId="{E6241C76-B741-4621-AEF7-65A181A4E1E8}" srcOrd="0" destOrd="0" presId="urn:microsoft.com/office/officeart/2005/8/layout/hierarchy1"/>
    <dgm:cxn modelId="{E61B7C83-8F1D-4FA6-8016-FB948659EE12}" type="presParOf" srcId="{E6241C76-B741-4621-AEF7-65A181A4E1E8}" destId="{0FC10D93-CA6D-4940-B4B2-E20BA582F9B6}" srcOrd="0" destOrd="0" presId="urn:microsoft.com/office/officeart/2005/8/layout/hierarchy1"/>
    <dgm:cxn modelId="{FC8825ED-D0E6-4FA4-912E-48880DF63C8C}" type="presParOf" srcId="{E6241C76-B741-4621-AEF7-65A181A4E1E8}" destId="{F66689FC-FA6B-431C-82F9-871C7D4D6163}" srcOrd="1" destOrd="0" presId="urn:microsoft.com/office/officeart/2005/8/layout/hierarchy1"/>
    <dgm:cxn modelId="{11DE1A84-C2B3-4EE5-81DA-6DA1F6ABDBE8}" type="presParOf" srcId="{86565F9C-805B-41FB-895A-349BAA45928C}" destId="{57F3CE01-0F72-479D-9E91-84FB587887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8F6A4-366A-4481-B588-88D591201555}">
      <dsp:nvSpPr>
        <dsp:cNvPr id="0" name=""/>
        <dsp:cNvSpPr/>
      </dsp:nvSpPr>
      <dsp:spPr>
        <a:xfrm>
          <a:off x="6320789" y="2872527"/>
          <a:ext cx="705921" cy="335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43"/>
              </a:lnTo>
              <a:lnTo>
                <a:pt x="705921" y="228943"/>
              </a:lnTo>
              <a:lnTo>
                <a:pt x="705921" y="335954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41B28-1DA1-4FC2-8A75-052891B14409}">
      <dsp:nvSpPr>
        <dsp:cNvPr id="0" name=""/>
        <dsp:cNvSpPr/>
      </dsp:nvSpPr>
      <dsp:spPr>
        <a:xfrm>
          <a:off x="5614868" y="2872527"/>
          <a:ext cx="705921" cy="335954"/>
        </a:xfrm>
        <a:custGeom>
          <a:avLst/>
          <a:gdLst/>
          <a:ahLst/>
          <a:cxnLst/>
          <a:rect l="0" t="0" r="0" b="0"/>
          <a:pathLst>
            <a:path>
              <a:moveTo>
                <a:pt x="705921" y="0"/>
              </a:moveTo>
              <a:lnTo>
                <a:pt x="705921" y="228943"/>
              </a:lnTo>
              <a:lnTo>
                <a:pt x="0" y="228943"/>
              </a:lnTo>
              <a:lnTo>
                <a:pt x="0" y="335954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FFB3E-77F5-43D8-9184-D7EE5C377560}">
      <dsp:nvSpPr>
        <dsp:cNvPr id="0" name=""/>
        <dsp:cNvSpPr/>
      </dsp:nvSpPr>
      <dsp:spPr>
        <a:xfrm>
          <a:off x="6275069" y="1803056"/>
          <a:ext cx="91440" cy="3359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54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722F9-4995-49F5-B553-52EE3519FC9D}">
      <dsp:nvSpPr>
        <dsp:cNvPr id="0" name=""/>
        <dsp:cNvSpPr/>
      </dsp:nvSpPr>
      <dsp:spPr>
        <a:xfrm>
          <a:off x="4778975" y="733585"/>
          <a:ext cx="1541814" cy="335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43"/>
              </a:lnTo>
              <a:lnTo>
                <a:pt x="1541814" y="228943"/>
              </a:lnTo>
              <a:lnTo>
                <a:pt x="1541814" y="335954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B0217-762F-4D80-A837-4577AE892BA2}">
      <dsp:nvSpPr>
        <dsp:cNvPr id="0" name=""/>
        <dsp:cNvSpPr/>
      </dsp:nvSpPr>
      <dsp:spPr>
        <a:xfrm>
          <a:off x="4157305" y="2872527"/>
          <a:ext cx="91440" cy="3359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54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304F2-4197-4546-BE47-267F7F5BE02A}">
      <dsp:nvSpPr>
        <dsp:cNvPr id="0" name=""/>
        <dsp:cNvSpPr/>
      </dsp:nvSpPr>
      <dsp:spPr>
        <a:xfrm>
          <a:off x="3144142" y="1803056"/>
          <a:ext cx="1058882" cy="335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43"/>
              </a:lnTo>
              <a:lnTo>
                <a:pt x="1058882" y="228943"/>
              </a:lnTo>
              <a:lnTo>
                <a:pt x="1058882" y="335954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BD212-9A48-4AC0-9587-25225CC5E7EF}">
      <dsp:nvSpPr>
        <dsp:cNvPr id="0" name=""/>
        <dsp:cNvSpPr/>
      </dsp:nvSpPr>
      <dsp:spPr>
        <a:xfrm>
          <a:off x="2085260" y="2872527"/>
          <a:ext cx="705921" cy="335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43"/>
              </a:lnTo>
              <a:lnTo>
                <a:pt x="705921" y="228943"/>
              </a:lnTo>
              <a:lnTo>
                <a:pt x="705921" y="335954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639A7-3189-47BE-B91A-B9F58886949B}">
      <dsp:nvSpPr>
        <dsp:cNvPr id="0" name=""/>
        <dsp:cNvSpPr/>
      </dsp:nvSpPr>
      <dsp:spPr>
        <a:xfrm>
          <a:off x="1379339" y="2872527"/>
          <a:ext cx="705921" cy="335954"/>
        </a:xfrm>
        <a:custGeom>
          <a:avLst/>
          <a:gdLst/>
          <a:ahLst/>
          <a:cxnLst/>
          <a:rect l="0" t="0" r="0" b="0"/>
          <a:pathLst>
            <a:path>
              <a:moveTo>
                <a:pt x="705921" y="0"/>
              </a:moveTo>
              <a:lnTo>
                <a:pt x="705921" y="228943"/>
              </a:lnTo>
              <a:lnTo>
                <a:pt x="0" y="228943"/>
              </a:lnTo>
              <a:lnTo>
                <a:pt x="0" y="335954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2EE02-9497-4319-820B-FEC0AA51BA34}">
      <dsp:nvSpPr>
        <dsp:cNvPr id="0" name=""/>
        <dsp:cNvSpPr/>
      </dsp:nvSpPr>
      <dsp:spPr>
        <a:xfrm>
          <a:off x="2085260" y="1803056"/>
          <a:ext cx="1058882" cy="335954"/>
        </a:xfrm>
        <a:custGeom>
          <a:avLst/>
          <a:gdLst/>
          <a:ahLst/>
          <a:cxnLst/>
          <a:rect l="0" t="0" r="0" b="0"/>
          <a:pathLst>
            <a:path>
              <a:moveTo>
                <a:pt x="1058882" y="0"/>
              </a:moveTo>
              <a:lnTo>
                <a:pt x="1058882" y="228943"/>
              </a:lnTo>
              <a:lnTo>
                <a:pt x="0" y="228943"/>
              </a:lnTo>
              <a:lnTo>
                <a:pt x="0" y="335954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2B0BA-9B96-4413-9FB7-740E063C804B}">
      <dsp:nvSpPr>
        <dsp:cNvPr id="0" name=""/>
        <dsp:cNvSpPr/>
      </dsp:nvSpPr>
      <dsp:spPr>
        <a:xfrm>
          <a:off x="3144142" y="733585"/>
          <a:ext cx="1634832" cy="335954"/>
        </a:xfrm>
        <a:custGeom>
          <a:avLst/>
          <a:gdLst/>
          <a:ahLst/>
          <a:cxnLst/>
          <a:rect l="0" t="0" r="0" b="0"/>
          <a:pathLst>
            <a:path>
              <a:moveTo>
                <a:pt x="1634832" y="0"/>
              </a:moveTo>
              <a:lnTo>
                <a:pt x="1634832" y="228943"/>
              </a:lnTo>
              <a:lnTo>
                <a:pt x="0" y="228943"/>
              </a:lnTo>
              <a:lnTo>
                <a:pt x="0" y="335954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56630-2B39-4226-B384-1E8DDD89B53E}">
      <dsp:nvSpPr>
        <dsp:cNvPr id="0" name=""/>
        <dsp:cNvSpPr/>
      </dsp:nvSpPr>
      <dsp:spPr>
        <a:xfrm>
          <a:off x="3755771" y="68"/>
          <a:ext cx="2046407" cy="73351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71CE8-D293-4F22-83BD-2AE9C90DA967}">
      <dsp:nvSpPr>
        <dsp:cNvPr id="0" name=""/>
        <dsp:cNvSpPr/>
      </dsp:nvSpPr>
      <dsp:spPr>
        <a:xfrm>
          <a:off x="3884121" y="122000"/>
          <a:ext cx="2046407" cy="733516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/>
            <a:t>Đảng</a:t>
          </a:r>
          <a:r>
            <a:rPr lang="en-US" sz="2200" b="1" kern="1200" dirty="0" smtClean="0"/>
            <a:t> CSVN </a:t>
          </a:r>
          <a:endParaRPr lang="en-US" sz="2200" b="1" kern="1200" dirty="0"/>
        </a:p>
      </dsp:txBody>
      <dsp:txXfrm>
        <a:off x="3905605" y="143484"/>
        <a:ext cx="2003439" cy="690548"/>
      </dsp:txXfrm>
    </dsp:sp>
    <dsp:sp modelId="{62F01BDC-0259-4344-9861-B19FFBF4541E}">
      <dsp:nvSpPr>
        <dsp:cNvPr id="0" name=""/>
        <dsp:cNvSpPr/>
      </dsp:nvSpPr>
      <dsp:spPr>
        <a:xfrm>
          <a:off x="2213957" y="1069540"/>
          <a:ext cx="1860371" cy="73351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85A80-C10C-497F-93A9-59E986D1ABAF}">
      <dsp:nvSpPr>
        <dsp:cNvPr id="0" name=""/>
        <dsp:cNvSpPr/>
      </dsp:nvSpPr>
      <dsp:spPr>
        <a:xfrm>
          <a:off x="2342306" y="1191472"/>
          <a:ext cx="1860371" cy="733516"/>
        </a:xfrm>
        <a:prstGeom prst="roundRect">
          <a:avLst>
            <a:gd name="adj" fmla="val 10000"/>
          </a:avLst>
        </a:prstGeom>
        <a:solidFill>
          <a:srgbClr val="0066FF">
            <a:alpha val="89804"/>
          </a:srgb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63 </a:t>
          </a:r>
          <a:r>
            <a:rPr lang="en-US" sz="2000" b="1" kern="1200" dirty="0" err="1" smtClean="0">
              <a:solidFill>
                <a:srgbClr val="FFFF00"/>
              </a:solidFill>
            </a:rPr>
            <a:t>đảng</a:t>
          </a:r>
          <a:r>
            <a:rPr lang="en-US" sz="2000" b="1" kern="1200" dirty="0" smtClean="0">
              <a:solidFill>
                <a:srgbClr val="FFFF00"/>
              </a:solidFill>
            </a:rPr>
            <a:t> </a:t>
          </a:r>
          <a:r>
            <a:rPr lang="en-US" sz="2000" b="1" kern="1200" dirty="0" err="1" smtClean="0">
              <a:solidFill>
                <a:srgbClr val="FFFF00"/>
              </a:solidFill>
            </a:rPr>
            <a:t>bộ</a:t>
          </a:r>
          <a:r>
            <a:rPr lang="en-US" sz="2000" b="1" kern="1200" dirty="0" smtClean="0">
              <a:solidFill>
                <a:srgbClr val="FFFF00"/>
              </a:solidFill>
            </a:rPr>
            <a:t> </a:t>
          </a:r>
          <a:r>
            <a:rPr lang="en-US" sz="2000" b="1" kern="1200" dirty="0" err="1" smtClean="0">
              <a:solidFill>
                <a:srgbClr val="FFFF00"/>
              </a:solidFill>
            </a:rPr>
            <a:t>tỉnh</a:t>
          </a:r>
          <a:r>
            <a:rPr lang="en-US" sz="2000" b="1" kern="1200" dirty="0" smtClean="0">
              <a:solidFill>
                <a:srgbClr val="FFFF00"/>
              </a:solidFill>
            </a:rPr>
            <a:t>, TP 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2363790" y="1212956"/>
        <a:ext cx="1817403" cy="690548"/>
      </dsp:txXfrm>
    </dsp:sp>
    <dsp:sp modelId="{6B5DD23C-72D6-4309-B140-A4927DB48A4B}">
      <dsp:nvSpPr>
        <dsp:cNvPr id="0" name=""/>
        <dsp:cNvSpPr/>
      </dsp:nvSpPr>
      <dsp:spPr>
        <a:xfrm>
          <a:off x="1386398" y="2139011"/>
          <a:ext cx="1397724" cy="733516"/>
        </a:xfrm>
        <a:prstGeom prst="roundRect">
          <a:avLst>
            <a:gd name="adj" fmla="val 10000"/>
          </a:avLst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B5C4D-7457-4DCA-8C77-F2814DB564E2}">
      <dsp:nvSpPr>
        <dsp:cNvPr id="0" name=""/>
        <dsp:cNvSpPr/>
      </dsp:nvSpPr>
      <dsp:spPr>
        <a:xfrm>
          <a:off x="1514747" y="2260943"/>
          <a:ext cx="1397724" cy="733516"/>
        </a:xfrm>
        <a:prstGeom prst="roundRect">
          <a:avLst>
            <a:gd name="adj" fmla="val 10000"/>
          </a:avLst>
        </a:prstGeom>
        <a:solidFill>
          <a:srgbClr val="66FFFF">
            <a:alpha val="89804"/>
          </a:srgb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</a:t>
          </a:r>
          <a:r>
            <a:rPr lang="en-US" sz="2000" b="1" kern="1200" dirty="0" err="1" smtClean="0"/>
            <a:t>Huyện</a:t>
          </a:r>
          <a:endParaRPr lang="en-US" sz="2000" b="1" kern="1200" dirty="0"/>
        </a:p>
      </dsp:txBody>
      <dsp:txXfrm>
        <a:off x="1536231" y="2282427"/>
        <a:ext cx="1354756" cy="690548"/>
      </dsp:txXfrm>
    </dsp:sp>
    <dsp:sp modelId="{52BB0055-C97E-4C92-9FFE-FD9E9A4A5636}">
      <dsp:nvSpPr>
        <dsp:cNvPr id="0" name=""/>
        <dsp:cNvSpPr/>
      </dsp:nvSpPr>
      <dsp:spPr>
        <a:xfrm>
          <a:off x="801766" y="3208482"/>
          <a:ext cx="1155144" cy="733516"/>
        </a:xfrm>
        <a:prstGeom prst="roundRect">
          <a:avLst>
            <a:gd name="adj" fmla="val 10000"/>
          </a:avLst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6DB5F-874D-4BCF-AE69-6D5A31E8EDC1}">
      <dsp:nvSpPr>
        <dsp:cNvPr id="0" name=""/>
        <dsp:cNvSpPr/>
      </dsp:nvSpPr>
      <dsp:spPr>
        <a:xfrm>
          <a:off x="930116" y="3330414"/>
          <a:ext cx="1155144" cy="73351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89804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en-US" sz="2000" b="1" kern="1200" dirty="0" err="1" smtClean="0"/>
            <a:t>cơ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sở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Đảng</a:t>
          </a:r>
          <a:r>
            <a:rPr lang="en-US" sz="2000" b="1" kern="1200" dirty="0" smtClean="0"/>
            <a:t> </a:t>
          </a:r>
          <a:endParaRPr lang="en-US" sz="2000" b="1" kern="1200" dirty="0"/>
        </a:p>
      </dsp:txBody>
      <dsp:txXfrm>
        <a:off x="951600" y="3351898"/>
        <a:ext cx="1112176" cy="690548"/>
      </dsp:txXfrm>
    </dsp:sp>
    <dsp:sp modelId="{1E044AF1-9F77-4487-BC68-543431B86E40}">
      <dsp:nvSpPr>
        <dsp:cNvPr id="0" name=""/>
        <dsp:cNvSpPr/>
      </dsp:nvSpPr>
      <dsp:spPr>
        <a:xfrm>
          <a:off x="2213610" y="3208482"/>
          <a:ext cx="1155144" cy="733516"/>
        </a:xfrm>
        <a:prstGeom prst="roundRect">
          <a:avLst>
            <a:gd name="adj" fmla="val 10000"/>
          </a:avLst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0B92F-5F80-491E-B978-4D9E0439EDD5}">
      <dsp:nvSpPr>
        <dsp:cNvPr id="0" name=""/>
        <dsp:cNvSpPr/>
      </dsp:nvSpPr>
      <dsp:spPr>
        <a:xfrm>
          <a:off x="2341959" y="3330414"/>
          <a:ext cx="1155144" cy="73351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89804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en-US" sz="2000" b="1" kern="1200" dirty="0" err="1" smtClean="0"/>
            <a:t>cơ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sở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Đảng</a:t>
          </a:r>
          <a:r>
            <a:rPr lang="en-US" sz="2000" b="1" kern="1200" dirty="0" smtClean="0"/>
            <a:t> </a:t>
          </a:r>
          <a:endParaRPr lang="en-US" sz="2000" b="1" kern="1200" dirty="0"/>
        </a:p>
      </dsp:txBody>
      <dsp:txXfrm>
        <a:off x="2363443" y="3351898"/>
        <a:ext cx="1112176" cy="690548"/>
      </dsp:txXfrm>
    </dsp:sp>
    <dsp:sp modelId="{B3C1F6BE-AD1E-4F18-8BCF-345D39F8615D}">
      <dsp:nvSpPr>
        <dsp:cNvPr id="0" name=""/>
        <dsp:cNvSpPr/>
      </dsp:nvSpPr>
      <dsp:spPr>
        <a:xfrm>
          <a:off x="3504162" y="2139011"/>
          <a:ext cx="1397724" cy="733516"/>
        </a:xfrm>
        <a:prstGeom prst="roundRect">
          <a:avLst>
            <a:gd name="adj" fmla="val 10000"/>
          </a:avLst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1AAD6-A920-41A3-BE4A-351908DAA3F6}">
      <dsp:nvSpPr>
        <dsp:cNvPr id="0" name=""/>
        <dsp:cNvSpPr/>
      </dsp:nvSpPr>
      <dsp:spPr>
        <a:xfrm>
          <a:off x="3632512" y="2260943"/>
          <a:ext cx="1397724" cy="733516"/>
        </a:xfrm>
        <a:prstGeom prst="roundRect">
          <a:avLst>
            <a:gd name="adj" fmla="val 10000"/>
          </a:avLst>
        </a:prstGeom>
        <a:solidFill>
          <a:srgbClr val="66FFFF">
            <a:alpha val="89804"/>
          </a:srgb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Quận</a:t>
          </a:r>
          <a:r>
            <a:rPr lang="en-US" sz="2000" b="1" kern="1200" dirty="0" smtClean="0"/>
            <a:t> </a:t>
          </a:r>
          <a:endParaRPr lang="en-US" sz="2000" b="1" kern="1200" dirty="0"/>
        </a:p>
      </dsp:txBody>
      <dsp:txXfrm>
        <a:off x="3653996" y="2282427"/>
        <a:ext cx="1354756" cy="690548"/>
      </dsp:txXfrm>
    </dsp:sp>
    <dsp:sp modelId="{2E34FF5F-F6D9-4F95-9F28-F3370FDEF035}">
      <dsp:nvSpPr>
        <dsp:cNvPr id="0" name=""/>
        <dsp:cNvSpPr/>
      </dsp:nvSpPr>
      <dsp:spPr>
        <a:xfrm>
          <a:off x="3625453" y="3208482"/>
          <a:ext cx="1155144" cy="733516"/>
        </a:xfrm>
        <a:prstGeom prst="roundRect">
          <a:avLst>
            <a:gd name="adj" fmla="val 10000"/>
          </a:avLst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47238-18D8-40CC-9F4E-5C271DC289E0}">
      <dsp:nvSpPr>
        <dsp:cNvPr id="0" name=""/>
        <dsp:cNvSpPr/>
      </dsp:nvSpPr>
      <dsp:spPr>
        <a:xfrm>
          <a:off x="3753802" y="3330414"/>
          <a:ext cx="1155144" cy="73351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89804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en-US" sz="2000" b="1" kern="1200" dirty="0" err="1" smtClean="0"/>
            <a:t>cơ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sở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Đảng</a:t>
          </a:r>
          <a:r>
            <a:rPr lang="en-US" sz="2000" b="1" kern="1200" dirty="0" smtClean="0"/>
            <a:t> </a:t>
          </a:r>
          <a:endParaRPr lang="en-US" sz="2000" b="1" kern="1200" dirty="0"/>
        </a:p>
      </dsp:txBody>
      <dsp:txXfrm>
        <a:off x="3775286" y="3351898"/>
        <a:ext cx="1112176" cy="690548"/>
      </dsp:txXfrm>
    </dsp:sp>
    <dsp:sp modelId="{6A4847E8-FEC3-4AA1-895A-A922DAD48276}">
      <dsp:nvSpPr>
        <dsp:cNvPr id="0" name=""/>
        <dsp:cNvSpPr/>
      </dsp:nvSpPr>
      <dsp:spPr>
        <a:xfrm>
          <a:off x="5297586" y="1069540"/>
          <a:ext cx="2046407" cy="73351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4D1CC-A3E0-4138-A497-EE1A30889271}">
      <dsp:nvSpPr>
        <dsp:cNvPr id="0" name=""/>
        <dsp:cNvSpPr/>
      </dsp:nvSpPr>
      <dsp:spPr>
        <a:xfrm>
          <a:off x="5425935" y="1191472"/>
          <a:ext cx="2046407" cy="733516"/>
        </a:xfrm>
        <a:prstGeom prst="roundRect">
          <a:avLst>
            <a:gd name="adj" fmla="val 10000"/>
          </a:avLst>
        </a:prstGeom>
        <a:solidFill>
          <a:srgbClr val="0066FF">
            <a:alpha val="89804"/>
          </a:srgb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5 </a:t>
          </a:r>
          <a:r>
            <a:rPr lang="en-US" sz="2000" b="1" kern="1200" dirty="0" err="1" smtClean="0">
              <a:solidFill>
                <a:srgbClr val="FFFF00"/>
              </a:solidFill>
            </a:rPr>
            <a:t>đảng</a:t>
          </a:r>
          <a:r>
            <a:rPr lang="en-US" sz="2000" b="1" kern="1200" dirty="0" smtClean="0">
              <a:solidFill>
                <a:srgbClr val="FFFF00"/>
              </a:solidFill>
            </a:rPr>
            <a:t> </a:t>
          </a:r>
          <a:r>
            <a:rPr lang="en-US" sz="2000" b="1" kern="1200" dirty="0" err="1" smtClean="0">
              <a:solidFill>
                <a:srgbClr val="FFFF00"/>
              </a:solidFill>
            </a:rPr>
            <a:t>bộ</a:t>
          </a:r>
          <a:r>
            <a:rPr lang="en-US" sz="2000" b="1" kern="1200" dirty="0" smtClean="0">
              <a:solidFill>
                <a:srgbClr val="FFFF00"/>
              </a:solidFill>
            </a:rPr>
            <a:t> </a:t>
          </a:r>
          <a:r>
            <a:rPr lang="en-US" sz="2000" b="1" kern="1200" dirty="0" err="1" smtClean="0">
              <a:solidFill>
                <a:srgbClr val="FFFF00"/>
              </a:solidFill>
            </a:rPr>
            <a:t>khối</a:t>
          </a:r>
          <a:r>
            <a:rPr lang="en-US" sz="2000" b="1" kern="1200" dirty="0" smtClean="0">
              <a:solidFill>
                <a:srgbClr val="FFFF00"/>
              </a:solidFill>
            </a:rPr>
            <a:t> </a:t>
          </a:r>
          <a:r>
            <a:rPr lang="en-US" sz="2000" b="1" kern="1200" dirty="0" err="1" smtClean="0">
              <a:solidFill>
                <a:srgbClr val="FFFF00"/>
              </a:solidFill>
            </a:rPr>
            <a:t>cơ</a:t>
          </a:r>
          <a:r>
            <a:rPr lang="en-US" sz="2000" b="1" kern="1200" dirty="0" smtClean="0">
              <a:solidFill>
                <a:srgbClr val="FFFF00"/>
              </a:solidFill>
            </a:rPr>
            <a:t> </a:t>
          </a:r>
          <a:r>
            <a:rPr lang="en-US" sz="2000" b="1" kern="1200" dirty="0" err="1" smtClean="0">
              <a:solidFill>
                <a:srgbClr val="FFFF00"/>
              </a:solidFill>
            </a:rPr>
            <a:t>quan</a:t>
          </a:r>
          <a:r>
            <a:rPr lang="en-US" sz="2000" b="1" kern="1200" dirty="0" smtClean="0">
              <a:solidFill>
                <a:srgbClr val="FFFF00"/>
              </a:solidFill>
            </a:rPr>
            <a:t> TW 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5447419" y="1212956"/>
        <a:ext cx="2003439" cy="690548"/>
      </dsp:txXfrm>
    </dsp:sp>
    <dsp:sp modelId="{73DB5DC3-2A95-4B46-A7E2-D240FBC66D15}">
      <dsp:nvSpPr>
        <dsp:cNvPr id="0" name=""/>
        <dsp:cNvSpPr/>
      </dsp:nvSpPr>
      <dsp:spPr>
        <a:xfrm>
          <a:off x="5621927" y="2139011"/>
          <a:ext cx="1397724" cy="733516"/>
        </a:xfrm>
        <a:prstGeom prst="roundRect">
          <a:avLst>
            <a:gd name="adj" fmla="val 10000"/>
          </a:avLst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FF681-E9C9-474C-B574-F97C90580A26}">
      <dsp:nvSpPr>
        <dsp:cNvPr id="0" name=""/>
        <dsp:cNvSpPr/>
      </dsp:nvSpPr>
      <dsp:spPr>
        <a:xfrm>
          <a:off x="5750277" y="2260943"/>
          <a:ext cx="1397724" cy="733516"/>
        </a:xfrm>
        <a:prstGeom prst="roundRect">
          <a:avLst>
            <a:gd name="adj" fmla="val 10000"/>
          </a:avLst>
        </a:prstGeom>
        <a:solidFill>
          <a:srgbClr val="66FFFF">
            <a:alpha val="89804"/>
          </a:srgb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Cấp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trên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cơ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sở</a:t>
          </a:r>
          <a:r>
            <a:rPr lang="en-US" sz="2000" b="1" kern="1200" dirty="0" smtClean="0"/>
            <a:t> </a:t>
          </a:r>
          <a:endParaRPr lang="en-US" sz="2000" b="1" kern="1200" dirty="0"/>
        </a:p>
      </dsp:txBody>
      <dsp:txXfrm>
        <a:off x="5771761" y="2282427"/>
        <a:ext cx="1354756" cy="690548"/>
      </dsp:txXfrm>
    </dsp:sp>
    <dsp:sp modelId="{36C2569A-ED9A-4034-9467-107C691C2904}">
      <dsp:nvSpPr>
        <dsp:cNvPr id="0" name=""/>
        <dsp:cNvSpPr/>
      </dsp:nvSpPr>
      <dsp:spPr>
        <a:xfrm>
          <a:off x="5037296" y="3208482"/>
          <a:ext cx="1155144" cy="733516"/>
        </a:xfrm>
        <a:prstGeom prst="roundRect">
          <a:avLst>
            <a:gd name="adj" fmla="val 10000"/>
          </a:avLst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82BCF-C521-4397-87D7-6AC78C18F9C4}">
      <dsp:nvSpPr>
        <dsp:cNvPr id="0" name=""/>
        <dsp:cNvSpPr/>
      </dsp:nvSpPr>
      <dsp:spPr>
        <a:xfrm>
          <a:off x="5165645" y="3330414"/>
          <a:ext cx="1155144" cy="73351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89804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en-US" sz="2000" b="1" kern="1200" dirty="0" err="1" smtClean="0"/>
            <a:t>cơ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sở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Đảng</a:t>
          </a:r>
          <a:r>
            <a:rPr lang="en-US" sz="2000" b="1" kern="1200" dirty="0" smtClean="0"/>
            <a:t> </a:t>
          </a:r>
          <a:endParaRPr lang="en-US" sz="2000" b="1" kern="1200" dirty="0"/>
        </a:p>
      </dsp:txBody>
      <dsp:txXfrm>
        <a:off x="5187129" y="3351898"/>
        <a:ext cx="1112176" cy="690548"/>
      </dsp:txXfrm>
    </dsp:sp>
    <dsp:sp modelId="{0FC10D93-CA6D-4940-B4B2-E20BA582F9B6}">
      <dsp:nvSpPr>
        <dsp:cNvPr id="0" name=""/>
        <dsp:cNvSpPr/>
      </dsp:nvSpPr>
      <dsp:spPr>
        <a:xfrm>
          <a:off x="6449139" y="3208482"/>
          <a:ext cx="1155144" cy="733516"/>
        </a:xfrm>
        <a:prstGeom prst="roundRect">
          <a:avLst>
            <a:gd name="adj" fmla="val 10000"/>
          </a:avLst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689FC-FA6B-431C-82F9-871C7D4D6163}">
      <dsp:nvSpPr>
        <dsp:cNvPr id="0" name=""/>
        <dsp:cNvSpPr/>
      </dsp:nvSpPr>
      <dsp:spPr>
        <a:xfrm>
          <a:off x="6577488" y="3330414"/>
          <a:ext cx="1155144" cy="73351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89804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en-US" sz="2000" b="1" kern="1200" dirty="0" err="1" smtClean="0"/>
            <a:t>cơ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sở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Đảng</a:t>
          </a:r>
          <a:r>
            <a:rPr lang="en-US" sz="2000" b="1" kern="1200" dirty="0" smtClean="0"/>
            <a:t> </a:t>
          </a:r>
          <a:endParaRPr lang="en-US" sz="2000" b="1" kern="1200" dirty="0"/>
        </a:p>
      </dsp:txBody>
      <dsp:txXfrm>
        <a:off x="6598972" y="3351898"/>
        <a:ext cx="1112176" cy="690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7519D-BBC8-4E70-943C-688D8B0831A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695CE-4C36-42DC-9184-3E5B35C4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8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FFF17-8670-488E-A4AF-5FC432D2B126}" type="slidenum">
              <a:rPr lang="en-US"/>
              <a:pPr/>
              <a:t>24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695CE-4C36-42DC-9184-3E5B35C4DA2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11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3A2FB-EB2C-461E-8DFD-D080DA525D17}" type="slidenum">
              <a:rPr lang="en-US"/>
              <a:pPr/>
              <a:t>51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" name="AutoShape 200"/>
          <p:cNvSpPr>
            <a:spLocks noChangeArrowheads="1"/>
          </p:cNvSpPr>
          <p:nvPr/>
        </p:nvSpPr>
        <p:spPr bwMode="gray">
          <a:xfrm>
            <a:off x="88900" y="69850"/>
            <a:ext cx="8994775" cy="6729413"/>
          </a:xfrm>
          <a:prstGeom prst="roundRect">
            <a:avLst>
              <a:gd name="adj" fmla="val 424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3" name="Group 201"/>
          <p:cNvGrpSpPr>
            <a:grpSpLocks/>
          </p:cNvGrpSpPr>
          <p:nvPr/>
        </p:nvGrpSpPr>
        <p:grpSpPr bwMode="auto">
          <a:xfrm>
            <a:off x="250825" y="260350"/>
            <a:ext cx="8642350" cy="4824413"/>
            <a:chOff x="158" y="164"/>
            <a:chExt cx="5444" cy="3039"/>
          </a:xfrm>
        </p:grpSpPr>
        <p:sp>
          <p:nvSpPr>
            <p:cNvPr id="3274" name="AutoShape 202"/>
            <p:cNvSpPr>
              <a:spLocks noChangeArrowheads="1"/>
            </p:cNvSpPr>
            <p:nvPr userDrawn="1"/>
          </p:nvSpPr>
          <p:spPr bwMode="gray">
            <a:xfrm>
              <a:off x="158" y="164"/>
              <a:ext cx="5444" cy="2991"/>
            </a:xfrm>
            <a:prstGeom prst="roundRect">
              <a:avLst>
                <a:gd name="adj" fmla="val 3912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CC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5" name="Freeform 203"/>
            <p:cNvSpPr>
              <a:spLocks/>
            </p:cNvSpPr>
            <p:nvPr userDrawn="1"/>
          </p:nvSpPr>
          <p:spPr bwMode="gray">
            <a:xfrm>
              <a:off x="2567" y="1337"/>
              <a:ext cx="36" cy="185"/>
            </a:xfrm>
            <a:custGeom>
              <a:avLst/>
              <a:gdLst>
                <a:gd name="T0" fmla="*/ 0 w 35"/>
                <a:gd name="T1" fmla="*/ 165 h 172"/>
                <a:gd name="T2" fmla="*/ 7 w 35"/>
                <a:gd name="T3" fmla="*/ 172 h 172"/>
                <a:gd name="T4" fmla="*/ 14 w 35"/>
                <a:gd name="T5" fmla="*/ 158 h 172"/>
                <a:gd name="T6" fmla="*/ 25 w 35"/>
                <a:gd name="T7" fmla="*/ 169 h 172"/>
                <a:gd name="T8" fmla="*/ 25 w 35"/>
                <a:gd name="T9" fmla="*/ 165 h 172"/>
                <a:gd name="T10" fmla="*/ 25 w 35"/>
                <a:gd name="T11" fmla="*/ 162 h 172"/>
                <a:gd name="T12" fmla="*/ 25 w 35"/>
                <a:gd name="T13" fmla="*/ 155 h 172"/>
                <a:gd name="T14" fmla="*/ 21 w 35"/>
                <a:gd name="T15" fmla="*/ 144 h 172"/>
                <a:gd name="T16" fmla="*/ 21 w 35"/>
                <a:gd name="T17" fmla="*/ 141 h 172"/>
                <a:gd name="T18" fmla="*/ 17 w 35"/>
                <a:gd name="T19" fmla="*/ 134 h 172"/>
                <a:gd name="T20" fmla="*/ 17 w 35"/>
                <a:gd name="T21" fmla="*/ 123 h 172"/>
                <a:gd name="T22" fmla="*/ 21 w 35"/>
                <a:gd name="T23" fmla="*/ 116 h 172"/>
                <a:gd name="T24" fmla="*/ 25 w 35"/>
                <a:gd name="T25" fmla="*/ 109 h 172"/>
                <a:gd name="T26" fmla="*/ 32 w 35"/>
                <a:gd name="T27" fmla="*/ 106 h 172"/>
                <a:gd name="T28" fmla="*/ 35 w 35"/>
                <a:gd name="T29" fmla="*/ 98 h 172"/>
                <a:gd name="T30" fmla="*/ 35 w 35"/>
                <a:gd name="T31" fmla="*/ 91 h 172"/>
                <a:gd name="T32" fmla="*/ 35 w 35"/>
                <a:gd name="T33" fmla="*/ 88 h 172"/>
                <a:gd name="T34" fmla="*/ 32 w 35"/>
                <a:gd name="T35" fmla="*/ 84 h 172"/>
                <a:gd name="T36" fmla="*/ 32 w 35"/>
                <a:gd name="T37" fmla="*/ 77 h 172"/>
                <a:gd name="T38" fmla="*/ 32 w 35"/>
                <a:gd name="T39" fmla="*/ 70 h 172"/>
                <a:gd name="T40" fmla="*/ 32 w 35"/>
                <a:gd name="T41" fmla="*/ 63 h 172"/>
                <a:gd name="T42" fmla="*/ 28 w 35"/>
                <a:gd name="T43" fmla="*/ 53 h 172"/>
                <a:gd name="T44" fmla="*/ 28 w 35"/>
                <a:gd name="T45" fmla="*/ 46 h 172"/>
                <a:gd name="T46" fmla="*/ 28 w 35"/>
                <a:gd name="T47" fmla="*/ 39 h 172"/>
                <a:gd name="T48" fmla="*/ 25 w 35"/>
                <a:gd name="T49" fmla="*/ 35 h 172"/>
                <a:gd name="T50" fmla="*/ 25 w 35"/>
                <a:gd name="T51" fmla="*/ 35 h 172"/>
                <a:gd name="T52" fmla="*/ 25 w 35"/>
                <a:gd name="T53" fmla="*/ 28 h 172"/>
                <a:gd name="T54" fmla="*/ 25 w 35"/>
                <a:gd name="T55" fmla="*/ 21 h 172"/>
                <a:gd name="T56" fmla="*/ 25 w 35"/>
                <a:gd name="T57" fmla="*/ 10 h 172"/>
                <a:gd name="T58" fmla="*/ 28 w 35"/>
                <a:gd name="T59" fmla="*/ 7 h 172"/>
                <a:gd name="T60" fmla="*/ 28 w 35"/>
                <a:gd name="T61" fmla="*/ 3 h 172"/>
                <a:gd name="T62" fmla="*/ 25 w 35"/>
                <a:gd name="T63" fmla="*/ 3 h 172"/>
                <a:gd name="T64" fmla="*/ 25 w 35"/>
                <a:gd name="T65" fmla="*/ 0 h 172"/>
                <a:gd name="T66" fmla="*/ 21 w 35"/>
                <a:gd name="T67" fmla="*/ 0 h 172"/>
                <a:gd name="T68" fmla="*/ 17 w 35"/>
                <a:gd name="T69" fmla="*/ 0 h 172"/>
                <a:gd name="T70" fmla="*/ 14 w 35"/>
                <a:gd name="T71" fmla="*/ 3 h 172"/>
                <a:gd name="T72" fmla="*/ 14 w 35"/>
                <a:gd name="T73" fmla="*/ 10 h 172"/>
                <a:gd name="T74" fmla="*/ 10 w 35"/>
                <a:gd name="T75" fmla="*/ 14 h 172"/>
                <a:gd name="T76" fmla="*/ 10 w 35"/>
                <a:gd name="T77" fmla="*/ 21 h 172"/>
                <a:gd name="T78" fmla="*/ 7 w 35"/>
                <a:gd name="T79" fmla="*/ 21 h 172"/>
                <a:gd name="T80" fmla="*/ 3 w 35"/>
                <a:gd name="T81" fmla="*/ 42 h 172"/>
                <a:gd name="T82" fmla="*/ 3 w 35"/>
                <a:gd name="T83" fmla="*/ 42 h 172"/>
                <a:gd name="T84" fmla="*/ 3 w 35"/>
                <a:gd name="T85" fmla="*/ 49 h 172"/>
                <a:gd name="T86" fmla="*/ 7 w 35"/>
                <a:gd name="T87" fmla="*/ 56 h 172"/>
                <a:gd name="T88" fmla="*/ 7 w 35"/>
                <a:gd name="T89" fmla="*/ 60 h 172"/>
                <a:gd name="T90" fmla="*/ 7 w 35"/>
                <a:gd name="T91" fmla="*/ 70 h 172"/>
                <a:gd name="T92" fmla="*/ 7 w 35"/>
                <a:gd name="T93" fmla="*/ 91 h 172"/>
                <a:gd name="T94" fmla="*/ 7 w 35"/>
                <a:gd name="T95" fmla="*/ 113 h 172"/>
                <a:gd name="T96" fmla="*/ 7 w 35"/>
                <a:gd name="T97" fmla="*/ 134 h 172"/>
                <a:gd name="T98" fmla="*/ 7 w 35"/>
                <a:gd name="T99" fmla="*/ 144 h 172"/>
                <a:gd name="T100" fmla="*/ 7 w 35"/>
                <a:gd name="T101" fmla="*/ 148 h 172"/>
                <a:gd name="T102" fmla="*/ 3 w 35"/>
                <a:gd name="T103" fmla="*/ 155 h 172"/>
                <a:gd name="T104" fmla="*/ 3 w 35"/>
                <a:gd name="T105" fmla="*/ 158 h 172"/>
                <a:gd name="T106" fmla="*/ 0 w 35"/>
                <a:gd name="T107" fmla="*/ 165 h 172"/>
                <a:gd name="T108" fmla="*/ 0 w 35"/>
                <a:gd name="T109" fmla="*/ 1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" h="172">
                  <a:moveTo>
                    <a:pt x="0" y="165"/>
                  </a:moveTo>
                  <a:lnTo>
                    <a:pt x="7" y="172"/>
                  </a:lnTo>
                  <a:lnTo>
                    <a:pt x="14" y="158"/>
                  </a:lnTo>
                  <a:lnTo>
                    <a:pt x="25" y="169"/>
                  </a:lnTo>
                  <a:lnTo>
                    <a:pt x="25" y="165"/>
                  </a:lnTo>
                  <a:lnTo>
                    <a:pt x="25" y="162"/>
                  </a:lnTo>
                  <a:lnTo>
                    <a:pt x="25" y="155"/>
                  </a:lnTo>
                  <a:lnTo>
                    <a:pt x="21" y="144"/>
                  </a:lnTo>
                  <a:lnTo>
                    <a:pt x="21" y="141"/>
                  </a:lnTo>
                  <a:lnTo>
                    <a:pt x="17" y="134"/>
                  </a:lnTo>
                  <a:lnTo>
                    <a:pt x="17" y="123"/>
                  </a:lnTo>
                  <a:lnTo>
                    <a:pt x="21" y="116"/>
                  </a:lnTo>
                  <a:lnTo>
                    <a:pt x="25" y="109"/>
                  </a:lnTo>
                  <a:lnTo>
                    <a:pt x="32" y="106"/>
                  </a:lnTo>
                  <a:lnTo>
                    <a:pt x="35" y="98"/>
                  </a:lnTo>
                  <a:lnTo>
                    <a:pt x="35" y="91"/>
                  </a:lnTo>
                  <a:lnTo>
                    <a:pt x="35" y="88"/>
                  </a:lnTo>
                  <a:lnTo>
                    <a:pt x="32" y="84"/>
                  </a:lnTo>
                  <a:lnTo>
                    <a:pt x="32" y="77"/>
                  </a:lnTo>
                  <a:lnTo>
                    <a:pt x="32" y="70"/>
                  </a:lnTo>
                  <a:lnTo>
                    <a:pt x="32" y="63"/>
                  </a:lnTo>
                  <a:lnTo>
                    <a:pt x="28" y="53"/>
                  </a:lnTo>
                  <a:lnTo>
                    <a:pt x="28" y="46"/>
                  </a:lnTo>
                  <a:lnTo>
                    <a:pt x="28" y="39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28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9"/>
                  </a:lnTo>
                  <a:lnTo>
                    <a:pt x="7" y="56"/>
                  </a:lnTo>
                  <a:lnTo>
                    <a:pt x="7" y="60"/>
                  </a:lnTo>
                  <a:lnTo>
                    <a:pt x="7" y="70"/>
                  </a:lnTo>
                  <a:lnTo>
                    <a:pt x="7" y="91"/>
                  </a:lnTo>
                  <a:lnTo>
                    <a:pt x="7" y="113"/>
                  </a:lnTo>
                  <a:lnTo>
                    <a:pt x="7" y="134"/>
                  </a:lnTo>
                  <a:lnTo>
                    <a:pt x="7" y="144"/>
                  </a:lnTo>
                  <a:lnTo>
                    <a:pt x="7" y="148"/>
                  </a:lnTo>
                  <a:lnTo>
                    <a:pt x="3" y="155"/>
                  </a:lnTo>
                  <a:lnTo>
                    <a:pt x="3" y="158"/>
                  </a:lnTo>
                  <a:lnTo>
                    <a:pt x="0" y="165"/>
                  </a:lnTo>
                  <a:lnTo>
                    <a:pt x="0" y="16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6" name="Freeform 204"/>
            <p:cNvSpPr>
              <a:spLocks/>
            </p:cNvSpPr>
            <p:nvPr userDrawn="1"/>
          </p:nvSpPr>
          <p:spPr bwMode="gray">
            <a:xfrm>
              <a:off x="535" y="1595"/>
              <a:ext cx="7" cy="4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4 h 4"/>
                <a:gd name="T4" fmla="*/ 7 w 7"/>
                <a:gd name="T5" fmla="*/ 4 h 4"/>
                <a:gd name="T6" fmla="*/ 3 w 7"/>
                <a:gd name="T7" fmla="*/ 4 h 4"/>
                <a:gd name="T8" fmla="*/ 0 w 7"/>
                <a:gd name="T9" fmla="*/ 0 h 4"/>
                <a:gd name="T10" fmla="*/ 3 w 7"/>
                <a:gd name="T11" fmla="*/ 4 h 4"/>
                <a:gd name="T12" fmla="*/ 7 w 7"/>
                <a:gd name="T13" fmla="*/ 4 h 4"/>
                <a:gd name="T14" fmla="*/ 7 w 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Freeform 205"/>
            <p:cNvSpPr>
              <a:spLocks/>
            </p:cNvSpPr>
            <p:nvPr userDrawn="1"/>
          </p:nvSpPr>
          <p:spPr bwMode="gray">
            <a:xfrm>
              <a:off x="526" y="1591"/>
              <a:ext cx="5" cy="4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0 h 3"/>
                <a:gd name="T4" fmla="*/ 0 w 4"/>
                <a:gd name="T5" fmla="*/ 3 h 3"/>
                <a:gd name="T6" fmla="*/ 4 w 4"/>
                <a:gd name="T7" fmla="*/ 0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Freeform 206"/>
            <p:cNvSpPr>
              <a:spLocks/>
            </p:cNvSpPr>
            <p:nvPr userDrawn="1"/>
          </p:nvSpPr>
          <p:spPr bwMode="gray">
            <a:xfrm>
              <a:off x="535" y="1607"/>
              <a:ext cx="7" cy="4"/>
            </a:xfrm>
            <a:custGeom>
              <a:avLst/>
              <a:gdLst>
                <a:gd name="T0" fmla="*/ 0 w 7"/>
                <a:gd name="T1" fmla="*/ 4 h 4"/>
                <a:gd name="T2" fmla="*/ 3 w 7"/>
                <a:gd name="T3" fmla="*/ 4 h 4"/>
                <a:gd name="T4" fmla="*/ 7 w 7"/>
                <a:gd name="T5" fmla="*/ 0 h 4"/>
                <a:gd name="T6" fmla="*/ 3 w 7"/>
                <a:gd name="T7" fmla="*/ 4 h 4"/>
                <a:gd name="T8" fmla="*/ 0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" name="Freeform 207"/>
            <p:cNvSpPr>
              <a:spLocks/>
            </p:cNvSpPr>
            <p:nvPr userDrawn="1"/>
          </p:nvSpPr>
          <p:spPr bwMode="gray">
            <a:xfrm>
              <a:off x="610" y="1572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0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Freeform 208"/>
            <p:cNvSpPr>
              <a:spLocks/>
            </p:cNvSpPr>
            <p:nvPr userDrawn="1"/>
          </p:nvSpPr>
          <p:spPr bwMode="gray">
            <a:xfrm>
              <a:off x="1023" y="1470"/>
              <a:ext cx="7" cy="30"/>
            </a:xfrm>
            <a:custGeom>
              <a:avLst/>
              <a:gdLst>
                <a:gd name="T0" fmla="*/ 7 w 7"/>
                <a:gd name="T1" fmla="*/ 28 h 28"/>
                <a:gd name="T2" fmla="*/ 7 w 7"/>
                <a:gd name="T3" fmla="*/ 21 h 28"/>
                <a:gd name="T4" fmla="*/ 7 w 7"/>
                <a:gd name="T5" fmla="*/ 14 h 28"/>
                <a:gd name="T6" fmla="*/ 4 w 7"/>
                <a:gd name="T7" fmla="*/ 7 h 28"/>
                <a:gd name="T8" fmla="*/ 4 w 7"/>
                <a:gd name="T9" fmla="*/ 4 h 28"/>
                <a:gd name="T10" fmla="*/ 0 w 7"/>
                <a:gd name="T11" fmla="*/ 0 h 28"/>
                <a:gd name="T12" fmla="*/ 4 w 7"/>
                <a:gd name="T13" fmla="*/ 4 h 28"/>
                <a:gd name="T14" fmla="*/ 4 w 7"/>
                <a:gd name="T15" fmla="*/ 7 h 28"/>
                <a:gd name="T16" fmla="*/ 7 w 7"/>
                <a:gd name="T17" fmla="*/ 14 h 28"/>
                <a:gd name="T18" fmla="*/ 7 w 7"/>
                <a:gd name="T19" fmla="*/ 21 h 28"/>
                <a:gd name="T20" fmla="*/ 7 w 7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Freeform 209"/>
            <p:cNvSpPr>
              <a:spLocks/>
            </p:cNvSpPr>
            <p:nvPr userDrawn="1"/>
          </p:nvSpPr>
          <p:spPr bwMode="gray">
            <a:xfrm>
              <a:off x="802" y="1462"/>
              <a:ext cx="7" cy="4"/>
            </a:xfrm>
            <a:custGeom>
              <a:avLst/>
              <a:gdLst>
                <a:gd name="T0" fmla="*/ 7 w 7"/>
                <a:gd name="T1" fmla="*/ 0 h 4"/>
                <a:gd name="T2" fmla="*/ 4 w 7"/>
                <a:gd name="T3" fmla="*/ 4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0 h 4"/>
                <a:gd name="T10" fmla="*/ 7 w 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" name="Freeform 210"/>
            <p:cNvSpPr>
              <a:spLocks/>
            </p:cNvSpPr>
            <p:nvPr userDrawn="1"/>
          </p:nvSpPr>
          <p:spPr bwMode="gray">
            <a:xfrm>
              <a:off x="781" y="1489"/>
              <a:ext cx="11" cy="3"/>
            </a:xfrm>
            <a:custGeom>
              <a:avLst/>
              <a:gdLst>
                <a:gd name="T0" fmla="*/ 11 w 11"/>
                <a:gd name="T1" fmla="*/ 3 h 3"/>
                <a:gd name="T2" fmla="*/ 7 w 11"/>
                <a:gd name="T3" fmla="*/ 3 h 3"/>
                <a:gd name="T4" fmla="*/ 0 w 11"/>
                <a:gd name="T5" fmla="*/ 0 h 3"/>
                <a:gd name="T6" fmla="*/ 7 w 11"/>
                <a:gd name="T7" fmla="*/ 3 h 3"/>
                <a:gd name="T8" fmla="*/ 11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7" y="3"/>
                  </a:lnTo>
                  <a:lnTo>
                    <a:pt x="11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" name="Freeform 211"/>
            <p:cNvSpPr>
              <a:spLocks/>
            </p:cNvSpPr>
            <p:nvPr userDrawn="1"/>
          </p:nvSpPr>
          <p:spPr bwMode="gray">
            <a:xfrm>
              <a:off x="868" y="1474"/>
              <a:ext cx="7" cy="3"/>
            </a:xfrm>
            <a:custGeom>
              <a:avLst/>
              <a:gdLst>
                <a:gd name="T0" fmla="*/ 0 w 7"/>
                <a:gd name="T1" fmla="*/ 0 h 3"/>
                <a:gd name="T2" fmla="*/ 3 w 7"/>
                <a:gd name="T3" fmla="*/ 0 h 3"/>
                <a:gd name="T4" fmla="*/ 7 w 7"/>
                <a:gd name="T5" fmla="*/ 3 h 3"/>
                <a:gd name="T6" fmla="*/ 3 w 7"/>
                <a:gd name="T7" fmla="*/ 3 h 3"/>
                <a:gd name="T8" fmla="*/ 3 w 7"/>
                <a:gd name="T9" fmla="*/ 0 h 3"/>
                <a:gd name="T10" fmla="*/ 0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" name="Freeform 212"/>
            <p:cNvSpPr>
              <a:spLocks/>
            </p:cNvSpPr>
            <p:nvPr userDrawn="1"/>
          </p:nvSpPr>
          <p:spPr bwMode="gray">
            <a:xfrm>
              <a:off x="937" y="1455"/>
              <a:ext cx="10" cy="49"/>
            </a:xfrm>
            <a:custGeom>
              <a:avLst/>
              <a:gdLst>
                <a:gd name="T0" fmla="*/ 10 w 10"/>
                <a:gd name="T1" fmla="*/ 11 h 46"/>
                <a:gd name="T2" fmla="*/ 7 w 10"/>
                <a:gd name="T3" fmla="*/ 14 h 46"/>
                <a:gd name="T4" fmla="*/ 7 w 10"/>
                <a:gd name="T5" fmla="*/ 18 h 46"/>
                <a:gd name="T6" fmla="*/ 7 w 10"/>
                <a:gd name="T7" fmla="*/ 25 h 46"/>
                <a:gd name="T8" fmla="*/ 7 w 10"/>
                <a:gd name="T9" fmla="*/ 32 h 46"/>
                <a:gd name="T10" fmla="*/ 3 w 10"/>
                <a:gd name="T11" fmla="*/ 35 h 46"/>
                <a:gd name="T12" fmla="*/ 3 w 10"/>
                <a:gd name="T13" fmla="*/ 39 h 46"/>
                <a:gd name="T14" fmla="*/ 3 w 10"/>
                <a:gd name="T15" fmla="*/ 42 h 46"/>
                <a:gd name="T16" fmla="*/ 0 w 10"/>
                <a:gd name="T17" fmla="*/ 46 h 46"/>
                <a:gd name="T18" fmla="*/ 3 w 10"/>
                <a:gd name="T19" fmla="*/ 39 h 46"/>
                <a:gd name="T20" fmla="*/ 3 w 10"/>
                <a:gd name="T21" fmla="*/ 32 h 46"/>
                <a:gd name="T22" fmla="*/ 7 w 10"/>
                <a:gd name="T23" fmla="*/ 28 h 46"/>
                <a:gd name="T24" fmla="*/ 7 w 10"/>
                <a:gd name="T25" fmla="*/ 25 h 46"/>
                <a:gd name="T26" fmla="*/ 7 w 10"/>
                <a:gd name="T27" fmla="*/ 18 h 46"/>
                <a:gd name="T28" fmla="*/ 7 w 10"/>
                <a:gd name="T29" fmla="*/ 14 h 46"/>
                <a:gd name="T30" fmla="*/ 10 w 10"/>
                <a:gd name="T31" fmla="*/ 11 h 46"/>
                <a:gd name="T32" fmla="*/ 3 w 10"/>
                <a:gd name="T33" fmla="*/ 0 h 46"/>
                <a:gd name="T34" fmla="*/ 10 w 10"/>
                <a:gd name="T35" fmla="*/ 7 h 46"/>
                <a:gd name="T36" fmla="*/ 10 w 10"/>
                <a:gd name="T3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46">
                  <a:moveTo>
                    <a:pt x="10" y="11"/>
                  </a:moveTo>
                  <a:lnTo>
                    <a:pt x="7" y="14"/>
                  </a:lnTo>
                  <a:lnTo>
                    <a:pt x="7" y="18"/>
                  </a:lnTo>
                  <a:lnTo>
                    <a:pt x="7" y="25"/>
                  </a:lnTo>
                  <a:lnTo>
                    <a:pt x="7" y="32"/>
                  </a:lnTo>
                  <a:lnTo>
                    <a:pt x="3" y="35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3" y="32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18"/>
                  </a:lnTo>
                  <a:lnTo>
                    <a:pt x="7" y="14"/>
                  </a:lnTo>
                  <a:lnTo>
                    <a:pt x="10" y="11"/>
                  </a:lnTo>
                  <a:lnTo>
                    <a:pt x="3" y="0"/>
                  </a:lnTo>
                  <a:lnTo>
                    <a:pt x="10" y="7"/>
                  </a:lnTo>
                  <a:lnTo>
                    <a:pt x="10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" name="Freeform 213"/>
            <p:cNvSpPr>
              <a:spLocks/>
            </p:cNvSpPr>
            <p:nvPr userDrawn="1"/>
          </p:nvSpPr>
          <p:spPr bwMode="gray">
            <a:xfrm>
              <a:off x="926" y="1512"/>
              <a:ext cx="7" cy="7"/>
            </a:xfrm>
            <a:custGeom>
              <a:avLst/>
              <a:gdLst>
                <a:gd name="T0" fmla="*/ 7 w 7"/>
                <a:gd name="T1" fmla="*/ 0 h 7"/>
                <a:gd name="T2" fmla="*/ 4 w 7"/>
                <a:gd name="T3" fmla="*/ 0 h 7"/>
                <a:gd name="T4" fmla="*/ 0 w 7"/>
                <a:gd name="T5" fmla="*/ 3 h 7"/>
                <a:gd name="T6" fmla="*/ 0 w 7"/>
                <a:gd name="T7" fmla="*/ 3 h 7"/>
                <a:gd name="T8" fmla="*/ 4 w 7"/>
                <a:gd name="T9" fmla="*/ 3 h 7"/>
                <a:gd name="T10" fmla="*/ 4 w 7"/>
                <a:gd name="T11" fmla="*/ 7 h 7"/>
                <a:gd name="T12" fmla="*/ 0 w 7"/>
                <a:gd name="T13" fmla="*/ 3 h 7"/>
                <a:gd name="T14" fmla="*/ 0 w 7"/>
                <a:gd name="T15" fmla="*/ 3 h 7"/>
                <a:gd name="T16" fmla="*/ 0 w 7"/>
                <a:gd name="T17" fmla="*/ 3 h 7"/>
                <a:gd name="T18" fmla="*/ 0 w 7"/>
                <a:gd name="T19" fmla="*/ 3 h 7"/>
                <a:gd name="T20" fmla="*/ 0 w 7"/>
                <a:gd name="T21" fmla="*/ 3 h 7"/>
                <a:gd name="T22" fmla="*/ 0 w 7"/>
                <a:gd name="T23" fmla="*/ 3 h 7"/>
                <a:gd name="T24" fmla="*/ 7 w 7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Freeform 214"/>
            <p:cNvSpPr>
              <a:spLocks/>
            </p:cNvSpPr>
            <p:nvPr userDrawn="1"/>
          </p:nvSpPr>
          <p:spPr bwMode="gray">
            <a:xfrm>
              <a:off x="914" y="1459"/>
              <a:ext cx="12" cy="7"/>
            </a:xfrm>
            <a:custGeom>
              <a:avLst/>
              <a:gdLst>
                <a:gd name="T0" fmla="*/ 11 w 11"/>
                <a:gd name="T1" fmla="*/ 0 h 7"/>
                <a:gd name="T2" fmla="*/ 11 w 11"/>
                <a:gd name="T3" fmla="*/ 0 h 7"/>
                <a:gd name="T4" fmla="*/ 7 w 11"/>
                <a:gd name="T5" fmla="*/ 0 h 7"/>
                <a:gd name="T6" fmla="*/ 0 w 11"/>
                <a:gd name="T7" fmla="*/ 7 h 7"/>
                <a:gd name="T8" fmla="*/ 0 w 11"/>
                <a:gd name="T9" fmla="*/ 3 h 7"/>
                <a:gd name="T10" fmla="*/ 4 w 11"/>
                <a:gd name="T11" fmla="*/ 3 h 7"/>
                <a:gd name="T12" fmla="*/ 7 w 11"/>
                <a:gd name="T13" fmla="*/ 0 h 7"/>
                <a:gd name="T14" fmla="*/ 11 w 11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Freeform 215"/>
            <p:cNvSpPr>
              <a:spLocks/>
            </p:cNvSpPr>
            <p:nvPr userDrawn="1"/>
          </p:nvSpPr>
          <p:spPr bwMode="gray">
            <a:xfrm>
              <a:off x="893" y="1477"/>
              <a:ext cx="7" cy="5"/>
            </a:xfrm>
            <a:custGeom>
              <a:avLst/>
              <a:gdLst>
                <a:gd name="T0" fmla="*/ 4 w 7"/>
                <a:gd name="T1" fmla="*/ 4 h 4"/>
                <a:gd name="T2" fmla="*/ 4 w 7"/>
                <a:gd name="T3" fmla="*/ 4 h 4"/>
                <a:gd name="T4" fmla="*/ 0 w 7"/>
                <a:gd name="T5" fmla="*/ 4 h 4"/>
                <a:gd name="T6" fmla="*/ 0 w 7"/>
                <a:gd name="T7" fmla="*/ 4 h 4"/>
                <a:gd name="T8" fmla="*/ 0 w 7"/>
                <a:gd name="T9" fmla="*/ 4 h 4"/>
                <a:gd name="T10" fmla="*/ 4 w 7"/>
                <a:gd name="T11" fmla="*/ 0 h 4"/>
                <a:gd name="T12" fmla="*/ 7 w 7"/>
                <a:gd name="T13" fmla="*/ 0 h 4"/>
                <a:gd name="T14" fmla="*/ 4 w 7"/>
                <a:gd name="T15" fmla="*/ 0 h 4"/>
                <a:gd name="T16" fmla="*/ 4 w 7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" name="Freeform 216"/>
            <p:cNvSpPr>
              <a:spLocks/>
            </p:cNvSpPr>
            <p:nvPr userDrawn="1"/>
          </p:nvSpPr>
          <p:spPr bwMode="gray">
            <a:xfrm>
              <a:off x="918" y="1599"/>
              <a:ext cx="3" cy="12"/>
            </a:xfrm>
            <a:custGeom>
              <a:avLst/>
              <a:gdLst>
                <a:gd name="T0" fmla="*/ 0 w 3"/>
                <a:gd name="T1" fmla="*/ 0 h 11"/>
                <a:gd name="T2" fmla="*/ 3 w 3"/>
                <a:gd name="T3" fmla="*/ 7 h 11"/>
                <a:gd name="T4" fmla="*/ 3 w 3"/>
                <a:gd name="T5" fmla="*/ 11 h 11"/>
                <a:gd name="T6" fmla="*/ 3 w 3"/>
                <a:gd name="T7" fmla="*/ 7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3" y="7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Freeform 217"/>
            <p:cNvSpPr>
              <a:spLocks/>
            </p:cNvSpPr>
            <p:nvPr userDrawn="1"/>
          </p:nvSpPr>
          <p:spPr bwMode="gray">
            <a:xfrm>
              <a:off x="937" y="1522"/>
              <a:ext cx="21" cy="17"/>
            </a:xfrm>
            <a:custGeom>
              <a:avLst/>
              <a:gdLst>
                <a:gd name="T0" fmla="*/ 0 w 21"/>
                <a:gd name="T1" fmla="*/ 0 h 15"/>
                <a:gd name="T2" fmla="*/ 7 w 21"/>
                <a:gd name="T3" fmla="*/ 8 h 15"/>
                <a:gd name="T4" fmla="*/ 14 w 21"/>
                <a:gd name="T5" fmla="*/ 11 h 15"/>
                <a:gd name="T6" fmla="*/ 21 w 21"/>
                <a:gd name="T7" fmla="*/ 15 h 15"/>
                <a:gd name="T8" fmla="*/ 10 w 21"/>
                <a:gd name="T9" fmla="*/ 11 h 15"/>
                <a:gd name="T10" fmla="*/ 3 w 21"/>
                <a:gd name="T11" fmla="*/ 4 h 15"/>
                <a:gd name="T12" fmla="*/ 0 w 21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7" y="8"/>
                  </a:lnTo>
                  <a:lnTo>
                    <a:pt x="14" y="11"/>
                  </a:lnTo>
                  <a:lnTo>
                    <a:pt x="21" y="15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Freeform 218"/>
            <p:cNvSpPr>
              <a:spLocks/>
            </p:cNvSpPr>
            <p:nvPr userDrawn="1"/>
          </p:nvSpPr>
          <p:spPr bwMode="gray">
            <a:xfrm>
              <a:off x="966" y="1531"/>
              <a:ext cx="7" cy="3"/>
            </a:xfrm>
            <a:custGeom>
              <a:avLst/>
              <a:gdLst>
                <a:gd name="T0" fmla="*/ 7 w 7"/>
                <a:gd name="T1" fmla="*/ 0 h 3"/>
                <a:gd name="T2" fmla="*/ 3 w 7"/>
                <a:gd name="T3" fmla="*/ 3 h 3"/>
                <a:gd name="T4" fmla="*/ 0 w 7"/>
                <a:gd name="T5" fmla="*/ 3 h 3"/>
                <a:gd name="T6" fmla="*/ 3 w 7"/>
                <a:gd name="T7" fmla="*/ 3 h 3"/>
                <a:gd name="T8" fmla="*/ 7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" name="Freeform 219"/>
            <p:cNvSpPr>
              <a:spLocks/>
            </p:cNvSpPr>
            <p:nvPr userDrawn="1"/>
          </p:nvSpPr>
          <p:spPr bwMode="gray">
            <a:xfrm>
              <a:off x="733" y="1500"/>
              <a:ext cx="26" cy="7"/>
            </a:xfrm>
            <a:custGeom>
              <a:avLst/>
              <a:gdLst>
                <a:gd name="T0" fmla="*/ 11 w 25"/>
                <a:gd name="T1" fmla="*/ 4 h 7"/>
                <a:gd name="T2" fmla="*/ 21 w 25"/>
                <a:gd name="T3" fmla="*/ 0 h 7"/>
                <a:gd name="T4" fmla="*/ 25 w 25"/>
                <a:gd name="T5" fmla="*/ 0 h 7"/>
                <a:gd name="T6" fmla="*/ 18 w 25"/>
                <a:gd name="T7" fmla="*/ 4 h 7"/>
                <a:gd name="T8" fmla="*/ 11 w 25"/>
                <a:gd name="T9" fmla="*/ 4 h 7"/>
                <a:gd name="T10" fmla="*/ 0 w 25"/>
                <a:gd name="T11" fmla="*/ 7 h 7"/>
                <a:gd name="T12" fmla="*/ 0 w 25"/>
                <a:gd name="T13" fmla="*/ 7 h 7"/>
                <a:gd name="T14" fmla="*/ 0 w 25"/>
                <a:gd name="T15" fmla="*/ 7 h 7"/>
                <a:gd name="T16" fmla="*/ 11 w 25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">
                  <a:moveTo>
                    <a:pt x="11" y="4"/>
                  </a:moveTo>
                  <a:lnTo>
                    <a:pt x="21" y="0"/>
                  </a:lnTo>
                  <a:lnTo>
                    <a:pt x="25" y="0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1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Freeform 220"/>
            <p:cNvSpPr>
              <a:spLocks/>
            </p:cNvSpPr>
            <p:nvPr userDrawn="1"/>
          </p:nvSpPr>
          <p:spPr bwMode="gray">
            <a:xfrm>
              <a:off x="723" y="1355"/>
              <a:ext cx="7" cy="17"/>
            </a:xfrm>
            <a:custGeom>
              <a:avLst/>
              <a:gdLst>
                <a:gd name="T0" fmla="*/ 3 w 7"/>
                <a:gd name="T1" fmla="*/ 15 h 15"/>
                <a:gd name="T2" fmla="*/ 7 w 7"/>
                <a:gd name="T3" fmla="*/ 8 h 15"/>
                <a:gd name="T4" fmla="*/ 3 w 7"/>
                <a:gd name="T5" fmla="*/ 0 h 15"/>
                <a:gd name="T6" fmla="*/ 7 w 7"/>
                <a:gd name="T7" fmla="*/ 8 h 15"/>
                <a:gd name="T8" fmla="*/ 3 w 7"/>
                <a:gd name="T9" fmla="*/ 11 h 15"/>
                <a:gd name="T10" fmla="*/ 3 w 7"/>
                <a:gd name="T11" fmla="*/ 11 h 15"/>
                <a:gd name="T12" fmla="*/ 3 w 7"/>
                <a:gd name="T13" fmla="*/ 15 h 15"/>
                <a:gd name="T14" fmla="*/ 0 w 7"/>
                <a:gd name="T15" fmla="*/ 15 h 15"/>
                <a:gd name="T16" fmla="*/ 0 w 7"/>
                <a:gd name="T17" fmla="*/ 15 h 15"/>
                <a:gd name="T18" fmla="*/ 0 w 7"/>
                <a:gd name="T19" fmla="*/ 15 h 15"/>
                <a:gd name="T20" fmla="*/ 3 w 7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5">
                  <a:moveTo>
                    <a:pt x="3" y="15"/>
                  </a:moveTo>
                  <a:lnTo>
                    <a:pt x="7" y="8"/>
                  </a:lnTo>
                  <a:lnTo>
                    <a:pt x="3" y="0"/>
                  </a:lnTo>
                  <a:lnTo>
                    <a:pt x="7" y="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Freeform 221"/>
            <p:cNvSpPr>
              <a:spLocks/>
            </p:cNvSpPr>
            <p:nvPr userDrawn="1"/>
          </p:nvSpPr>
          <p:spPr bwMode="gray">
            <a:xfrm>
              <a:off x="723" y="1372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3 h 10"/>
                <a:gd name="T4" fmla="*/ 0 w 3"/>
                <a:gd name="T5" fmla="*/ 3 h 10"/>
                <a:gd name="T6" fmla="*/ 3 w 3"/>
                <a:gd name="T7" fmla="*/ 7 h 10"/>
                <a:gd name="T8" fmla="*/ 3 w 3"/>
                <a:gd name="T9" fmla="*/ 10 h 10"/>
                <a:gd name="T10" fmla="*/ 0 w 3"/>
                <a:gd name="T11" fmla="*/ 7 h 10"/>
                <a:gd name="T12" fmla="*/ 0 w 3"/>
                <a:gd name="T13" fmla="*/ 3 h 10"/>
                <a:gd name="T14" fmla="*/ 0 w 3"/>
                <a:gd name="T15" fmla="*/ 3 h 10"/>
                <a:gd name="T16" fmla="*/ 0 w 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" name="Freeform 222"/>
            <p:cNvSpPr>
              <a:spLocks/>
            </p:cNvSpPr>
            <p:nvPr userDrawn="1"/>
          </p:nvSpPr>
          <p:spPr bwMode="gray">
            <a:xfrm>
              <a:off x="704" y="1417"/>
              <a:ext cx="5" cy="11"/>
            </a:xfrm>
            <a:custGeom>
              <a:avLst/>
              <a:gdLst>
                <a:gd name="T0" fmla="*/ 4 w 4"/>
                <a:gd name="T1" fmla="*/ 10 h 10"/>
                <a:gd name="T2" fmla="*/ 0 w 4"/>
                <a:gd name="T3" fmla="*/ 3 h 10"/>
                <a:gd name="T4" fmla="*/ 0 w 4"/>
                <a:gd name="T5" fmla="*/ 0 h 10"/>
                <a:gd name="T6" fmla="*/ 0 w 4"/>
                <a:gd name="T7" fmla="*/ 3 h 10"/>
                <a:gd name="T8" fmla="*/ 4 w 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Freeform 223"/>
            <p:cNvSpPr>
              <a:spLocks/>
            </p:cNvSpPr>
            <p:nvPr userDrawn="1"/>
          </p:nvSpPr>
          <p:spPr bwMode="gray">
            <a:xfrm>
              <a:off x="712" y="1390"/>
              <a:ext cx="11" cy="12"/>
            </a:xfrm>
            <a:custGeom>
              <a:avLst/>
              <a:gdLst>
                <a:gd name="T0" fmla="*/ 0 w 11"/>
                <a:gd name="T1" fmla="*/ 7 h 11"/>
                <a:gd name="T2" fmla="*/ 0 w 11"/>
                <a:gd name="T3" fmla="*/ 11 h 11"/>
                <a:gd name="T4" fmla="*/ 0 w 11"/>
                <a:gd name="T5" fmla="*/ 11 h 11"/>
                <a:gd name="T6" fmla="*/ 0 w 11"/>
                <a:gd name="T7" fmla="*/ 7 h 11"/>
                <a:gd name="T8" fmla="*/ 4 w 11"/>
                <a:gd name="T9" fmla="*/ 7 h 11"/>
                <a:gd name="T10" fmla="*/ 7 w 11"/>
                <a:gd name="T11" fmla="*/ 4 h 11"/>
                <a:gd name="T12" fmla="*/ 11 w 11"/>
                <a:gd name="T13" fmla="*/ 0 h 11"/>
                <a:gd name="T14" fmla="*/ 7 w 11"/>
                <a:gd name="T15" fmla="*/ 0 h 11"/>
                <a:gd name="T16" fmla="*/ 7 w 11"/>
                <a:gd name="T17" fmla="*/ 4 h 11"/>
                <a:gd name="T18" fmla="*/ 0 w 11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Freeform 224"/>
            <p:cNvSpPr>
              <a:spLocks/>
            </p:cNvSpPr>
            <p:nvPr userDrawn="1"/>
          </p:nvSpPr>
          <p:spPr bwMode="gray">
            <a:xfrm>
              <a:off x="726" y="1470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7 w 14"/>
                <a:gd name="T7" fmla="*/ 4 h 4"/>
                <a:gd name="T8" fmla="*/ 0 w 14"/>
                <a:gd name="T9" fmla="*/ 0 h 4"/>
                <a:gd name="T10" fmla="*/ 7 w 14"/>
                <a:gd name="T11" fmla="*/ 4 h 4"/>
                <a:gd name="T12" fmla="*/ 11 w 14"/>
                <a:gd name="T13" fmla="*/ 4 h 4"/>
                <a:gd name="T14" fmla="*/ 14 w 1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" name="Freeform 225"/>
            <p:cNvSpPr>
              <a:spLocks/>
            </p:cNvSpPr>
            <p:nvPr userDrawn="1"/>
          </p:nvSpPr>
          <p:spPr bwMode="gray">
            <a:xfrm>
              <a:off x="712" y="1531"/>
              <a:ext cx="7" cy="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0 h 3"/>
                <a:gd name="T4" fmla="*/ 4 w 7"/>
                <a:gd name="T5" fmla="*/ 0 h 3"/>
                <a:gd name="T6" fmla="*/ 7 w 7"/>
                <a:gd name="T7" fmla="*/ 0 h 3"/>
                <a:gd name="T8" fmla="*/ 7 w 7"/>
                <a:gd name="T9" fmla="*/ 0 h 3"/>
                <a:gd name="T10" fmla="*/ 4 w 7"/>
                <a:gd name="T11" fmla="*/ 0 h 3"/>
                <a:gd name="T12" fmla="*/ 4 w 7"/>
                <a:gd name="T13" fmla="*/ 0 h 3"/>
                <a:gd name="T14" fmla="*/ 0 w 7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Freeform 226"/>
            <p:cNvSpPr>
              <a:spLocks/>
            </p:cNvSpPr>
            <p:nvPr userDrawn="1"/>
          </p:nvSpPr>
          <p:spPr bwMode="gray">
            <a:xfrm>
              <a:off x="719" y="1539"/>
              <a:ext cx="14" cy="30"/>
            </a:xfrm>
            <a:custGeom>
              <a:avLst/>
              <a:gdLst>
                <a:gd name="T0" fmla="*/ 14 w 14"/>
                <a:gd name="T1" fmla="*/ 28 h 28"/>
                <a:gd name="T2" fmla="*/ 4 w 14"/>
                <a:gd name="T3" fmla="*/ 17 h 28"/>
                <a:gd name="T4" fmla="*/ 0 w 14"/>
                <a:gd name="T5" fmla="*/ 17 h 28"/>
                <a:gd name="T6" fmla="*/ 0 w 14"/>
                <a:gd name="T7" fmla="*/ 14 h 28"/>
                <a:gd name="T8" fmla="*/ 0 w 14"/>
                <a:gd name="T9" fmla="*/ 14 h 28"/>
                <a:gd name="T10" fmla="*/ 0 w 14"/>
                <a:gd name="T11" fmla="*/ 7 h 28"/>
                <a:gd name="T12" fmla="*/ 0 w 14"/>
                <a:gd name="T13" fmla="*/ 3 h 28"/>
                <a:gd name="T14" fmla="*/ 0 w 14"/>
                <a:gd name="T15" fmla="*/ 0 h 28"/>
                <a:gd name="T16" fmla="*/ 0 w 14"/>
                <a:gd name="T17" fmla="*/ 7 h 28"/>
                <a:gd name="T18" fmla="*/ 0 w 14"/>
                <a:gd name="T19" fmla="*/ 14 h 28"/>
                <a:gd name="T20" fmla="*/ 4 w 14"/>
                <a:gd name="T21" fmla="*/ 17 h 28"/>
                <a:gd name="T22" fmla="*/ 4 w 14"/>
                <a:gd name="T23" fmla="*/ 17 h 28"/>
                <a:gd name="T24" fmla="*/ 14 w 14"/>
                <a:gd name="T25" fmla="*/ 28 h 28"/>
                <a:gd name="T26" fmla="*/ 14 w 14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8">
                  <a:moveTo>
                    <a:pt x="14" y="28"/>
                  </a:moveTo>
                  <a:lnTo>
                    <a:pt x="4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14" y="28"/>
                  </a:lnTo>
                  <a:lnTo>
                    <a:pt x="14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" name="Freeform 227"/>
            <p:cNvSpPr>
              <a:spLocks/>
            </p:cNvSpPr>
            <p:nvPr userDrawn="1"/>
          </p:nvSpPr>
          <p:spPr bwMode="gray">
            <a:xfrm>
              <a:off x="759" y="1531"/>
              <a:ext cx="3" cy="3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3 w 3"/>
                <a:gd name="T5" fmla="*/ 0 h 3"/>
                <a:gd name="T6" fmla="*/ 3 w 3"/>
                <a:gd name="T7" fmla="*/ 3 h 3"/>
                <a:gd name="T8" fmla="*/ 3 w 3"/>
                <a:gd name="T9" fmla="*/ 3 h 3"/>
                <a:gd name="T10" fmla="*/ 0 w 3"/>
                <a:gd name="T11" fmla="*/ 3 h 3"/>
                <a:gd name="T12" fmla="*/ 0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" name="Freeform 228"/>
            <p:cNvSpPr>
              <a:spLocks/>
            </p:cNvSpPr>
            <p:nvPr userDrawn="1"/>
          </p:nvSpPr>
          <p:spPr bwMode="gray">
            <a:xfrm>
              <a:off x="817" y="1534"/>
              <a:ext cx="4" cy="5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" name="Freeform 229"/>
            <p:cNvSpPr>
              <a:spLocks/>
            </p:cNvSpPr>
            <p:nvPr userDrawn="1"/>
          </p:nvSpPr>
          <p:spPr bwMode="gray">
            <a:xfrm>
              <a:off x="864" y="1477"/>
              <a:ext cx="4" cy="30"/>
            </a:xfrm>
            <a:custGeom>
              <a:avLst/>
              <a:gdLst>
                <a:gd name="T0" fmla="*/ 4 w 4"/>
                <a:gd name="T1" fmla="*/ 25 h 28"/>
                <a:gd name="T2" fmla="*/ 0 w 4"/>
                <a:gd name="T3" fmla="*/ 14 h 28"/>
                <a:gd name="T4" fmla="*/ 0 w 4"/>
                <a:gd name="T5" fmla="*/ 14 h 28"/>
                <a:gd name="T6" fmla="*/ 0 w 4"/>
                <a:gd name="T7" fmla="*/ 14 h 28"/>
                <a:gd name="T8" fmla="*/ 0 w 4"/>
                <a:gd name="T9" fmla="*/ 14 h 28"/>
                <a:gd name="T10" fmla="*/ 0 w 4"/>
                <a:gd name="T11" fmla="*/ 14 h 28"/>
                <a:gd name="T12" fmla="*/ 0 w 4"/>
                <a:gd name="T13" fmla="*/ 7 h 28"/>
                <a:gd name="T14" fmla="*/ 0 w 4"/>
                <a:gd name="T15" fmla="*/ 4 h 28"/>
                <a:gd name="T16" fmla="*/ 4 w 4"/>
                <a:gd name="T17" fmla="*/ 0 h 28"/>
                <a:gd name="T18" fmla="*/ 0 w 4"/>
                <a:gd name="T19" fmla="*/ 4 h 28"/>
                <a:gd name="T20" fmla="*/ 0 w 4"/>
                <a:gd name="T21" fmla="*/ 7 h 28"/>
                <a:gd name="T22" fmla="*/ 0 w 4"/>
                <a:gd name="T23" fmla="*/ 14 h 28"/>
                <a:gd name="T24" fmla="*/ 0 w 4"/>
                <a:gd name="T25" fmla="*/ 14 h 28"/>
                <a:gd name="T26" fmla="*/ 0 w 4"/>
                <a:gd name="T27" fmla="*/ 18 h 28"/>
                <a:gd name="T28" fmla="*/ 0 w 4"/>
                <a:gd name="T29" fmla="*/ 21 h 28"/>
                <a:gd name="T30" fmla="*/ 4 w 4"/>
                <a:gd name="T31" fmla="*/ 28 h 28"/>
                <a:gd name="T32" fmla="*/ 4 w 4"/>
                <a:gd name="T3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28">
                  <a:moveTo>
                    <a:pt x="4" y="25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4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Freeform 230"/>
            <p:cNvSpPr>
              <a:spLocks/>
            </p:cNvSpPr>
            <p:nvPr userDrawn="1"/>
          </p:nvSpPr>
          <p:spPr bwMode="gray">
            <a:xfrm>
              <a:off x="918" y="1618"/>
              <a:ext cx="3" cy="11"/>
            </a:xfrm>
            <a:custGeom>
              <a:avLst/>
              <a:gdLst>
                <a:gd name="T0" fmla="*/ 3 w 3"/>
                <a:gd name="T1" fmla="*/ 10 h 10"/>
                <a:gd name="T2" fmla="*/ 3 w 3"/>
                <a:gd name="T3" fmla="*/ 7 h 10"/>
                <a:gd name="T4" fmla="*/ 3 w 3"/>
                <a:gd name="T5" fmla="*/ 7 h 10"/>
                <a:gd name="T6" fmla="*/ 3 w 3"/>
                <a:gd name="T7" fmla="*/ 3 h 10"/>
                <a:gd name="T8" fmla="*/ 0 w 3"/>
                <a:gd name="T9" fmla="*/ 0 h 10"/>
                <a:gd name="T10" fmla="*/ 3 w 3"/>
                <a:gd name="T11" fmla="*/ 3 h 10"/>
                <a:gd name="T12" fmla="*/ 3 w 3"/>
                <a:gd name="T13" fmla="*/ 7 h 10"/>
                <a:gd name="T14" fmla="*/ 3 w 3"/>
                <a:gd name="T15" fmla="*/ 7 h 10"/>
                <a:gd name="T16" fmla="*/ 3 w 3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" name="Freeform 231"/>
            <p:cNvSpPr>
              <a:spLocks/>
            </p:cNvSpPr>
            <p:nvPr userDrawn="1"/>
          </p:nvSpPr>
          <p:spPr bwMode="gray">
            <a:xfrm>
              <a:off x="1005" y="1534"/>
              <a:ext cx="22" cy="12"/>
            </a:xfrm>
            <a:custGeom>
              <a:avLst/>
              <a:gdLst>
                <a:gd name="T0" fmla="*/ 15 w 22"/>
                <a:gd name="T1" fmla="*/ 7 h 11"/>
                <a:gd name="T2" fmla="*/ 0 w 22"/>
                <a:gd name="T3" fmla="*/ 0 h 11"/>
                <a:gd name="T4" fmla="*/ 0 w 22"/>
                <a:gd name="T5" fmla="*/ 0 h 11"/>
                <a:gd name="T6" fmla="*/ 0 w 22"/>
                <a:gd name="T7" fmla="*/ 0 h 11"/>
                <a:gd name="T8" fmla="*/ 0 w 22"/>
                <a:gd name="T9" fmla="*/ 0 h 11"/>
                <a:gd name="T10" fmla="*/ 0 w 22"/>
                <a:gd name="T11" fmla="*/ 0 h 11"/>
                <a:gd name="T12" fmla="*/ 11 w 22"/>
                <a:gd name="T13" fmla="*/ 7 h 11"/>
                <a:gd name="T14" fmla="*/ 18 w 22"/>
                <a:gd name="T15" fmla="*/ 7 h 11"/>
                <a:gd name="T16" fmla="*/ 22 w 22"/>
                <a:gd name="T17" fmla="*/ 11 h 11"/>
                <a:gd name="T18" fmla="*/ 18 w 22"/>
                <a:gd name="T19" fmla="*/ 7 h 11"/>
                <a:gd name="T20" fmla="*/ 15 w 22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1">
                  <a:moveTo>
                    <a:pt x="15" y="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2" y="11"/>
                  </a:lnTo>
                  <a:lnTo>
                    <a:pt x="18" y="7"/>
                  </a:lnTo>
                  <a:lnTo>
                    <a:pt x="15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" name="Freeform 232"/>
            <p:cNvSpPr>
              <a:spLocks/>
            </p:cNvSpPr>
            <p:nvPr userDrawn="1"/>
          </p:nvSpPr>
          <p:spPr bwMode="gray">
            <a:xfrm>
              <a:off x="1049" y="999"/>
              <a:ext cx="3" cy="49"/>
            </a:xfrm>
            <a:custGeom>
              <a:avLst/>
              <a:gdLst>
                <a:gd name="T0" fmla="*/ 3 w 3"/>
                <a:gd name="T1" fmla="*/ 0 h 46"/>
                <a:gd name="T2" fmla="*/ 0 w 3"/>
                <a:gd name="T3" fmla="*/ 46 h 46"/>
                <a:gd name="T4" fmla="*/ 0 w 3"/>
                <a:gd name="T5" fmla="*/ 28 h 46"/>
                <a:gd name="T6" fmla="*/ 0 w 3"/>
                <a:gd name="T7" fmla="*/ 14 h 46"/>
                <a:gd name="T8" fmla="*/ 3 w 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6">
                  <a:moveTo>
                    <a:pt x="3" y="0"/>
                  </a:moveTo>
                  <a:lnTo>
                    <a:pt x="0" y="46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" name="Freeform 233"/>
            <p:cNvSpPr>
              <a:spLocks/>
            </p:cNvSpPr>
            <p:nvPr userDrawn="1"/>
          </p:nvSpPr>
          <p:spPr bwMode="gray">
            <a:xfrm>
              <a:off x="1045" y="949"/>
              <a:ext cx="14" cy="16"/>
            </a:xfrm>
            <a:custGeom>
              <a:avLst/>
              <a:gdLst>
                <a:gd name="T0" fmla="*/ 0 w 14"/>
                <a:gd name="T1" fmla="*/ 15 h 15"/>
                <a:gd name="T2" fmla="*/ 0 w 14"/>
                <a:gd name="T3" fmla="*/ 15 h 15"/>
                <a:gd name="T4" fmla="*/ 0 w 14"/>
                <a:gd name="T5" fmla="*/ 15 h 15"/>
                <a:gd name="T6" fmla="*/ 14 w 14"/>
                <a:gd name="T7" fmla="*/ 0 h 15"/>
                <a:gd name="T8" fmla="*/ 14 w 14"/>
                <a:gd name="T9" fmla="*/ 0 h 15"/>
                <a:gd name="T10" fmla="*/ 0 w 1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" name="Freeform 234"/>
            <p:cNvSpPr>
              <a:spLocks/>
            </p:cNvSpPr>
            <p:nvPr userDrawn="1"/>
          </p:nvSpPr>
          <p:spPr bwMode="gray">
            <a:xfrm>
              <a:off x="1052" y="843"/>
              <a:ext cx="4" cy="8"/>
            </a:xfrm>
            <a:custGeom>
              <a:avLst/>
              <a:gdLst>
                <a:gd name="T0" fmla="*/ 4 w 4"/>
                <a:gd name="T1" fmla="*/ 0 h 7"/>
                <a:gd name="T2" fmla="*/ 4 w 4"/>
                <a:gd name="T3" fmla="*/ 3 h 7"/>
                <a:gd name="T4" fmla="*/ 0 w 4"/>
                <a:gd name="T5" fmla="*/ 7 h 7"/>
                <a:gd name="T6" fmla="*/ 4 w 4"/>
                <a:gd name="T7" fmla="*/ 0 h 7"/>
                <a:gd name="T8" fmla="*/ 4 w 4"/>
                <a:gd name="T9" fmla="*/ 0 h 7"/>
                <a:gd name="T10" fmla="*/ 4 w 4"/>
                <a:gd name="T11" fmla="*/ 0 h 7"/>
                <a:gd name="T12" fmla="*/ 4 w 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3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" name="Freeform 235"/>
            <p:cNvSpPr>
              <a:spLocks/>
            </p:cNvSpPr>
            <p:nvPr userDrawn="1"/>
          </p:nvSpPr>
          <p:spPr bwMode="gray">
            <a:xfrm>
              <a:off x="1045" y="851"/>
              <a:ext cx="4" cy="3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4 w 4"/>
                <a:gd name="T5" fmla="*/ 0 h 3"/>
                <a:gd name="T6" fmla="*/ 0 w 4"/>
                <a:gd name="T7" fmla="*/ 3 h 3"/>
                <a:gd name="T8" fmla="*/ 0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Freeform 236"/>
            <p:cNvSpPr>
              <a:spLocks/>
            </p:cNvSpPr>
            <p:nvPr userDrawn="1"/>
          </p:nvSpPr>
          <p:spPr bwMode="gray">
            <a:xfrm>
              <a:off x="966" y="916"/>
              <a:ext cx="3" cy="7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3 h 7"/>
                <a:gd name="T4" fmla="*/ 3 w 3"/>
                <a:gd name="T5" fmla="*/ 7 h 7"/>
                <a:gd name="T6" fmla="*/ 0 w 3"/>
                <a:gd name="T7" fmla="*/ 3 h 7"/>
                <a:gd name="T8" fmla="*/ 0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3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" name="Freeform 237"/>
            <p:cNvSpPr>
              <a:spLocks/>
            </p:cNvSpPr>
            <p:nvPr userDrawn="1"/>
          </p:nvSpPr>
          <p:spPr bwMode="gray">
            <a:xfrm>
              <a:off x="802" y="1151"/>
              <a:ext cx="11" cy="22"/>
            </a:xfrm>
            <a:custGeom>
              <a:avLst/>
              <a:gdLst>
                <a:gd name="T0" fmla="*/ 0 w 11"/>
                <a:gd name="T1" fmla="*/ 21 h 21"/>
                <a:gd name="T2" fmla="*/ 4 w 11"/>
                <a:gd name="T3" fmla="*/ 18 h 21"/>
                <a:gd name="T4" fmla="*/ 4 w 11"/>
                <a:gd name="T5" fmla="*/ 14 h 21"/>
                <a:gd name="T6" fmla="*/ 7 w 11"/>
                <a:gd name="T7" fmla="*/ 7 h 21"/>
                <a:gd name="T8" fmla="*/ 11 w 11"/>
                <a:gd name="T9" fmla="*/ 0 h 21"/>
                <a:gd name="T10" fmla="*/ 11 w 11"/>
                <a:gd name="T11" fmla="*/ 0 h 21"/>
                <a:gd name="T12" fmla="*/ 11 w 11"/>
                <a:gd name="T13" fmla="*/ 0 h 21"/>
                <a:gd name="T14" fmla="*/ 11 w 11"/>
                <a:gd name="T15" fmla="*/ 7 h 21"/>
                <a:gd name="T16" fmla="*/ 7 w 11"/>
                <a:gd name="T17" fmla="*/ 11 h 21"/>
                <a:gd name="T18" fmla="*/ 4 w 11"/>
                <a:gd name="T19" fmla="*/ 18 h 21"/>
                <a:gd name="T20" fmla="*/ 0 w 11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1">
                  <a:moveTo>
                    <a:pt x="0" y="21"/>
                  </a:moveTo>
                  <a:lnTo>
                    <a:pt x="4" y="18"/>
                  </a:lnTo>
                  <a:lnTo>
                    <a:pt x="4" y="14"/>
                  </a:lnTo>
                  <a:lnTo>
                    <a:pt x="7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4" y="18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" name="Freeform 238"/>
            <p:cNvSpPr>
              <a:spLocks/>
            </p:cNvSpPr>
            <p:nvPr userDrawn="1"/>
          </p:nvSpPr>
          <p:spPr bwMode="gray">
            <a:xfrm>
              <a:off x="854" y="949"/>
              <a:ext cx="17" cy="24"/>
            </a:xfrm>
            <a:custGeom>
              <a:avLst/>
              <a:gdLst>
                <a:gd name="T0" fmla="*/ 0 w 17"/>
                <a:gd name="T1" fmla="*/ 22 h 22"/>
                <a:gd name="T2" fmla="*/ 3 w 17"/>
                <a:gd name="T3" fmla="*/ 18 h 22"/>
                <a:gd name="T4" fmla="*/ 7 w 17"/>
                <a:gd name="T5" fmla="*/ 15 h 22"/>
                <a:gd name="T6" fmla="*/ 14 w 17"/>
                <a:gd name="T7" fmla="*/ 8 h 22"/>
                <a:gd name="T8" fmla="*/ 17 w 17"/>
                <a:gd name="T9" fmla="*/ 0 h 22"/>
                <a:gd name="T10" fmla="*/ 14 w 17"/>
                <a:gd name="T11" fmla="*/ 8 h 22"/>
                <a:gd name="T12" fmla="*/ 7 w 17"/>
                <a:gd name="T13" fmla="*/ 15 h 22"/>
                <a:gd name="T14" fmla="*/ 3 w 17"/>
                <a:gd name="T15" fmla="*/ 18 h 22"/>
                <a:gd name="T16" fmla="*/ 0 w 17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0" y="22"/>
                  </a:moveTo>
                  <a:lnTo>
                    <a:pt x="3" y="1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17" y="0"/>
                  </a:lnTo>
                  <a:lnTo>
                    <a:pt x="14" y="8"/>
                  </a:lnTo>
                  <a:lnTo>
                    <a:pt x="7" y="15"/>
                  </a:lnTo>
                  <a:lnTo>
                    <a:pt x="3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" name="Freeform 239"/>
            <p:cNvSpPr>
              <a:spLocks/>
            </p:cNvSpPr>
            <p:nvPr userDrawn="1"/>
          </p:nvSpPr>
          <p:spPr bwMode="gray">
            <a:xfrm>
              <a:off x="885" y="881"/>
              <a:ext cx="12" cy="15"/>
            </a:xfrm>
            <a:custGeom>
              <a:avLst/>
              <a:gdLst>
                <a:gd name="T0" fmla="*/ 0 w 11"/>
                <a:gd name="T1" fmla="*/ 14 h 14"/>
                <a:gd name="T2" fmla="*/ 4 w 11"/>
                <a:gd name="T3" fmla="*/ 7 h 14"/>
                <a:gd name="T4" fmla="*/ 11 w 11"/>
                <a:gd name="T5" fmla="*/ 0 h 14"/>
                <a:gd name="T6" fmla="*/ 11 w 11"/>
                <a:gd name="T7" fmla="*/ 0 h 14"/>
                <a:gd name="T8" fmla="*/ 11 w 11"/>
                <a:gd name="T9" fmla="*/ 0 h 14"/>
                <a:gd name="T10" fmla="*/ 7 w 11"/>
                <a:gd name="T11" fmla="*/ 0 h 14"/>
                <a:gd name="T12" fmla="*/ 7 w 11"/>
                <a:gd name="T13" fmla="*/ 4 h 14"/>
                <a:gd name="T14" fmla="*/ 4 w 11"/>
                <a:gd name="T15" fmla="*/ 7 h 14"/>
                <a:gd name="T16" fmla="*/ 0 w 11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4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4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" name="Freeform 240"/>
            <p:cNvSpPr>
              <a:spLocks/>
            </p:cNvSpPr>
            <p:nvPr userDrawn="1"/>
          </p:nvSpPr>
          <p:spPr bwMode="gray">
            <a:xfrm>
              <a:off x="904" y="851"/>
              <a:ext cx="22" cy="19"/>
            </a:xfrm>
            <a:custGeom>
              <a:avLst/>
              <a:gdLst>
                <a:gd name="T0" fmla="*/ 0 w 21"/>
                <a:gd name="T1" fmla="*/ 18 h 18"/>
                <a:gd name="T2" fmla="*/ 10 w 21"/>
                <a:gd name="T3" fmla="*/ 10 h 18"/>
                <a:gd name="T4" fmla="*/ 21 w 21"/>
                <a:gd name="T5" fmla="*/ 0 h 18"/>
                <a:gd name="T6" fmla="*/ 21 w 21"/>
                <a:gd name="T7" fmla="*/ 3 h 18"/>
                <a:gd name="T8" fmla="*/ 21 w 21"/>
                <a:gd name="T9" fmla="*/ 3 h 18"/>
                <a:gd name="T10" fmla="*/ 17 w 21"/>
                <a:gd name="T11" fmla="*/ 3 h 18"/>
                <a:gd name="T12" fmla="*/ 14 w 21"/>
                <a:gd name="T13" fmla="*/ 7 h 18"/>
                <a:gd name="T14" fmla="*/ 7 w 21"/>
                <a:gd name="T15" fmla="*/ 10 h 18"/>
                <a:gd name="T16" fmla="*/ 0 w 2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0" y="18"/>
                  </a:moveTo>
                  <a:lnTo>
                    <a:pt x="10" y="1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Freeform 241"/>
            <p:cNvSpPr>
              <a:spLocks/>
            </p:cNvSpPr>
            <p:nvPr userDrawn="1"/>
          </p:nvSpPr>
          <p:spPr bwMode="gray">
            <a:xfrm>
              <a:off x="930" y="874"/>
              <a:ext cx="14" cy="15"/>
            </a:xfrm>
            <a:custGeom>
              <a:avLst/>
              <a:gdLst>
                <a:gd name="T0" fmla="*/ 0 w 14"/>
                <a:gd name="T1" fmla="*/ 0 h 14"/>
                <a:gd name="T2" fmla="*/ 7 w 14"/>
                <a:gd name="T3" fmla="*/ 7 h 14"/>
                <a:gd name="T4" fmla="*/ 14 w 14"/>
                <a:gd name="T5" fmla="*/ 14 h 14"/>
                <a:gd name="T6" fmla="*/ 10 w 14"/>
                <a:gd name="T7" fmla="*/ 11 h 14"/>
                <a:gd name="T8" fmla="*/ 3 w 14"/>
                <a:gd name="T9" fmla="*/ 4 h 14"/>
                <a:gd name="T10" fmla="*/ 0 w 14"/>
                <a:gd name="T11" fmla="*/ 4 h 14"/>
                <a:gd name="T12" fmla="*/ 0 w 1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7" y="7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Freeform 242"/>
            <p:cNvSpPr>
              <a:spLocks/>
            </p:cNvSpPr>
            <p:nvPr userDrawn="1"/>
          </p:nvSpPr>
          <p:spPr bwMode="gray">
            <a:xfrm>
              <a:off x="951" y="900"/>
              <a:ext cx="11" cy="8"/>
            </a:xfrm>
            <a:custGeom>
              <a:avLst/>
              <a:gdLst>
                <a:gd name="T0" fmla="*/ 10 w 10"/>
                <a:gd name="T1" fmla="*/ 7 h 7"/>
                <a:gd name="T2" fmla="*/ 0 w 10"/>
                <a:gd name="T3" fmla="*/ 0 h 7"/>
                <a:gd name="T4" fmla="*/ 3 w 10"/>
                <a:gd name="T5" fmla="*/ 3 h 7"/>
                <a:gd name="T6" fmla="*/ 10 w 10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7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1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" name="Freeform 243"/>
            <p:cNvSpPr>
              <a:spLocks/>
            </p:cNvSpPr>
            <p:nvPr userDrawn="1"/>
          </p:nvSpPr>
          <p:spPr bwMode="gray">
            <a:xfrm>
              <a:off x="994" y="843"/>
              <a:ext cx="8" cy="4"/>
            </a:xfrm>
            <a:custGeom>
              <a:avLst/>
              <a:gdLst>
                <a:gd name="T0" fmla="*/ 0 w 7"/>
                <a:gd name="T1" fmla="*/ 3 h 3"/>
                <a:gd name="T2" fmla="*/ 3 w 7"/>
                <a:gd name="T3" fmla="*/ 0 h 3"/>
                <a:gd name="T4" fmla="*/ 7 w 7"/>
                <a:gd name="T5" fmla="*/ 0 h 3"/>
                <a:gd name="T6" fmla="*/ 3 w 7"/>
                <a:gd name="T7" fmla="*/ 0 h 3"/>
                <a:gd name="T8" fmla="*/ 0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Freeform 244"/>
            <p:cNvSpPr>
              <a:spLocks/>
            </p:cNvSpPr>
            <p:nvPr userDrawn="1"/>
          </p:nvSpPr>
          <p:spPr bwMode="gray">
            <a:xfrm>
              <a:off x="1005" y="824"/>
              <a:ext cx="4" cy="7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4 h 7"/>
                <a:gd name="T4" fmla="*/ 4 w 4"/>
                <a:gd name="T5" fmla="*/ 0 h 7"/>
                <a:gd name="T6" fmla="*/ 0 w 4"/>
                <a:gd name="T7" fmla="*/ 4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Freeform 245"/>
            <p:cNvSpPr>
              <a:spLocks/>
            </p:cNvSpPr>
            <p:nvPr userDrawn="1"/>
          </p:nvSpPr>
          <p:spPr bwMode="gray">
            <a:xfrm>
              <a:off x="2244" y="1432"/>
              <a:ext cx="15" cy="15"/>
            </a:xfrm>
            <a:custGeom>
              <a:avLst/>
              <a:gdLst>
                <a:gd name="T0" fmla="*/ 14 w 14"/>
                <a:gd name="T1" fmla="*/ 0 h 14"/>
                <a:gd name="T2" fmla="*/ 0 w 14"/>
                <a:gd name="T3" fmla="*/ 7 h 14"/>
                <a:gd name="T4" fmla="*/ 0 w 14"/>
                <a:gd name="T5" fmla="*/ 14 h 14"/>
                <a:gd name="T6" fmla="*/ 0 w 14"/>
                <a:gd name="T7" fmla="*/ 7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" name="Freeform 246"/>
            <p:cNvSpPr>
              <a:spLocks/>
            </p:cNvSpPr>
            <p:nvPr userDrawn="1"/>
          </p:nvSpPr>
          <p:spPr bwMode="gray">
            <a:xfrm>
              <a:off x="2020" y="1945"/>
              <a:ext cx="7" cy="11"/>
            </a:xfrm>
            <a:custGeom>
              <a:avLst/>
              <a:gdLst>
                <a:gd name="T0" fmla="*/ 3 w 7"/>
                <a:gd name="T1" fmla="*/ 0 h 10"/>
                <a:gd name="T2" fmla="*/ 0 w 7"/>
                <a:gd name="T3" fmla="*/ 0 h 10"/>
                <a:gd name="T4" fmla="*/ 0 w 7"/>
                <a:gd name="T5" fmla="*/ 3 h 10"/>
                <a:gd name="T6" fmla="*/ 3 w 7"/>
                <a:gd name="T7" fmla="*/ 3 h 10"/>
                <a:gd name="T8" fmla="*/ 7 w 7"/>
                <a:gd name="T9" fmla="*/ 7 h 10"/>
                <a:gd name="T10" fmla="*/ 7 w 7"/>
                <a:gd name="T11" fmla="*/ 10 h 10"/>
                <a:gd name="T12" fmla="*/ 7 w 7"/>
                <a:gd name="T13" fmla="*/ 7 h 10"/>
                <a:gd name="T14" fmla="*/ 3 w 7"/>
                <a:gd name="T15" fmla="*/ 3 h 10"/>
                <a:gd name="T16" fmla="*/ 0 w 7"/>
                <a:gd name="T17" fmla="*/ 3 h 10"/>
                <a:gd name="T18" fmla="*/ 0 w 7"/>
                <a:gd name="T19" fmla="*/ 3 h 10"/>
                <a:gd name="T20" fmla="*/ 0 w 7"/>
                <a:gd name="T21" fmla="*/ 3 h 10"/>
                <a:gd name="T22" fmla="*/ 0 w 7"/>
                <a:gd name="T23" fmla="*/ 3 h 10"/>
                <a:gd name="T24" fmla="*/ 3 w 7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Freeform 247"/>
            <p:cNvSpPr>
              <a:spLocks/>
            </p:cNvSpPr>
            <p:nvPr userDrawn="1"/>
          </p:nvSpPr>
          <p:spPr bwMode="gray">
            <a:xfrm>
              <a:off x="1937" y="1599"/>
              <a:ext cx="72" cy="3"/>
            </a:xfrm>
            <a:custGeom>
              <a:avLst/>
              <a:gdLst>
                <a:gd name="T0" fmla="*/ 56 w 70"/>
                <a:gd name="T1" fmla="*/ 0 h 3"/>
                <a:gd name="T2" fmla="*/ 28 w 70"/>
                <a:gd name="T3" fmla="*/ 3 h 3"/>
                <a:gd name="T4" fmla="*/ 0 w 70"/>
                <a:gd name="T5" fmla="*/ 0 h 3"/>
                <a:gd name="T6" fmla="*/ 28 w 70"/>
                <a:gd name="T7" fmla="*/ 3 h 3"/>
                <a:gd name="T8" fmla="*/ 56 w 70"/>
                <a:gd name="T9" fmla="*/ 0 h 3"/>
                <a:gd name="T10" fmla="*/ 63 w 70"/>
                <a:gd name="T11" fmla="*/ 0 h 3"/>
                <a:gd name="T12" fmla="*/ 67 w 70"/>
                <a:gd name="T13" fmla="*/ 0 h 3"/>
                <a:gd name="T14" fmla="*/ 70 w 70"/>
                <a:gd name="T15" fmla="*/ 0 h 3"/>
                <a:gd name="T16" fmla="*/ 63 w 70"/>
                <a:gd name="T17" fmla="*/ 0 h 3"/>
                <a:gd name="T18" fmla="*/ 56 w 7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3">
                  <a:moveTo>
                    <a:pt x="56" y="0"/>
                  </a:moveTo>
                  <a:lnTo>
                    <a:pt x="28" y="3"/>
                  </a:lnTo>
                  <a:lnTo>
                    <a:pt x="0" y="0"/>
                  </a:lnTo>
                  <a:lnTo>
                    <a:pt x="28" y="3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Freeform 248"/>
            <p:cNvSpPr>
              <a:spLocks/>
            </p:cNvSpPr>
            <p:nvPr userDrawn="1"/>
          </p:nvSpPr>
          <p:spPr bwMode="gray">
            <a:xfrm>
              <a:off x="1962" y="1876"/>
              <a:ext cx="15" cy="35"/>
            </a:xfrm>
            <a:custGeom>
              <a:avLst/>
              <a:gdLst>
                <a:gd name="T0" fmla="*/ 0 w 14"/>
                <a:gd name="T1" fmla="*/ 0 h 32"/>
                <a:gd name="T2" fmla="*/ 7 w 14"/>
                <a:gd name="T3" fmla="*/ 7 h 32"/>
                <a:gd name="T4" fmla="*/ 10 w 14"/>
                <a:gd name="T5" fmla="*/ 18 h 32"/>
                <a:gd name="T6" fmla="*/ 14 w 14"/>
                <a:gd name="T7" fmla="*/ 28 h 32"/>
                <a:gd name="T8" fmla="*/ 10 w 14"/>
                <a:gd name="T9" fmla="*/ 28 h 32"/>
                <a:gd name="T10" fmla="*/ 7 w 14"/>
                <a:gd name="T11" fmla="*/ 32 h 32"/>
                <a:gd name="T12" fmla="*/ 10 w 14"/>
                <a:gd name="T13" fmla="*/ 28 h 32"/>
                <a:gd name="T14" fmla="*/ 14 w 14"/>
                <a:gd name="T15" fmla="*/ 28 h 32"/>
                <a:gd name="T16" fmla="*/ 14 w 14"/>
                <a:gd name="T17" fmla="*/ 28 h 32"/>
                <a:gd name="T18" fmla="*/ 10 w 14"/>
                <a:gd name="T19" fmla="*/ 18 h 32"/>
                <a:gd name="T20" fmla="*/ 7 w 14"/>
                <a:gd name="T21" fmla="*/ 7 h 32"/>
                <a:gd name="T22" fmla="*/ 0 w 14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2">
                  <a:moveTo>
                    <a:pt x="0" y="0"/>
                  </a:moveTo>
                  <a:lnTo>
                    <a:pt x="7" y="7"/>
                  </a:lnTo>
                  <a:lnTo>
                    <a:pt x="10" y="18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7" y="32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18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" name="Freeform 249"/>
            <p:cNvSpPr>
              <a:spLocks/>
            </p:cNvSpPr>
            <p:nvPr userDrawn="1"/>
          </p:nvSpPr>
          <p:spPr bwMode="gray">
            <a:xfrm>
              <a:off x="1886" y="1869"/>
              <a:ext cx="15" cy="26"/>
            </a:xfrm>
            <a:custGeom>
              <a:avLst/>
              <a:gdLst>
                <a:gd name="T0" fmla="*/ 3 w 14"/>
                <a:gd name="T1" fmla="*/ 25 h 25"/>
                <a:gd name="T2" fmla="*/ 3 w 14"/>
                <a:gd name="T3" fmla="*/ 25 h 25"/>
                <a:gd name="T4" fmla="*/ 0 w 14"/>
                <a:gd name="T5" fmla="*/ 25 h 25"/>
                <a:gd name="T6" fmla="*/ 14 w 14"/>
                <a:gd name="T7" fmla="*/ 0 h 25"/>
                <a:gd name="T8" fmla="*/ 14 w 14"/>
                <a:gd name="T9" fmla="*/ 0 h 25"/>
                <a:gd name="T10" fmla="*/ 14 w 14"/>
                <a:gd name="T11" fmla="*/ 4 h 25"/>
                <a:gd name="T12" fmla="*/ 10 w 14"/>
                <a:gd name="T13" fmla="*/ 7 h 25"/>
                <a:gd name="T14" fmla="*/ 7 w 14"/>
                <a:gd name="T15" fmla="*/ 14 h 25"/>
                <a:gd name="T16" fmla="*/ 3 w 14"/>
                <a:gd name="T17" fmla="*/ 21 h 25"/>
                <a:gd name="T18" fmla="*/ 3 w 14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5">
                  <a:moveTo>
                    <a:pt x="3" y="25"/>
                  </a:moveTo>
                  <a:lnTo>
                    <a:pt x="3" y="25"/>
                  </a:lnTo>
                  <a:lnTo>
                    <a:pt x="0" y="2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3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Freeform 250"/>
            <p:cNvSpPr>
              <a:spLocks/>
            </p:cNvSpPr>
            <p:nvPr userDrawn="1"/>
          </p:nvSpPr>
          <p:spPr bwMode="gray">
            <a:xfrm>
              <a:off x="1861" y="1853"/>
              <a:ext cx="18" cy="5"/>
            </a:xfrm>
            <a:custGeom>
              <a:avLst/>
              <a:gdLst>
                <a:gd name="T0" fmla="*/ 0 w 18"/>
                <a:gd name="T1" fmla="*/ 0 h 4"/>
                <a:gd name="T2" fmla="*/ 0 w 18"/>
                <a:gd name="T3" fmla="*/ 0 h 4"/>
                <a:gd name="T4" fmla="*/ 0 w 18"/>
                <a:gd name="T5" fmla="*/ 0 h 4"/>
                <a:gd name="T6" fmla="*/ 3 w 18"/>
                <a:gd name="T7" fmla="*/ 0 h 4"/>
                <a:gd name="T8" fmla="*/ 10 w 18"/>
                <a:gd name="T9" fmla="*/ 0 h 4"/>
                <a:gd name="T10" fmla="*/ 18 w 18"/>
                <a:gd name="T11" fmla="*/ 4 h 4"/>
                <a:gd name="T12" fmla="*/ 10 w 18"/>
                <a:gd name="T13" fmla="*/ 4 h 4"/>
                <a:gd name="T14" fmla="*/ 0 w 18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4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Freeform 251"/>
            <p:cNvSpPr>
              <a:spLocks/>
            </p:cNvSpPr>
            <p:nvPr userDrawn="1"/>
          </p:nvSpPr>
          <p:spPr bwMode="gray">
            <a:xfrm>
              <a:off x="1828" y="1869"/>
              <a:ext cx="4" cy="11"/>
            </a:xfrm>
            <a:custGeom>
              <a:avLst/>
              <a:gdLst>
                <a:gd name="T0" fmla="*/ 0 w 4"/>
                <a:gd name="T1" fmla="*/ 4 h 11"/>
                <a:gd name="T2" fmla="*/ 0 w 4"/>
                <a:gd name="T3" fmla="*/ 11 h 11"/>
                <a:gd name="T4" fmla="*/ 0 w 4"/>
                <a:gd name="T5" fmla="*/ 7 h 11"/>
                <a:gd name="T6" fmla="*/ 0 w 4"/>
                <a:gd name="T7" fmla="*/ 4 h 11"/>
                <a:gd name="T8" fmla="*/ 0 w 4"/>
                <a:gd name="T9" fmla="*/ 4 h 11"/>
                <a:gd name="T10" fmla="*/ 4 w 4"/>
                <a:gd name="T11" fmla="*/ 4 h 11"/>
                <a:gd name="T12" fmla="*/ 4 w 4"/>
                <a:gd name="T13" fmla="*/ 4 h 11"/>
                <a:gd name="T14" fmla="*/ 4 w 4"/>
                <a:gd name="T15" fmla="*/ 0 h 11"/>
                <a:gd name="T16" fmla="*/ 0 w 4"/>
                <a:gd name="T17" fmla="*/ 4 h 11"/>
                <a:gd name="T18" fmla="*/ 0 w 4"/>
                <a:gd name="T1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0" y="4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Freeform 252"/>
            <p:cNvSpPr>
              <a:spLocks/>
            </p:cNvSpPr>
            <p:nvPr userDrawn="1"/>
          </p:nvSpPr>
          <p:spPr bwMode="gray">
            <a:xfrm>
              <a:off x="1825" y="1884"/>
              <a:ext cx="3" cy="7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7 h 7"/>
                <a:gd name="T4" fmla="*/ 0 w 3"/>
                <a:gd name="T5" fmla="*/ 7 h 7"/>
                <a:gd name="T6" fmla="*/ 0 w 3"/>
                <a:gd name="T7" fmla="*/ 7 h 7"/>
                <a:gd name="T8" fmla="*/ 0 w 3"/>
                <a:gd name="T9" fmla="*/ 4 h 7"/>
                <a:gd name="T10" fmla="*/ 3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5" name="Freeform 253"/>
            <p:cNvSpPr>
              <a:spLocks/>
            </p:cNvSpPr>
            <p:nvPr userDrawn="1"/>
          </p:nvSpPr>
          <p:spPr bwMode="gray">
            <a:xfrm>
              <a:off x="1944" y="1876"/>
              <a:ext cx="7" cy="15"/>
            </a:xfrm>
            <a:custGeom>
              <a:avLst/>
              <a:gdLst>
                <a:gd name="T0" fmla="*/ 7 w 7"/>
                <a:gd name="T1" fmla="*/ 0 h 14"/>
                <a:gd name="T2" fmla="*/ 0 w 7"/>
                <a:gd name="T3" fmla="*/ 14 h 14"/>
                <a:gd name="T4" fmla="*/ 0 w 7"/>
                <a:gd name="T5" fmla="*/ 11 h 14"/>
                <a:gd name="T6" fmla="*/ 0 w 7"/>
                <a:gd name="T7" fmla="*/ 7 h 14"/>
                <a:gd name="T8" fmla="*/ 3 w 7"/>
                <a:gd name="T9" fmla="*/ 4 h 14"/>
                <a:gd name="T10" fmla="*/ 7 w 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6" name="Freeform 254"/>
            <p:cNvSpPr>
              <a:spLocks/>
            </p:cNvSpPr>
            <p:nvPr userDrawn="1"/>
          </p:nvSpPr>
          <p:spPr bwMode="gray">
            <a:xfrm>
              <a:off x="1951" y="1869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  <a:gd name="T8" fmla="*/ 4 w 4"/>
                <a:gd name="T9" fmla="*/ 0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7" name="Freeform 255"/>
            <p:cNvSpPr>
              <a:spLocks/>
            </p:cNvSpPr>
            <p:nvPr userDrawn="1"/>
          </p:nvSpPr>
          <p:spPr bwMode="gray">
            <a:xfrm>
              <a:off x="1970" y="1956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7 w 10"/>
                <a:gd name="T3" fmla="*/ 4 h 4"/>
                <a:gd name="T4" fmla="*/ 0 w 10"/>
                <a:gd name="T5" fmla="*/ 4 h 4"/>
                <a:gd name="T6" fmla="*/ 7 w 10"/>
                <a:gd name="T7" fmla="*/ 4 h 4"/>
                <a:gd name="T8" fmla="*/ 1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7" y="4"/>
                  </a:lnTo>
                  <a:lnTo>
                    <a:pt x="0" y="4"/>
                  </a:lnTo>
                  <a:lnTo>
                    <a:pt x="7" y="4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Freeform 256"/>
            <p:cNvSpPr>
              <a:spLocks/>
            </p:cNvSpPr>
            <p:nvPr userDrawn="1"/>
          </p:nvSpPr>
          <p:spPr bwMode="gray">
            <a:xfrm>
              <a:off x="1835" y="1439"/>
              <a:ext cx="29" cy="53"/>
            </a:xfrm>
            <a:custGeom>
              <a:avLst/>
              <a:gdLst>
                <a:gd name="T0" fmla="*/ 4 w 28"/>
                <a:gd name="T1" fmla="*/ 11 h 49"/>
                <a:gd name="T2" fmla="*/ 0 w 28"/>
                <a:gd name="T3" fmla="*/ 25 h 49"/>
                <a:gd name="T4" fmla="*/ 0 w 28"/>
                <a:gd name="T5" fmla="*/ 32 h 49"/>
                <a:gd name="T6" fmla="*/ 4 w 28"/>
                <a:gd name="T7" fmla="*/ 42 h 49"/>
                <a:gd name="T8" fmla="*/ 7 w 28"/>
                <a:gd name="T9" fmla="*/ 49 h 49"/>
                <a:gd name="T10" fmla="*/ 4 w 28"/>
                <a:gd name="T11" fmla="*/ 42 h 49"/>
                <a:gd name="T12" fmla="*/ 0 w 28"/>
                <a:gd name="T13" fmla="*/ 32 h 49"/>
                <a:gd name="T14" fmla="*/ 0 w 28"/>
                <a:gd name="T15" fmla="*/ 25 h 49"/>
                <a:gd name="T16" fmla="*/ 4 w 28"/>
                <a:gd name="T17" fmla="*/ 11 h 49"/>
                <a:gd name="T18" fmla="*/ 25 w 28"/>
                <a:gd name="T19" fmla="*/ 0 h 49"/>
                <a:gd name="T20" fmla="*/ 28 w 28"/>
                <a:gd name="T21" fmla="*/ 0 h 49"/>
                <a:gd name="T22" fmla="*/ 4 w 28"/>
                <a:gd name="T23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9">
                  <a:moveTo>
                    <a:pt x="4" y="11"/>
                  </a:moveTo>
                  <a:lnTo>
                    <a:pt x="0" y="25"/>
                  </a:lnTo>
                  <a:lnTo>
                    <a:pt x="0" y="32"/>
                  </a:lnTo>
                  <a:lnTo>
                    <a:pt x="4" y="42"/>
                  </a:lnTo>
                  <a:lnTo>
                    <a:pt x="7" y="49"/>
                  </a:lnTo>
                  <a:lnTo>
                    <a:pt x="4" y="4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4" y="1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4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Freeform 257"/>
            <p:cNvSpPr>
              <a:spLocks/>
            </p:cNvSpPr>
            <p:nvPr userDrawn="1"/>
          </p:nvSpPr>
          <p:spPr bwMode="gray">
            <a:xfrm>
              <a:off x="1799" y="1466"/>
              <a:ext cx="21" cy="8"/>
            </a:xfrm>
            <a:custGeom>
              <a:avLst/>
              <a:gdLst>
                <a:gd name="T0" fmla="*/ 14 w 21"/>
                <a:gd name="T1" fmla="*/ 3 h 7"/>
                <a:gd name="T2" fmla="*/ 18 w 21"/>
                <a:gd name="T3" fmla="*/ 3 h 7"/>
                <a:gd name="T4" fmla="*/ 21 w 21"/>
                <a:gd name="T5" fmla="*/ 0 h 7"/>
                <a:gd name="T6" fmla="*/ 18 w 21"/>
                <a:gd name="T7" fmla="*/ 3 h 7"/>
                <a:gd name="T8" fmla="*/ 14 w 21"/>
                <a:gd name="T9" fmla="*/ 3 h 7"/>
                <a:gd name="T10" fmla="*/ 7 w 21"/>
                <a:gd name="T11" fmla="*/ 3 h 7"/>
                <a:gd name="T12" fmla="*/ 0 w 21"/>
                <a:gd name="T13" fmla="*/ 7 h 7"/>
                <a:gd name="T14" fmla="*/ 7 w 21"/>
                <a:gd name="T15" fmla="*/ 3 h 7"/>
                <a:gd name="T16" fmla="*/ 14 w 21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14" y="3"/>
                  </a:moveTo>
                  <a:lnTo>
                    <a:pt x="18" y="3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0" y="7"/>
                  </a:lnTo>
                  <a:lnTo>
                    <a:pt x="7" y="3"/>
                  </a:lnTo>
                  <a:lnTo>
                    <a:pt x="14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0" name="Freeform 258"/>
            <p:cNvSpPr>
              <a:spLocks/>
            </p:cNvSpPr>
            <p:nvPr userDrawn="1"/>
          </p:nvSpPr>
          <p:spPr bwMode="gray">
            <a:xfrm>
              <a:off x="1628" y="1754"/>
              <a:ext cx="26" cy="12"/>
            </a:xfrm>
            <a:custGeom>
              <a:avLst/>
              <a:gdLst>
                <a:gd name="T0" fmla="*/ 7 w 25"/>
                <a:gd name="T1" fmla="*/ 7 h 11"/>
                <a:gd name="T2" fmla="*/ 4 w 25"/>
                <a:gd name="T3" fmla="*/ 7 h 11"/>
                <a:gd name="T4" fmla="*/ 4 w 25"/>
                <a:gd name="T5" fmla="*/ 4 h 11"/>
                <a:gd name="T6" fmla="*/ 0 w 25"/>
                <a:gd name="T7" fmla="*/ 0 h 11"/>
                <a:gd name="T8" fmla="*/ 4 w 25"/>
                <a:gd name="T9" fmla="*/ 4 h 11"/>
                <a:gd name="T10" fmla="*/ 7 w 25"/>
                <a:gd name="T11" fmla="*/ 7 h 11"/>
                <a:gd name="T12" fmla="*/ 7 w 25"/>
                <a:gd name="T13" fmla="*/ 7 h 11"/>
                <a:gd name="T14" fmla="*/ 11 w 25"/>
                <a:gd name="T15" fmla="*/ 7 h 11"/>
                <a:gd name="T16" fmla="*/ 18 w 25"/>
                <a:gd name="T17" fmla="*/ 7 h 11"/>
                <a:gd name="T18" fmla="*/ 25 w 25"/>
                <a:gd name="T19" fmla="*/ 11 h 11"/>
                <a:gd name="T20" fmla="*/ 22 w 25"/>
                <a:gd name="T21" fmla="*/ 7 h 11"/>
                <a:gd name="T22" fmla="*/ 18 w 25"/>
                <a:gd name="T23" fmla="*/ 7 h 11"/>
                <a:gd name="T24" fmla="*/ 11 w 25"/>
                <a:gd name="T25" fmla="*/ 7 h 11"/>
                <a:gd name="T26" fmla="*/ 7 w 25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1">
                  <a:moveTo>
                    <a:pt x="7" y="7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5" y="11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7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Freeform 259"/>
            <p:cNvSpPr>
              <a:spLocks/>
            </p:cNvSpPr>
            <p:nvPr userDrawn="1"/>
          </p:nvSpPr>
          <p:spPr bwMode="gray">
            <a:xfrm>
              <a:off x="1723" y="1766"/>
              <a:ext cx="7" cy="3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0 h 3"/>
                <a:gd name="T4" fmla="*/ 7 w 7"/>
                <a:gd name="T5" fmla="*/ 0 h 3"/>
                <a:gd name="T6" fmla="*/ 7 w 7"/>
                <a:gd name="T7" fmla="*/ 0 h 3"/>
                <a:gd name="T8" fmla="*/ 0 w 7"/>
                <a:gd name="T9" fmla="*/ 3 h 3"/>
                <a:gd name="T10" fmla="*/ 0 w 7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Freeform 260"/>
            <p:cNvSpPr>
              <a:spLocks/>
            </p:cNvSpPr>
            <p:nvPr userDrawn="1"/>
          </p:nvSpPr>
          <p:spPr bwMode="gray">
            <a:xfrm>
              <a:off x="1720" y="1786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0 h 10"/>
                <a:gd name="T4" fmla="*/ 7 w 10"/>
                <a:gd name="T5" fmla="*/ 3 h 10"/>
                <a:gd name="T6" fmla="*/ 3 w 10"/>
                <a:gd name="T7" fmla="*/ 3 h 10"/>
                <a:gd name="T8" fmla="*/ 0 w 10"/>
                <a:gd name="T9" fmla="*/ 10 h 10"/>
                <a:gd name="T10" fmla="*/ 3 w 10"/>
                <a:gd name="T11" fmla="*/ 7 h 10"/>
                <a:gd name="T12" fmla="*/ 7 w 10"/>
                <a:gd name="T13" fmla="*/ 3 h 10"/>
                <a:gd name="T14" fmla="*/ 1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3" name="Freeform 261"/>
            <p:cNvSpPr>
              <a:spLocks/>
            </p:cNvSpPr>
            <p:nvPr userDrawn="1"/>
          </p:nvSpPr>
          <p:spPr bwMode="gray">
            <a:xfrm>
              <a:off x="1654" y="1706"/>
              <a:ext cx="4" cy="7"/>
            </a:xfrm>
            <a:custGeom>
              <a:avLst/>
              <a:gdLst>
                <a:gd name="T0" fmla="*/ 4 w 4"/>
                <a:gd name="T1" fmla="*/ 7 h 7"/>
                <a:gd name="T2" fmla="*/ 0 w 4"/>
                <a:gd name="T3" fmla="*/ 3 h 7"/>
                <a:gd name="T4" fmla="*/ 0 w 4"/>
                <a:gd name="T5" fmla="*/ 0 h 7"/>
                <a:gd name="T6" fmla="*/ 0 w 4"/>
                <a:gd name="T7" fmla="*/ 3 h 7"/>
                <a:gd name="T8" fmla="*/ 0 w 4"/>
                <a:gd name="T9" fmla="*/ 7 h 7"/>
                <a:gd name="T10" fmla="*/ 4 w 4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Freeform 262"/>
            <p:cNvSpPr>
              <a:spLocks/>
            </p:cNvSpPr>
            <p:nvPr userDrawn="1"/>
          </p:nvSpPr>
          <p:spPr bwMode="gray">
            <a:xfrm>
              <a:off x="1759" y="1500"/>
              <a:ext cx="21" cy="7"/>
            </a:xfrm>
            <a:custGeom>
              <a:avLst/>
              <a:gdLst>
                <a:gd name="T0" fmla="*/ 14 w 21"/>
                <a:gd name="T1" fmla="*/ 4 h 7"/>
                <a:gd name="T2" fmla="*/ 18 w 21"/>
                <a:gd name="T3" fmla="*/ 4 h 7"/>
                <a:gd name="T4" fmla="*/ 21 w 21"/>
                <a:gd name="T5" fmla="*/ 0 h 7"/>
                <a:gd name="T6" fmla="*/ 18 w 21"/>
                <a:gd name="T7" fmla="*/ 4 h 7"/>
                <a:gd name="T8" fmla="*/ 14 w 21"/>
                <a:gd name="T9" fmla="*/ 4 h 7"/>
                <a:gd name="T10" fmla="*/ 7 w 21"/>
                <a:gd name="T11" fmla="*/ 4 h 7"/>
                <a:gd name="T12" fmla="*/ 0 w 21"/>
                <a:gd name="T13" fmla="*/ 7 h 7"/>
                <a:gd name="T14" fmla="*/ 7 w 21"/>
                <a:gd name="T15" fmla="*/ 4 h 7"/>
                <a:gd name="T16" fmla="*/ 14 w 21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14" y="4"/>
                  </a:moveTo>
                  <a:lnTo>
                    <a:pt x="18" y="4"/>
                  </a:lnTo>
                  <a:lnTo>
                    <a:pt x="21" y="0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7"/>
                  </a:lnTo>
                  <a:lnTo>
                    <a:pt x="7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Freeform 263"/>
            <p:cNvSpPr>
              <a:spLocks/>
            </p:cNvSpPr>
            <p:nvPr userDrawn="1"/>
          </p:nvSpPr>
          <p:spPr bwMode="gray">
            <a:xfrm>
              <a:off x="1723" y="1539"/>
              <a:ext cx="25" cy="10"/>
            </a:xfrm>
            <a:custGeom>
              <a:avLst/>
              <a:gdLst>
                <a:gd name="T0" fmla="*/ 14 w 25"/>
                <a:gd name="T1" fmla="*/ 7 h 10"/>
                <a:gd name="T2" fmla="*/ 18 w 25"/>
                <a:gd name="T3" fmla="*/ 7 h 10"/>
                <a:gd name="T4" fmla="*/ 25 w 25"/>
                <a:gd name="T5" fmla="*/ 0 h 10"/>
                <a:gd name="T6" fmla="*/ 18 w 25"/>
                <a:gd name="T7" fmla="*/ 7 h 10"/>
                <a:gd name="T8" fmla="*/ 14 w 25"/>
                <a:gd name="T9" fmla="*/ 7 h 10"/>
                <a:gd name="T10" fmla="*/ 7 w 25"/>
                <a:gd name="T11" fmla="*/ 10 h 10"/>
                <a:gd name="T12" fmla="*/ 0 w 25"/>
                <a:gd name="T13" fmla="*/ 10 h 10"/>
                <a:gd name="T14" fmla="*/ 4 w 25"/>
                <a:gd name="T15" fmla="*/ 10 h 10"/>
                <a:gd name="T16" fmla="*/ 7 w 25"/>
                <a:gd name="T17" fmla="*/ 10 h 10"/>
                <a:gd name="T18" fmla="*/ 14 w 25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14" y="7"/>
                  </a:moveTo>
                  <a:lnTo>
                    <a:pt x="18" y="7"/>
                  </a:lnTo>
                  <a:lnTo>
                    <a:pt x="25" y="0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6" name="Freeform 264"/>
            <p:cNvSpPr>
              <a:spLocks/>
            </p:cNvSpPr>
            <p:nvPr userDrawn="1"/>
          </p:nvSpPr>
          <p:spPr bwMode="gray">
            <a:xfrm>
              <a:off x="1708" y="1561"/>
              <a:ext cx="15" cy="8"/>
            </a:xfrm>
            <a:custGeom>
              <a:avLst/>
              <a:gdLst>
                <a:gd name="T0" fmla="*/ 14 w 14"/>
                <a:gd name="T1" fmla="*/ 0 h 7"/>
                <a:gd name="T2" fmla="*/ 11 w 14"/>
                <a:gd name="T3" fmla="*/ 0 h 7"/>
                <a:gd name="T4" fmla="*/ 7 w 14"/>
                <a:gd name="T5" fmla="*/ 0 h 7"/>
                <a:gd name="T6" fmla="*/ 0 w 14"/>
                <a:gd name="T7" fmla="*/ 3 h 7"/>
                <a:gd name="T8" fmla="*/ 0 w 14"/>
                <a:gd name="T9" fmla="*/ 7 h 7"/>
                <a:gd name="T10" fmla="*/ 0 w 14"/>
                <a:gd name="T11" fmla="*/ 7 h 7"/>
                <a:gd name="T12" fmla="*/ 0 w 14"/>
                <a:gd name="T13" fmla="*/ 7 h 7"/>
                <a:gd name="T14" fmla="*/ 0 w 14"/>
                <a:gd name="T15" fmla="*/ 3 h 7"/>
                <a:gd name="T16" fmla="*/ 7 w 14"/>
                <a:gd name="T17" fmla="*/ 0 h 7"/>
                <a:gd name="T18" fmla="*/ 11 w 14"/>
                <a:gd name="T19" fmla="*/ 0 h 7"/>
                <a:gd name="T20" fmla="*/ 14 w 14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Freeform 265"/>
            <p:cNvSpPr>
              <a:spLocks/>
            </p:cNvSpPr>
            <p:nvPr userDrawn="1"/>
          </p:nvSpPr>
          <p:spPr bwMode="gray">
            <a:xfrm>
              <a:off x="1672" y="1629"/>
              <a:ext cx="15" cy="5"/>
            </a:xfrm>
            <a:custGeom>
              <a:avLst/>
              <a:gdLst>
                <a:gd name="T0" fmla="*/ 14 w 14"/>
                <a:gd name="T1" fmla="*/ 0 h 4"/>
                <a:gd name="T2" fmla="*/ 14 w 14"/>
                <a:gd name="T3" fmla="*/ 0 h 4"/>
                <a:gd name="T4" fmla="*/ 14 w 14"/>
                <a:gd name="T5" fmla="*/ 0 h 4"/>
                <a:gd name="T6" fmla="*/ 14 w 14"/>
                <a:gd name="T7" fmla="*/ 0 h 4"/>
                <a:gd name="T8" fmla="*/ 14 w 14"/>
                <a:gd name="T9" fmla="*/ 0 h 4"/>
                <a:gd name="T10" fmla="*/ 7 w 14"/>
                <a:gd name="T11" fmla="*/ 0 h 4"/>
                <a:gd name="T12" fmla="*/ 0 w 14"/>
                <a:gd name="T13" fmla="*/ 4 h 4"/>
                <a:gd name="T14" fmla="*/ 7 w 14"/>
                <a:gd name="T15" fmla="*/ 0 h 4"/>
                <a:gd name="T16" fmla="*/ 14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Freeform 266"/>
            <p:cNvSpPr>
              <a:spLocks/>
            </p:cNvSpPr>
            <p:nvPr userDrawn="1"/>
          </p:nvSpPr>
          <p:spPr bwMode="gray">
            <a:xfrm>
              <a:off x="1611" y="1709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3 w 10"/>
                <a:gd name="T3" fmla="*/ 4 h 4"/>
                <a:gd name="T4" fmla="*/ 0 w 10"/>
                <a:gd name="T5" fmla="*/ 0 h 4"/>
                <a:gd name="T6" fmla="*/ 3 w 10"/>
                <a:gd name="T7" fmla="*/ 4 h 4"/>
                <a:gd name="T8" fmla="*/ 10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1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9" name="Freeform 267"/>
            <p:cNvSpPr>
              <a:spLocks/>
            </p:cNvSpPr>
            <p:nvPr userDrawn="1"/>
          </p:nvSpPr>
          <p:spPr bwMode="gray">
            <a:xfrm>
              <a:off x="1447" y="1690"/>
              <a:ext cx="142" cy="91"/>
            </a:xfrm>
            <a:custGeom>
              <a:avLst/>
              <a:gdLst>
                <a:gd name="T0" fmla="*/ 28 w 138"/>
                <a:gd name="T1" fmla="*/ 43 h 85"/>
                <a:gd name="T2" fmla="*/ 32 w 138"/>
                <a:gd name="T3" fmla="*/ 32 h 85"/>
                <a:gd name="T4" fmla="*/ 36 w 138"/>
                <a:gd name="T5" fmla="*/ 32 h 85"/>
                <a:gd name="T6" fmla="*/ 39 w 138"/>
                <a:gd name="T7" fmla="*/ 29 h 85"/>
                <a:gd name="T8" fmla="*/ 46 w 138"/>
                <a:gd name="T9" fmla="*/ 25 h 85"/>
                <a:gd name="T10" fmla="*/ 53 w 138"/>
                <a:gd name="T11" fmla="*/ 22 h 85"/>
                <a:gd name="T12" fmla="*/ 57 w 138"/>
                <a:gd name="T13" fmla="*/ 15 h 85"/>
                <a:gd name="T14" fmla="*/ 60 w 138"/>
                <a:gd name="T15" fmla="*/ 8 h 85"/>
                <a:gd name="T16" fmla="*/ 60 w 138"/>
                <a:gd name="T17" fmla="*/ 8 h 85"/>
                <a:gd name="T18" fmla="*/ 67 w 138"/>
                <a:gd name="T19" fmla="*/ 11 h 85"/>
                <a:gd name="T20" fmla="*/ 71 w 138"/>
                <a:gd name="T21" fmla="*/ 11 h 85"/>
                <a:gd name="T22" fmla="*/ 74 w 138"/>
                <a:gd name="T23" fmla="*/ 11 h 85"/>
                <a:gd name="T24" fmla="*/ 78 w 138"/>
                <a:gd name="T25" fmla="*/ 11 h 85"/>
                <a:gd name="T26" fmla="*/ 88 w 138"/>
                <a:gd name="T27" fmla="*/ 11 h 85"/>
                <a:gd name="T28" fmla="*/ 95 w 138"/>
                <a:gd name="T29" fmla="*/ 11 h 85"/>
                <a:gd name="T30" fmla="*/ 106 w 138"/>
                <a:gd name="T31" fmla="*/ 11 h 85"/>
                <a:gd name="T32" fmla="*/ 117 w 138"/>
                <a:gd name="T33" fmla="*/ 8 h 85"/>
                <a:gd name="T34" fmla="*/ 127 w 138"/>
                <a:gd name="T35" fmla="*/ 0 h 85"/>
                <a:gd name="T36" fmla="*/ 138 w 138"/>
                <a:gd name="T37" fmla="*/ 0 h 85"/>
                <a:gd name="T38" fmla="*/ 138 w 138"/>
                <a:gd name="T39" fmla="*/ 0 h 85"/>
                <a:gd name="T40" fmla="*/ 127 w 138"/>
                <a:gd name="T41" fmla="*/ 0 h 85"/>
                <a:gd name="T42" fmla="*/ 120 w 138"/>
                <a:gd name="T43" fmla="*/ 8 h 85"/>
                <a:gd name="T44" fmla="*/ 106 w 138"/>
                <a:gd name="T45" fmla="*/ 11 h 85"/>
                <a:gd name="T46" fmla="*/ 95 w 138"/>
                <a:gd name="T47" fmla="*/ 15 h 85"/>
                <a:gd name="T48" fmla="*/ 88 w 138"/>
                <a:gd name="T49" fmla="*/ 11 h 85"/>
                <a:gd name="T50" fmla="*/ 81 w 138"/>
                <a:gd name="T51" fmla="*/ 11 h 85"/>
                <a:gd name="T52" fmla="*/ 78 w 138"/>
                <a:gd name="T53" fmla="*/ 11 h 85"/>
                <a:gd name="T54" fmla="*/ 71 w 138"/>
                <a:gd name="T55" fmla="*/ 11 h 85"/>
                <a:gd name="T56" fmla="*/ 67 w 138"/>
                <a:gd name="T57" fmla="*/ 11 h 85"/>
                <a:gd name="T58" fmla="*/ 64 w 138"/>
                <a:gd name="T59" fmla="*/ 11 h 85"/>
                <a:gd name="T60" fmla="*/ 60 w 138"/>
                <a:gd name="T61" fmla="*/ 8 h 85"/>
                <a:gd name="T62" fmla="*/ 57 w 138"/>
                <a:gd name="T63" fmla="*/ 15 h 85"/>
                <a:gd name="T64" fmla="*/ 53 w 138"/>
                <a:gd name="T65" fmla="*/ 22 h 85"/>
                <a:gd name="T66" fmla="*/ 46 w 138"/>
                <a:gd name="T67" fmla="*/ 29 h 85"/>
                <a:gd name="T68" fmla="*/ 39 w 138"/>
                <a:gd name="T69" fmla="*/ 32 h 85"/>
                <a:gd name="T70" fmla="*/ 36 w 138"/>
                <a:gd name="T71" fmla="*/ 32 h 85"/>
                <a:gd name="T72" fmla="*/ 36 w 138"/>
                <a:gd name="T73" fmla="*/ 32 h 85"/>
                <a:gd name="T74" fmla="*/ 28 w 138"/>
                <a:gd name="T75" fmla="*/ 43 h 85"/>
                <a:gd name="T76" fmla="*/ 11 w 138"/>
                <a:gd name="T77" fmla="*/ 46 h 85"/>
                <a:gd name="T78" fmla="*/ 11 w 138"/>
                <a:gd name="T79" fmla="*/ 67 h 85"/>
                <a:gd name="T80" fmla="*/ 0 w 138"/>
                <a:gd name="T81" fmla="*/ 85 h 85"/>
                <a:gd name="T82" fmla="*/ 0 w 138"/>
                <a:gd name="T83" fmla="*/ 82 h 85"/>
                <a:gd name="T84" fmla="*/ 11 w 138"/>
                <a:gd name="T85" fmla="*/ 64 h 85"/>
                <a:gd name="T86" fmla="*/ 11 w 138"/>
                <a:gd name="T87" fmla="*/ 43 h 85"/>
                <a:gd name="T88" fmla="*/ 21 w 138"/>
                <a:gd name="T89" fmla="*/ 43 h 85"/>
                <a:gd name="T90" fmla="*/ 28 w 138"/>
                <a:gd name="T9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" h="85">
                  <a:moveTo>
                    <a:pt x="28" y="43"/>
                  </a:moveTo>
                  <a:lnTo>
                    <a:pt x="32" y="32"/>
                  </a:lnTo>
                  <a:lnTo>
                    <a:pt x="36" y="32"/>
                  </a:lnTo>
                  <a:lnTo>
                    <a:pt x="39" y="29"/>
                  </a:lnTo>
                  <a:lnTo>
                    <a:pt x="46" y="25"/>
                  </a:lnTo>
                  <a:lnTo>
                    <a:pt x="53" y="22"/>
                  </a:lnTo>
                  <a:lnTo>
                    <a:pt x="57" y="1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7" y="11"/>
                  </a:lnTo>
                  <a:lnTo>
                    <a:pt x="71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8" y="11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17" y="8"/>
                  </a:lnTo>
                  <a:lnTo>
                    <a:pt x="12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27" y="0"/>
                  </a:lnTo>
                  <a:lnTo>
                    <a:pt x="120" y="8"/>
                  </a:lnTo>
                  <a:lnTo>
                    <a:pt x="106" y="11"/>
                  </a:lnTo>
                  <a:lnTo>
                    <a:pt x="95" y="15"/>
                  </a:lnTo>
                  <a:lnTo>
                    <a:pt x="88" y="11"/>
                  </a:lnTo>
                  <a:lnTo>
                    <a:pt x="81" y="11"/>
                  </a:lnTo>
                  <a:lnTo>
                    <a:pt x="78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4" y="11"/>
                  </a:lnTo>
                  <a:lnTo>
                    <a:pt x="60" y="8"/>
                  </a:lnTo>
                  <a:lnTo>
                    <a:pt x="57" y="15"/>
                  </a:lnTo>
                  <a:lnTo>
                    <a:pt x="53" y="22"/>
                  </a:lnTo>
                  <a:lnTo>
                    <a:pt x="46" y="29"/>
                  </a:lnTo>
                  <a:lnTo>
                    <a:pt x="39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28" y="43"/>
                  </a:lnTo>
                  <a:lnTo>
                    <a:pt x="11" y="46"/>
                  </a:lnTo>
                  <a:lnTo>
                    <a:pt x="11" y="67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11" y="64"/>
                  </a:lnTo>
                  <a:lnTo>
                    <a:pt x="11" y="43"/>
                  </a:lnTo>
                  <a:lnTo>
                    <a:pt x="21" y="43"/>
                  </a:lnTo>
                  <a:lnTo>
                    <a:pt x="28" y="4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Freeform 268"/>
            <p:cNvSpPr>
              <a:spLocks/>
            </p:cNvSpPr>
            <p:nvPr userDrawn="1"/>
          </p:nvSpPr>
          <p:spPr bwMode="gray">
            <a:xfrm>
              <a:off x="1256" y="1641"/>
              <a:ext cx="24" cy="23"/>
            </a:xfrm>
            <a:custGeom>
              <a:avLst/>
              <a:gdLst>
                <a:gd name="T0" fmla="*/ 24 w 24"/>
                <a:gd name="T1" fmla="*/ 0 h 21"/>
                <a:gd name="T2" fmla="*/ 24 w 24"/>
                <a:gd name="T3" fmla="*/ 0 h 21"/>
                <a:gd name="T4" fmla="*/ 24 w 24"/>
                <a:gd name="T5" fmla="*/ 0 h 21"/>
                <a:gd name="T6" fmla="*/ 7 w 24"/>
                <a:gd name="T7" fmla="*/ 17 h 21"/>
                <a:gd name="T8" fmla="*/ 7 w 24"/>
                <a:gd name="T9" fmla="*/ 17 h 21"/>
                <a:gd name="T10" fmla="*/ 3 w 24"/>
                <a:gd name="T11" fmla="*/ 17 h 21"/>
                <a:gd name="T12" fmla="*/ 0 w 24"/>
                <a:gd name="T13" fmla="*/ 21 h 21"/>
                <a:gd name="T14" fmla="*/ 3 w 24"/>
                <a:gd name="T15" fmla="*/ 17 h 21"/>
                <a:gd name="T16" fmla="*/ 7 w 24"/>
                <a:gd name="T17" fmla="*/ 17 h 21"/>
                <a:gd name="T18" fmla="*/ 7 w 24"/>
                <a:gd name="T19" fmla="*/ 17 h 21"/>
                <a:gd name="T20" fmla="*/ 24 w 24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1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Freeform 269"/>
            <p:cNvSpPr>
              <a:spLocks/>
            </p:cNvSpPr>
            <p:nvPr userDrawn="1"/>
          </p:nvSpPr>
          <p:spPr bwMode="gray">
            <a:xfrm>
              <a:off x="1154" y="1762"/>
              <a:ext cx="18" cy="31"/>
            </a:xfrm>
            <a:custGeom>
              <a:avLst/>
              <a:gdLst>
                <a:gd name="T0" fmla="*/ 3 w 18"/>
                <a:gd name="T1" fmla="*/ 7 h 29"/>
                <a:gd name="T2" fmla="*/ 18 w 18"/>
                <a:gd name="T3" fmla="*/ 25 h 29"/>
                <a:gd name="T4" fmla="*/ 18 w 18"/>
                <a:gd name="T5" fmla="*/ 29 h 29"/>
                <a:gd name="T6" fmla="*/ 14 w 18"/>
                <a:gd name="T7" fmla="*/ 25 h 29"/>
                <a:gd name="T8" fmla="*/ 11 w 18"/>
                <a:gd name="T9" fmla="*/ 18 h 29"/>
                <a:gd name="T10" fmla="*/ 7 w 18"/>
                <a:gd name="T11" fmla="*/ 15 h 29"/>
                <a:gd name="T12" fmla="*/ 3 w 18"/>
                <a:gd name="T13" fmla="*/ 11 h 29"/>
                <a:gd name="T14" fmla="*/ 3 w 18"/>
                <a:gd name="T15" fmla="*/ 7 h 29"/>
                <a:gd name="T16" fmla="*/ 0 w 18"/>
                <a:gd name="T17" fmla="*/ 4 h 29"/>
                <a:gd name="T18" fmla="*/ 0 w 18"/>
                <a:gd name="T19" fmla="*/ 0 h 29"/>
                <a:gd name="T20" fmla="*/ 0 w 18"/>
                <a:gd name="T21" fmla="*/ 0 h 29"/>
                <a:gd name="T22" fmla="*/ 0 w 18"/>
                <a:gd name="T23" fmla="*/ 0 h 29"/>
                <a:gd name="T24" fmla="*/ 3 w 18"/>
                <a:gd name="T2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9">
                  <a:moveTo>
                    <a:pt x="3" y="7"/>
                  </a:moveTo>
                  <a:lnTo>
                    <a:pt x="18" y="25"/>
                  </a:lnTo>
                  <a:lnTo>
                    <a:pt x="18" y="29"/>
                  </a:lnTo>
                  <a:lnTo>
                    <a:pt x="14" y="25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2" name="Freeform 270"/>
            <p:cNvSpPr>
              <a:spLocks/>
            </p:cNvSpPr>
            <p:nvPr userDrawn="1"/>
          </p:nvSpPr>
          <p:spPr bwMode="gray">
            <a:xfrm>
              <a:off x="1180" y="1717"/>
              <a:ext cx="3" cy="7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3 w 3"/>
                <a:gd name="T5" fmla="*/ 4 h 7"/>
                <a:gd name="T6" fmla="*/ 3 w 3"/>
                <a:gd name="T7" fmla="*/ 4 h 7"/>
                <a:gd name="T8" fmla="*/ 3 w 3"/>
                <a:gd name="T9" fmla="*/ 4 h 7"/>
                <a:gd name="T10" fmla="*/ 3 w 3"/>
                <a:gd name="T11" fmla="*/ 0 h 7"/>
                <a:gd name="T12" fmla="*/ 3 w 3"/>
                <a:gd name="T13" fmla="*/ 4 h 7"/>
                <a:gd name="T14" fmla="*/ 3 w 3"/>
                <a:gd name="T15" fmla="*/ 4 h 7"/>
                <a:gd name="T16" fmla="*/ 3 w 3"/>
                <a:gd name="T17" fmla="*/ 4 h 7"/>
                <a:gd name="T18" fmla="*/ 0 w 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Freeform 271"/>
            <p:cNvSpPr>
              <a:spLocks/>
            </p:cNvSpPr>
            <p:nvPr userDrawn="1"/>
          </p:nvSpPr>
          <p:spPr bwMode="gray">
            <a:xfrm>
              <a:off x="1180" y="1732"/>
              <a:ext cx="3" cy="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0 w 3"/>
                <a:gd name="T5" fmla="*/ 4 h 4"/>
                <a:gd name="T6" fmla="*/ 0 w 3"/>
                <a:gd name="T7" fmla="*/ 4 h 4"/>
                <a:gd name="T8" fmla="*/ 0 w 3"/>
                <a:gd name="T9" fmla="*/ 4 h 4"/>
                <a:gd name="T10" fmla="*/ 3 w 3"/>
                <a:gd name="T11" fmla="*/ 0 h 4"/>
                <a:gd name="T12" fmla="*/ 3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Freeform 272"/>
            <p:cNvSpPr>
              <a:spLocks/>
            </p:cNvSpPr>
            <p:nvPr userDrawn="1"/>
          </p:nvSpPr>
          <p:spPr bwMode="gray">
            <a:xfrm>
              <a:off x="1190" y="1690"/>
              <a:ext cx="11" cy="23"/>
            </a:xfrm>
            <a:custGeom>
              <a:avLst/>
              <a:gdLst>
                <a:gd name="T0" fmla="*/ 0 w 11"/>
                <a:gd name="T1" fmla="*/ 22 h 22"/>
                <a:gd name="T2" fmla="*/ 0 w 11"/>
                <a:gd name="T3" fmla="*/ 18 h 22"/>
                <a:gd name="T4" fmla="*/ 0 w 11"/>
                <a:gd name="T5" fmla="*/ 15 h 22"/>
                <a:gd name="T6" fmla="*/ 4 w 11"/>
                <a:gd name="T7" fmla="*/ 11 h 22"/>
                <a:gd name="T8" fmla="*/ 4 w 11"/>
                <a:gd name="T9" fmla="*/ 8 h 22"/>
                <a:gd name="T10" fmla="*/ 4 w 11"/>
                <a:gd name="T11" fmla="*/ 4 h 22"/>
                <a:gd name="T12" fmla="*/ 0 w 11"/>
                <a:gd name="T13" fmla="*/ 8 h 22"/>
                <a:gd name="T14" fmla="*/ 0 w 11"/>
                <a:gd name="T15" fmla="*/ 4 h 22"/>
                <a:gd name="T16" fmla="*/ 4 w 11"/>
                <a:gd name="T17" fmla="*/ 4 h 22"/>
                <a:gd name="T18" fmla="*/ 11 w 11"/>
                <a:gd name="T19" fmla="*/ 0 h 22"/>
                <a:gd name="T20" fmla="*/ 7 w 11"/>
                <a:gd name="T21" fmla="*/ 4 h 22"/>
                <a:gd name="T22" fmla="*/ 4 w 11"/>
                <a:gd name="T23" fmla="*/ 4 h 22"/>
                <a:gd name="T24" fmla="*/ 4 w 11"/>
                <a:gd name="T25" fmla="*/ 8 h 22"/>
                <a:gd name="T26" fmla="*/ 4 w 11"/>
                <a:gd name="T27" fmla="*/ 11 h 22"/>
                <a:gd name="T28" fmla="*/ 0 w 11"/>
                <a:gd name="T29" fmla="*/ 15 h 22"/>
                <a:gd name="T30" fmla="*/ 0 w 11"/>
                <a:gd name="T31" fmla="*/ 18 h 22"/>
                <a:gd name="T32" fmla="*/ 0 w 11"/>
                <a:gd name="T3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22">
                  <a:moveTo>
                    <a:pt x="0" y="22"/>
                  </a:moveTo>
                  <a:lnTo>
                    <a:pt x="0" y="18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5" name="Freeform 273"/>
            <p:cNvSpPr>
              <a:spLocks/>
            </p:cNvSpPr>
            <p:nvPr userDrawn="1"/>
          </p:nvSpPr>
          <p:spPr bwMode="gray">
            <a:xfrm>
              <a:off x="1223" y="1656"/>
              <a:ext cx="7" cy="15"/>
            </a:xfrm>
            <a:custGeom>
              <a:avLst/>
              <a:gdLst>
                <a:gd name="T0" fmla="*/ 7 w 7"/>
                <a:gd name="T1" fmla="*/ 14 h 14"/>
                <a:gd name="T2" fmla="*/ 3 w 7"/>
                <a:gd name="T3" fmla="*/ 7 h 14"/>
                <a:gd name="T4" fmla="*/ 0 w 7"/>
                <a:gd name="T5" fmla="*/ 0 h 14"/>
                <a:gd name="T6" fmla="*/ 3 w 7"/>
                <a:gd name="T7" fmla="*/ 7 h 14"/>
                <a:gd name="T8" fmla="*/ 7 w 7"/>
                <a:gd name="T9" fmla="*/ 10 h 14"/>
                <a:gd name="T10" fmla="*/ 7 w 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0"/>
                  </a:lnTo>
                  <a:lnTo>
                    <a:pt x="7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6" name="Freeform 274"/>
            <p:cNvSpPr>
              <a:spLocks/>
            </p:cNvSpPr>
            <p:nvPr userDrawn="1"/>
          </p:nvSpPr>
          <p:spPr bwMode="gray">
            <a:xfrm>
              <a:off x="1216" y="1644"/>
              <a:ext cx="7" cy="8"/>
            </a:xfrm>
            <a:custGeom>
              <a:avLst/>
              <a:gdLst>
                <a:gd name="T0" fmla="*/ 7 w 7"/>
                <a:gd name="T1" fmla="*/ 7 h 7"/>
                <a:gd name="T2" fmla="*/ 3 w 7"/>
                <a:gd name="T3" fmla="*/ 4 h 7"/>
                <a:gd name="T4" fmla="*/ 0 w 7"/>
                <a:gd name="T5" fmla="*/ 0 h 7"/>
                <a:gd name="T6" fmla="*/ 3 w 7"/>
                <a:gd name="T7" fmla="*/ 4 h 7"/>
                <a:gd name="T8" fmla="*/ 7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7" name="Freeform 275"/>
            <p:cNvSpPr>
              <a:spLocks/>
            </p:cNvSpPr>
            <p:nvPr userDrawn="1"/>
          </p:nvSpPr>
          <p:spPr bwMode="gray">
            <a:xfrm>
              <a:off x="1208" y="1637"/>
              <a:ext cx="8" cy="7"/>
            </a:xfrm>
            <a:custGeom>
              <a:avLst/>
              <a:gdLst>
                <a:gd name="T0" fmla="*/ 7 w 7"/>
                <a:gd name="T1" fmla="*/ 7 h 7"/>
                <a:gd name="T2" fmla="*/ 7 w 7"/>
                <a:gd name="T3" fmla="*/ 4 h 7"/>
                <a:gd name="T4" fmla="*/ 7 w 7"/>
                <a:gd name="T5" fmla="*/ 4 h 7"/>
                <a:gd name="T6" fmla="*/ 3 w 7"/>
                <a:gd name="T7" fmla="*/ 4 h 7"/>
                <a:gd name="T8" fmla="*/ 3 w 7"/>
                <a:gd name="T9" fmla="*/ 4 h 7"/>
                <a:gd name="T10" fmla="*/ 0 w 7"/>
                <a:gd name="T11" fmla="*/ 0 h 7"/>
                <a:gd name="T12" fmla="*/ 3 w 7"/>
                <a:gd name="T13" fmla="*/ 4 h 7"/>
                <a:gd name="T14" fmla="*/ 7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8" name="Freeform 276"/>
            <p:cNvSpPr>
              <a:spLocks/>
            </p:cNvSpPr>
            <p:nvPr userDrawn="1"/>
          </p:nvSpPr>
          <p:spPr bwMode="gray">
            <a:xfrm>
              <a:off x="1197" y="1629"/>
              <a:ext cx="7" cy="8"/>
            </a:xfrm>
            <a:custGeom>
              <a:avLst/>
              <a:gdLst>
                <a:gd name="T0" fmla="*/ 7 w 7"/>
                <a:gd name="T1" fmla="*/ 7 h 7"/>
                <a:gd name="T2" fmla="*/ 4 w 7"/>
                <a:gd name="T3" fmla="*/ 4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4 w 7"/>
                <a:gd name="T11" fmla="*/ 4 h 7"/>
                <a:gd name="T12" fmla="*/ 7 w 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9" name="Freeform 277"/>
            <p:cNvSpPr>
              <a:spLocks/>
            </p:cNvSpPr>
            <p:nvPr userDrawn="1"/>
          </p:nvSpPr>
          <p:spPr bwMode="gray">
            <a:xfrm>
              <a:off x="1121" y="1713"/>
              <a:ext cx="4" cy="8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3 h 7"/>
                <a:gd name="T4" fmla="*/ 4 w 4"/>
                <a:gd name="T5" fmla="*/ 0 h 7"/>
                <a:gd name="T6" fmla="*/ 0 w 4"/>
                <a:gd name="T7" fmla="*/ 3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0" name="Freeform 278"/>
            <p:cNvSpPr>
              <a:spLocks/>
            </p:cNvSpPr>
            <p:nvPr userDrawn="1"/>
          </p:nvSpPr>
          <p:spPr bwMode="gray">
            <a:xfrm>
              <a:off x="1114" y="1774"/>
              <a:ext cx="11" cy="7"/>
            </a:xfrm>
            <a:custGeom>
              <a:avLst/>
              <a:gdLst>
                <a:gd name="T0" fmla="*/ 0 w 11"/>
                <a:gd name="T1" fmla="*/ 0 h 7"/>
                <a:gd name="T2" fmla="*/ 0 w 11"/>
                <a:gd name="T3" fmla="*/ 0 h 7"/>
                <a:gd name="T4" fmla="*/ 0 w 11"/>
                <a:gd name="T5" fmla="*/ 4 h 7"/>
                <a:gd name="T6" fmla="*/ 4 w 11"/>
                <a:gd name="T7" fmla="*/ 7 h 7"/>
                <a:gd name="T8" fmla="*/ 11 w 11"/>
                <a:gd name="T9" fmla="*/ 7 h 7"/>
                <a:gd name="T10" fmla="*/ 4 w 11"/>
                <a:gd name="T11" fmla="*/ 7 h 7"/>
                <a:gd name="T12" fmla="*/ 0 w 11"/>
                <a:gd name="T13" fmla="*/ 4 h 7"/>
                <a:gd name="T14" fmla="*/ 0 w 11"/>
                <a:gd name="T15" fmla="*/ 0 h 7"/>
                <a:gd name="T16" fmla="*/ 0 w 11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1" name="Freeform 279"/>
            <p:cNvSpPr>
              <a:spLocks/>
            </p:cNvSpPr>
            <p:nvPr userDrawn="1"/>
          </p:nvSpPr>
          <p:spPr bwMode="gray">
            <a:xfrm>
              <a:off x="1240" y="2078"/>
              <a:ext cx="12" cy="10"/>
            </a:xfrm>
            <a:custGeom>
              <a:avLst/>
              <a:gdLst>
                <a:gd name="T0" fmla="*/ 8 w 11"/>
                <a:gd name="T1" fmla="*/ 3 h 10"/>
                <a:gd name="T2" fmla="*/ 4 w 11"/>
                <a:gd name="T3" fmla="*/ 3 h 10"/>
                <a:gd name="T4" fmla="*/ 4 w 11"/>
                <a:gd name="T5" fmla="*/ 7 h 10"/>
                <a:gd name="T6" fmla="*/ 4 w 11"/>
                <a:gd name="T7" fmla="*/ 7 h 10"/>
                <a:gd name="T8" fmla="*/ 0 w 11"/>
                <a:gd name="T9" fmla="*/ 10 h 10"/>
                <a:gd name="T10" fmla="*/ 4 w 11"/>
                <a:gd name="T11" fmla="*/ 7 h 10"/>
                <a:gd name="T12" fmla="*/ 4 w 11"/>
                <a:gd name="T13" fmla="*/ 3 h 10"/>
                <a:gd name="T14" fmla="*/ 4 w 11"/>
                <a:gd name="T15" fmla="*/ 3 h 10"/>
                <a:gd name="T16" fmla="*/ 8 w 11"/>
                <a:gd name="T17" fmla="*/ 3 h 10"/>
                <a:gd name="T18" fmla="*/ 8 w 11"/>
                <a:gd name="T19" fmla="*/ 3 h 10"/>
                <a:gd name="T20" fmla="*/ 11 w 11"/>
                <a:gd name="T21" fmla="*/ 0 h 10"/>
                <a:gd name="T22" fmla="*/ 11 w 11"/>
                <a:gd name="T23" fmla="*/ 0 h 10"/>
                <a:gd name="T24" fmla="*/ 11 w 11"/>
                <a:gd name="T25" fmla="*/ 3 h 10"/>
                <a:gd name="T26" fmla="*/ 11 w 11"/>
                <a:gd name="T27" fmla="*/ 3 h 10"/>
                <a:gd name="T28" fmla="*/ 8 w 11"/>
                <a:gd name="T2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2" name="Freeform 280"/>
            <p:cNvSpPr>
              <a:spLocks/>
            </p:cNvSpPr>
            <p:nvPr userDrawn="1"/>
          </p:nvSpPr>
          <p:spPr bwMode="gray">
            <a:xfrm>
              <a:off x="1397" y="1936"/>
              <a:ext cx="1" cy="12"/>
            </a:xfrm>
            <a:custGeom>
              <a:avLst/>
              <a:gdLst>
                <a:gd name="T0" fmla="*/ 0 h 11"/>
                <a:gd name="T1" fmla="*/ 4 h 11"/>
                <a:gd name="T2" fmla="*/ 4 h 11"/>
                <a:gd name="T3" fmla="*/ 8 h 11"/>
                <a:gd name="T4" fmla="*/ 11 h 11"/>
                <a:gd name="T5" fmla="*/ 11 h 11"/>
                <a:gd name="T6" fmla="*/ 11 h 11"/>
                <a:gd name="T7" fmla="*/ 8 h 11"/>
                <a:gd name="T8" fmla="*/ 4 h 11"/>
                <a:gd name="T9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3" name="Freeform 281"/>
            <p:cNvSpPr>
              <a:spLocks/>
            </p:cNvSpPr>
            <p:nvPr userDrawn="1"/>
          </p:nvSpPr>
          <p:spPr bwMode="gray">
            <a:xfrm>
              <a:off x="1342" y="1960"/>
              <a:ext cx="55" cy="45"/>
            </a:xfrm>
            <a:custGeom>
              <a:avLst/>
              <a:gdLst>
                <a:gd name="T0" fmla="*/ 4 w 53"/>
                <a:gd name="T1" fmla="*/ 42 h 42"/>
                <a:gd name="T2" fmla="*/ 4 w 53"/>
                <a:gd name="T3" fmla="*/ 42 h 42"/>
                <a:gd name="T4" fmla="*/ 11 w 53"/>
                <a:gd name="T5" fmla="*/ 38 h 42"/>
                <a:gd name="T6" fmla="*/ 18 w 53"/>
                <a:gd name="T7" fmla="*/ 35 h 42"/>
                <a:gd name="T8" fmla="*/ 25 w 53"/>
                <a:gd name="T9" fmla="*/ 31 h 42"/>
                <a:gd name="T10" fmla="*/ 35 w 53"/>
                <a:gd name="T11" fmla="*/ 28 h 42"/>
                <a:gd name="T12" fmla="*/ 42 w 53"/>
                <a:gd name="T13" fmla="*/ 21 h 42"/>
                <a:gd name="T14" fmla="*/ 49 w 53"/>
                <a:gd name="T15" fmla="*/ 10 h 42"/>
                <a:gd name="T16" fmla="*/ 53 w 53"/>
                <a:gd name="T17" fmla="*/ 0 h 42"/>
                <a:gd name="T18" fmla="*/ 49 w 53"/>
                <a:gd name="T19" fmla="*/ 10 h 42"/>
                <a:gd name="T20" fmla="*/ 42 w 53"/>
                <a:gd name="T21" fmla="*/ 21 h 42"/>
                <a:gd name="T22" fmla="*/ 35 w 53"/>
                <a:gd name="T23" fmla="*/ 28 h 42"/>
                <a:gd name="T24" fmla="*/ 25 w 53"/>
                <a:gd name="T25" fmla="*/ 31 h 42"/>
                <a:gd name="T26" fmla="*/ 18 w 53"/>
                <a:gd name="T27" fmla="*/ 35 h 42"/>
                <a:gd name="T28" fmla="*/ 7 w 53"/>
                <a:gd name="T29" fmla="*/ 38 h 42"/>
                <a:gd name="T30" fmla="*/ 4 w 53"/>
                <a:gd name="T31" fmla="*/ 42 h 42"/>
                <a:gd name="T32" fmla="*/ 0 w 53"/>
                <a:gd name="T33" fmla="*/ 42 h 42"/>
                <a:gd name="T34" fmla="*/ 0 w 53"/>
                <a:gd name="T35" fmla="*/ 42 h 42"/>
                <a:gd name="T36" fmla="*/ 4 w 53"/>
                <a:gd name="T3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42">
                  <a:moveTo>
                    <a:pt x="4" y="42"/>
                  </a:moveTo>
                  <a:lnTo>
                    <a:pt x="4" y="42"/>
                  </a:lnTo>
                  <a:lnTo>
                    <a:pt x="11" y="38"/>
                  </a:lnTo>
                  <a:lnTo>
                    <a:pt x="18" y="35"/>
                  </a:lnTo>
                  <a:lnTo>
                    <a:pt x="25" y="31"/>
                  </a:lnTo>
                  <a:lnTo>
                    <a:pt x="35" y="28"/>
                  </a:lnTo>
                  <a:lnTo>
                    <a:pt x="42" y="21"/>
                  </a:lnTo>
                  <a:lnTo>
                    <a:pt x="49" y="10"/>
                  </a:lnTo>
                  <a:lnTo>
                    <a:pt x="53" y="0"/>
                  </a:lnTo>
                  <a:lnTo>
                    <a:pt x="49" y="10"/>
                  </a:lnTo>
                  <a:lnTo>
                    <a:pt x="42" y="21"/>
                  </a:lnTo>
                  <a:lnTo>
                    <a:pt x="35" y="28"/>
                  </a:lnTo>
                  <a:lnTo>
                    <a:pt x="25" y="31"/>
                  </a:lnTo>
                  <a:lnTo>
                    <a:pt x="18" y="35"/>
                  </a:lnTo>
                  <a:lnTo>
                    <a:pt x="7" y="38"/>
                  </a:lnTo>
                  <a:lnTo>
                    <a:pt x="4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4" name="Freeform 282"/>
            <p:cNvSpPr>
              <a:spLocks/>
            </p:cNvSpPr>
            <p:nvPr userDrawn="1"/>
          </p:nvSpPr>
          <p:spPr bwMode="gray">
            <a:xfrm>
              <a:off x="1249" y="2005"/>
              <a:ext cx="93" cy="61"/>
            </a:xfrm>
            <a:custGeom>
              <a:avLst/>
              <a:gdLst>
                <a:gd name="T0" fmla="*/ 7 w 91"/>
                <a:gd name="T1" fmla="*/ 49 h 56"/>
                <a:gd name="T2" fmla="*/ 10 w 91"/>
                <a:gd name="T3" fmla="*/ 46 h 56"/>
                <a:gd name="T4" fmla="*/ 10 w 91"/>
                <a:gd name="T5" fmla="*/ 42 h 56"/>
                <a:gd name="T6" fmla="*/ 14 w 91"/>
                <a:gd name="T7" fmla="*/ 39 h 56"/>
                <a:gd name="T8" fmla="*/ 21 w 91"/>
                <a:gd name="T9" fmla="*/ 32 h 56"/>
                <a:gd name="T10" fmla="*/ 24 w 91"/>
                <a:gd name="T11" fmla="*/ 25 h 56"/>
                <a:gd name="T12" fmla="*/ 28 w 91"/>
                <a:gd name="T13" fmla="*/ 21 h 56"/>
                <a:gd name="T14" fmla="*/ 31 w 91"/>
                <a:gd name="T15" fmla="*/ 18 h 56"/>
                <a:gd name="T16" fmla="*/ 38 w 91"/>
                <a:gd name="T17" fmla="*/ 18 h 56"/>
                <a:gd name="T18" fmla="*/ 56 w 91"/>
                <a:gd name="T19" fmla="*/ 10 h 56"/>
                <a:gd name="T20" fmla="*/ 77 w 91"/>
                <a:gd name="T21" fmla="*/ 3 h 56"/>
                <a:gd name="T22" fmla="*/ 91 w 91"/>
                <a:gd name="T23" fmla="*/ 0 h 56"/>
                <a:gd name="T24" fmla="*/ 91 w 91"/>
                <a:gd name="T25" fmla="*/ 0 h 56"/>
                <a:gd name="T26" fmla="*/ 91 w 91"/>
                <a:gd name="T27" fmla="*/ 0 h 56"/>
                <a:gd name="T28" fmla="*/ 77 w 91"/>
                <a:gd name="T29" fmla="*/ 3 h 56"/>
                <a:gd name="T30" fmla="*/ 59 w 91"/>
                <a:gd name="T31" fmla="*/ 10 h 56"/>
                <a:gd name="T32" fmla="*/ 42 w 91"/>
                <a:gd name="T33" fmla="*/ 14 h 56"/>
                <a:gd name="T34" fmla="*/ 35 w 91"/>
                <a:gd name="T35" fmla="*/ 18 h 56"/>
                <a:gd name="T36" fmla="*/ 31 w 91"/>
                <a:gd name="T37" fmla="*/ 21 h 56"/>
                <a:gd name="T38" fmla="*/ 24 w 91"/>
                <a:gd name="T39" fmla="*/ 25 h 56"/>
                <a:gd name="T40" fmla="*/ 21 w 91"/>
                <a:gd name="T41" fmla="*/ 32 h 56"/>
                <a:gd name="T42" fmla="*/ 17 w 91"/>
                <a:gd name="T43" fmla="*/ 39 h 56"/>
                <a:gd name="T44" fmla="*/ 14 w 91"/>
                <a:gd name="T45" fmla="*/ 42 h 56"/>
                <a:gd name="T46" fmla="*/ 10 w 91"/>
                <a:gd name="T47" fmla="*/ 46 h 56"/>
                <a:gd name="T48" fmla="*/ 7 w 91"/>
                <a:gd name="T49" fmla="*/ 49 h 56"/>
                <a:gd name="T50" fmla="*/ 7 w 91"/>
                <a:gd name="T51" fmla="*/ 49 h 56"/>
                <a:gd name="T52" fmla="*/ 7 w 91"/>
                <a:gd name="T53" fmla="*/ 53 h 56"/>
                <a:gd name="T54" fmla="*/ 3 w 91"/>
                <a:gd name="T55" fmla="*/ 53 h 56"/>
                <a:gd name="T56" fmla="*/ 0 w 91"/>
                <a:gd name="T57" fmla="*/ 56 h 56"/>
                <a:gd name="T58" fmla="*/ 0 w 91"/>
                <a:gd name="T59" fmla="*/ 56 h 56"/>
                <a:gd name="T60" fmla="*/ 0 w 91"/>
                <a:gd name="T61" fmla="*/ 53 h 56"/>
                <a:gd name="T62" fmla="*/ 3 w 91"/>
                <a:gd name="T63" fmla="*/ 53 h 56"/>
                <a:gd name="T64" fmla="*/ 3 w 91"/>
                <a:gd name="T65" fmla="*/ 53 h 56"/>
                <a:gd name="T66" fmla="*/ 7 w 91"/>
                <a:gd name="T67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56">
                  <a:moveTo>
                    <a:pt x="7" y="49"/>
                  </a:moveTo>
                  <a:lnTo>
                    <a:pt x="10" y="46"/>
                  </a:lnTo>
                  <a:lnTo>
                    <a:pt x="10" y="42"/>
                  </a:lnTo>
                  <a:lnTo>
                    <a:pt x="14" y="39"/>
                  </a:lnTo>
                  <a:lnTo>
                    <a:pt x="21" y="32"/>
                  </a:lnTo>
                  <a:lnTo>
                    <a:pt x="24" y="25"/>
                  </a:lnTo>
                  <a:lnTo>
                    <a:pt x="28" y="21"/>
                  </a:lnTo>
                  <a:lnTo>
                    <a:pt x="31" y="18"/>
                  </a:lnTo>
                  <a:lnTo>
                    <a:pt x="38" y="18"/>
                  </a:lnTo>
                  <a:lnTo>
                    <a:pt x="56" y="10"/>
                  </a:lnTo>
                  <a:lnTo>
                    <a:pt x="77" y="3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7" y="3"/>
                  </a:lnTo>
                  <a:lnTo>
                    <a:pt x="59" y="10"/>
                  </a:lnTo>
                  <a:lnTo>
                    <a:pt x="42" y="14"/>
                  </a:lnTo>
                  <a:lnTo>
                    <a:pt x="35" y="18"/>
                  </a:lnTo>
                  <a:lnTo>
                    <a:pt x="31" y="21"/>
                  </a:lnTo>
                  <a:lnTo>
                    <a:pt x="24" y="25"/>
                  </a:lnTo>
                  <a:lnTo>
                    <a:pt x="21" y="32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0" y="46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53"/>
                  </a:lnTo>
                  <a:lnTo>
                    <a:pt x="3" y="5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7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5" name="Freeform 283"/>
            <p:cNvSpPr>
              <a:spLocks/>
            </p:cNvSpPr>
            <p:nvPr userDrawn="1"/>
          </p:nvSpPr>
          <p:spPr bwMode="gray">
            <a:xfrm>
              <a:off x="1252" y="1759"/>
              <a:ext cx="18" cy="27"/>
            </a:xfrm>
            <a:custGeom>
              <a:avLst/>
              <a:gdLst>
                <a:gd name="T0" fmla="*/ 0 w 18"/>
                <a:gd name="T1" fmla="*/ 0 h 25"/>
                <a:gd name="T2" fmla="*/ 0 w 18"/>
                <a:gd name="T3" fmla="*/ 0 h 25"/>
                <a:gd name="T4" fmla="*/ 4 w 18"/>
                <a:gd name="T5" fmla="*/ 3 h 25"/>
                <a:gd name="T6" fmla="*/ 7 w 18"/>
                <a:gd name="T7" fmla="*/ 10 h 25"/>
                <a:gd name="T8" fmla="*/ 11 w 18"/>
                <a:gd name="T9" fmla="*/ 18 h 25"/>
                <a:gd name="T10" fmla="*/ 14 w 18"/>
                <a:gd name="T11" fmla="*/ 21 h 25"/>
                <a:gd name="T12" fmla="*/ 18 w 18"/>
                <a:gd name="T13" fmla="*/ 25 h 25"/>
                <a:gd name="T14" fmla="*/ 14 w 18"/>
                <a:gd name="T15" fmla="*/ 21 h 25"/>
                <a:gd name="T16" fmla="*/ 11 w 18"/>
                <a:gd name="T17" fmla="*/ 18 h 25"/>
                <a:gd name="T18" fmla="*/ 7 w 18"/>
                <a:gd name="T19" fmla="*/ 10 h 25"/>
                <a:gd name="T20" fmla="*/ 4 w 18"/>
                <a:gd name="T21" fmla="*/ 3 h 25"/>
                <a:gd name="T22" fmla="*/ 0 w 18"/>
                <a:gd name="T23" fmla="*/ 0 h 25"/>
                <a:gd name="T24" fmla="*/ 0 w 18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7" y="10"/>
                  </a:lnTo>
                  <a:lnTo>
                    <a:pt x="11" y="18"/>
                  </a:lnTo>
                  <a:lnTo>
                    <a:pt x="14" y="21"/>
                  </a:lnTo>
                  <a:lnTo>
                    <a:pt x="18" y="25"/>
                  </a:lnTo>
                  <a:lnTo>
                    <a:pt x="14" y="21"/>
                  </a:lnTo>
                  <a:lnTo>
                    <a:pt x="11" y="18"/>
                  </a:lnTo>
                  <a:lnTo>
                    <a:pt x="7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6" name="Freeform 284"/>
            <p:cNvSpPr>
              <a:spLocks/>
            </p:cNvSpPr>
            <p:nvPr userDrawn="1"/>
          </p:nvSpPr>
          <p:spPr bwMode="gray">
            <a:xfrm>
              <a:off x="1270" y="1500"/>
              <a:ext cx="119" cy="209"/>
            </a:xfrm>
            <a:custGeom>
              <a:avLst/>
              <a:gdLst>
                <a:gd name="T0" fmla="*/ 88 w 116"/>
                <a:gd name="T1" fmla="*/ 191 h 194"/>
                <a:gd name="T2" fmla="*/ 81 w 116"/>
                <a:gd name="T3" fmla="*/ 191 h 194"/>
                <a:gd name="T4" fmla="*/ 63 w 116"/>
                <a:gd name="T5" fmla="*/ 194 h 194"/>
                <a:gd name="T6" fmla="*/ 60 w 116"/>
                <a:gd name="T7" fmla="*/ 194 h 194"/>
                <a:gd name="T8" fmla="*/ 53 w 116"/>
                <a:gd name="T9" fmla="*/ 194 h 194"/>
                <a:gd name="T10" fmla="*/ 42 w 116"/>
                <a:gd name="T11" fmla="*/ 187 h 194"/>
                <a:gd name="T12" fmla="*/ 31 w 116"/>
                <a:gd name="T13" fmla="*/ 169 h 194"/>
                <a:gd name="T14" fmla="*/ 24 w 116"/>
                <a:gd name="T15" fmla="*/ 155 h 194"/>
                <a:gd name="T16" fmla="*/ 24 w 116"/>
                <a:gd name="T17" fmla="*/ 145 h 194"/>
                <a:gd name="T18" fmla="*/ 21 w 116"/>
                <a:gd name="T19" fmla="*/ 131 h 194"/>
                <a:gd name="T20" fmla="*/ 21 w 116"/>
                <a:gd name="T21" fmla="*/ 120 h 194"/>
                <a:gd name="T22" fmla="*/ 28 w 116"/>
                <a:gd name="T23" fmla="*/ 117 h 194"/>
                <a:gd name="T24" fmla="*/ 24 w 116"/>
                <a:gd name="T25" fmla="*/ 113 h 194"/>
                <a:gd name="T26" fmla="*/ 21 w 116"/>
                <a:gd name="T27" fmla="*/ 103 h 194"/>
                <a:gd name="T28" fmla="*/ 21 w 116"/>
                <a:gd name="T29" fmla="*/ 92 h 194"/>
                <a:gd name="T30" fmla="*/ 24 w 116"/>
                <a:gd name="T31" fmla="*/ 88 h 194"/>
                <a:gd name="T32" fmla="*/ 17 w 116"/>
                <a:gd name="T33" fmla="*/ 85 h 194"/>
                <a:gd name="T34" fmla="*/ 7 w 116"/>
                <a:gd name="T35" fmla="*/ 71 h 194"/>
                <a:gd name="T36" fmla="*/ 0 w 116"/>
                <a:gd name="T37" fmla="*/ 43 h 194"/>
                <a:gd name="T38" fmla="*/ 7 w 116"/>
                <a:gd name="T39" fmla="*/ 25 h 194"/>
                <a:gd name="T40" fmla="*/ 14 w 116"/>
                <a:gd name="T41" fmla="*/ 14 h 194"/>
                <a:gd name="T42" fmla="*/ 31 w 116"/>
                <a:gd name="T43" fmla="*/ 7 h 194"/>
                <a:gd name="T44" fmla="*/ 56 w 116"/>
                <a:gd name="T45" fmla="*/ 0 h 194"/>
                <a:gd name="T46" fmla="*/ 63 w 116"/>
                <a:gd name="T47" fmla="*/ 4 h 194"/>
                <a:gd name="T48" fmla="*/ 77 w 116"/>
                <a:gd name="T49" fmla="*/ 7 h 194"/>
                <a:gd name="T50" fmla="*/ 88 w 116"/>
                <a:gd name="T51" fmla="*/ 18 h 194"/>
                <a:gd name="T52" fmla="*/ 88 w 116"/>
                <a:gd name="T53" fmla="*/ 29 h 194"/>
                <a:gd name="T54" fmla="*/ 84 w 116"/>
                <a:gd name="T55" fmla="*/ 36 h 194"/>
                <a:gd name="T56" fmla="*/ 74 w 116"/>
                <a:gd name="T57" fmla="*/ 43 h 194"/>
                <a:gd name="T58" fmla="*/ 67 w 116"/>
                <a:gd name="T59" fmla="*/ 43 h 194"/>
                <a:gd name="T60" fmla="*/ 53 w 116"/>
                <a:gd name="T61" fmla="*/ 43 h 194"/>
                <a:gd name="T62" fmla="*/ 45 w 116"/>
                <a:gd name="T63" fmla="*/ 50 h 194"/>
                <a:gd name="T64" fmla="*/ 45 w 116"/>
                <a:gd name="T65" fmla="*/ 60 h 194"/>
                <a:gd name="T66" fmla="*/ 63 w 116"/>
                <a:gd name="T67" fmla="*/ 81 h 194"/>
                <a:gd name="T68" fmla="*/ 67 w 116"/>
                <a:gd name="T69" fmla="*/ 85 h 194"/>
                <a:gd name="T70" fmla="*/ 67 w 116"/>
                <a:gd name="T71" fmla="*/ 103 h 194"/>
                <a:gd name="T72" fmla="*/ 70 w 116"/>
                <a:gd name="T73" fmla="*/ 110 h 194"/>
                <a:gd name="T74" fmla="*/ 77 w 116"/>
                <a:gd name="T75" fmla="*/ 106 h 194"/>
                <a:gd name="T76" fmla="*/ 81 w 116"/>
                <a:gd name="T77" fmla="*/ 103 h 194"/>
                <a:gd name="T78" fmla="*/ 88 w 116"/>
                <a:gd name="T79" fmla="*/ 110 h 194"/>
                <a:gd name="T80" fmla="*/ 91 w 116"/>
                <a:gd name="T81" fmla="*/ 117 h 194"/>
                <a:gd name="T82" fmla="*/ 88 w 116"/>
                <a:gd name="T83" fmla="*/ 124 h 194"/>
                <a:gd name="T84" fmla="*/ 84 w 116"/>
                <a:gd name="T85" fmla="*/ 127 h 194"/>
                <a:gd name="T86" fmla="*/ 81 w 116"/>
                <a:gd name="T87" fmla="*/ 127 h 194"/>
                <a:gd name="T88" fmla="*/ 74 w 116"/>
                <a:gd name="T89" fmla="*/ 127 h 194"/>
                <a:gd name="T90" fmla="*/ 74 w 116"/>
                <a:gd name="T91" fmla="*/ 134 h 194"/>
                <a:gd name="T92" fmla="*/ 77 w 116"/>
                <a:gd name="T93" fmla="*/ 141 h 194"/>
                <a:gd name="T94" fmla="*/ 77 w 116"/>
                <a:gd name="T95" fmla="*/ 145 h 194"/>
                <a:gd name="T96" fmla="*/ 81 w 116"/>
                <a:gd name="T97" fmla="*/ 162 h 194"/>
                <a:gd name="T98" fmla="*/ 88 w 116"/>
                <a:gd name="T99" fmla="*/ 166 h 194"/>
                <a:gd name="T100" fmla="*/ 88 w 116"/>
                <a:gd name="T101" fmla="*/ 187 h 194"/>
                <a:gd name="T102" fmla="*/ 105 w 116"/>
                <a:gd name="T103" fmla="*/ 180 h 194"/>
                <a:gd name="T104" fmla="*/ 105 w 116"/>
                <a:gd name="T105" fmla="*/ 180 h 194"/>
                <a:gd name="T106" fmla="*/ 88 w 116"/>
                <a:gd name="T107" fmla="*/ 18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4">
                  <a:moveTo>
                    <a:pt x="88" y="187"/>
                  </a:moveTo>
                  <a:lnTo>
                    <a:pt x="88" y="191"/>
                  </a:lnTo>
                  <a:lnTo>
                    <a:pt x="84" y="191"/>
                  </a:lnTo>
                  <a:lnTo>
                    <a:pt x="81" y="191"/>
                  </a:lnTo>
                  <a:lnTo>
                    <a:pt x="74" y="194"/>
                  </a:lnTo>
                  <a:lnTo>
                    <a:pt x="63" y="19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56" y="194"/>
                  </a:lnTo>
                  <a:lnTo>
                    <a:pt x="53" y="194"/>
                  </a:lnTo>
                  <a:lnTo>
                    <a:pt x="49" y="191"/>
                  </a:lnTo>
                  <a:lnTo>
                    <a:pt x="42" y="187"/>
                  </a:lnTo>
                  <a:lnTo>
                    <a:pt x="35" y="180"/>
                  </a:lnTo>
                  <a:lnTo>
                    <a:pt x="31" y="169"/>
                  </a:lnTo>
                  <a:lnTo>
                    <a:pt x="28" y="159"/>
                  </a:lnTo>
                  <a:lnTo>
                    <a:pt x="24" y="155"/>
                  </a:lnTo>
                  <a:lnTo>
                    <a:pt x="24" y="152"/>
                  </a:lnTo>
                  <a:lnTo>
                    <a:pt x="24" y="145"/>
                  </a:lnTo>
                  <a:lnTo>
                    <a:pt x="21" y="138"/>
                  </a:lnTo>
                  <a:lnTo>
                    <a:pt x="21" y="131"/>
                  </a:lnTo>
                  <a:lnTo>
                    <a:pt x="21" y="124"/>
                  </a:lnTo>
                  <a:lnTo>
                    <a:pt x="21" y="120"/>
                  </a:lnTo>
                  <a:lnTo>
                    <a:pt x="24" y="117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4" y="113"/>
                  </a:lnTo>
                  <a:lnTo>
                    <a:pt x="21" y="106"/>
                  </a:lnTo>
                  <a:lnTo>
                    <a:pt x="21" y="103"/>
                  </a:lnTo>
                  <a:lnTo>
                    <a:pt x="21" y="95"/>
                  </a:lnTo>
                  <a:lnTo>
                    <a:pt x="21" y="92"/>
                  </a:lnTo>
                  <a:lnTo>
                    <a:pt x="28" y="88"/>
                  </a:lnTo>
                  <a:lnTo>
                    <a:pt x="24" y="88"/>
                  </a:lnTo>
                  <a:lnTo>
                    <a:pt x="21" y="85"/>
                  </a:lnTo>
                  <a:lnTo>
                    <a:pt x="17" y="85"/>
                  </a:lnTo>
                  <a:lnTo>
                    <a:pt x="10" y="78"/>
                  </a:lnTo>
                  <a:lnTo>
                    <a:pt x="7" y="71"/>
                  </a:lnTo>
                  <a:lnTo>
                    <a:pt x="7" y="60"/>
                  </a:lnTo>
                  <a:lnTo>
                    <a:pt x="0" y="4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24" y="11"/>
                  </a:lnTo>
                  <a:lnTo>
                    <a:pt x="31" y="7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70" y="4"/>
                  </a:lnTo>
                  <a:lnTo>
                    <a:pt x="77" y="7"/>
                  </a:lnTo>
                  <a:lnTo>
                    <a:pt x="84" y="11"/>
                  </a:lnTo>
                  <a:lnTo>
                    <a:pt x="88" y="18"/>
                  </a:lnTo>
                  <a:lnTo>
                    <a:pt x="88" y="25"/>
                  </a:lnTo>
                  <a:lnTo>
                    <a:pt x="88" y="29"/>
                  </a:lnTo>
                  <a:lnTo>
                    <a:pt x="88" y="32"/>
                  </a:lnTo>
                  <a:lnTo>
                    <a:pt x="84" y="36"/>
                  </a:lnTo>
                  <a:lnTo>
                    <a:pt x="81" y="39"/>
                  </a:lnTo>
                  <a:lnTo>
                    <a:pt x="74" y="43"/>
                  </a:lnTo>
                  <a:lnTo>
                    <a:pt x="70" y="43"/>
                  </a:lnTo>
                  <a:lnTo>
                    <a:pt x="67" y="43"/>
                  </a:lnTo>
                  <a:lnTo>
                    <a:pt x="60" y="43"/>
                  </a:lnTo>
                  <a:lnTo>
                    <a:pt x="53" y="43"/>
                  </a:lnTo>
                  <a:lnTo>
                    <a:pt x="49" y="50"/>
                  </a:lnTo>
                  <a:lnTo>
                    <a:pt x="45" y="50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56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7" y="85"/>
                  </a:lnTo>
                  <a:lnTo>
                    <a:pt x="67" y="88"/>
                  </a:lnTo>
                  <a:lnTo>
                    <a:pt x="67" y="103"/>
                  </a:lnTo>
                  <a:lnTo>
                    <a:pt x="70" y="106"/>
                  </a:lnTo>
                  <a:lnTo>
                    <a:pt x="70" y="110"/>
                  </a:lnTo>
                  <a:lnTo>
                    <a:pt x="74" y="110"/>
                  </a:lnTo>
                  <a:lnTo>
                    <a:pt x="77" y="106"/>
                  </a:lnTo>
                  <a:lnTo>
                    <a:pt x="77" y="103"/>
                  </a:lnTo>
                  <a:lnTo>
                    <a:pt x="81" y="103"/>
                  </a:lnTo>
                  <a:lnTo>
                    <a:pt x="84" y="106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91" y="117"/>
                  </a:lnTo>
                  <a:lnTo>
                    <a:pt x="91" y="117"/>
                  </a:lnTo>
                  <a:lnTo>
                    <a:pt x="88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1" y="124"/>
                  </a:lnTo>
                  <a:lnTo>
                    <a:pt x="81" y="127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74" y="131"/>
                  </a:lnTo>
                  <a:lnTo>
                    <a:pt x="74" y="134"/>
                  </a:lnTo>
                  <a:lnTo>
                    <a:pt x="74" y="141"/>
                  </a:lnTo>
                  <a:lnTo>
                    <a:pt x="77" y="141"/>
                  </a:lnTo>
                  <a:lnTo>
                    <a:pt x="77" y="145"/>
                  </a:lnTo>
                  <a:lnTo>
                    <a:pt x="77" y="145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4" y="162"/>
                  </a:lnTo>
                  <a:lnTo>
                    <a:pt x="88" y="166"/>
                  </a:lnTo>
                  <a:lnTo>
                    <a:pt x="88" y="173"/>
                  </a:lnTo>
                  <a:lnTo>
                    <a:pt x="88" y="187"/>
                  </a:lnTo>
                  <a:lnTo>
                    <a:pt x="95" y="184"/>
                  </a:lnTo>
                  <a:lnTo>
                    <a:pt x="105" y="180"/>
                  </a:lnTo>
                  <a:lnTo>
                    <a:pt x="116" y="176"/>
                  </a:lnTo>
                  <a:lnTo>
                    <a:pt x="105" y="180"/>
                  </a:lnTo>
                  <a:lnTo>
                    <a:pt x="98" y="184"/>
                  </a:lnTo>
                  <a:lnTo>
                    <a:pt x="88" y="18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7" name="Freeform 285"/>
            <p:cNvSpPr>
              <a:spLocks/>
            </p:cNvSpPr>
            <p:nvPr userDrawn="1"/>
          </p:nvSpPr>
          <p:spPr bwMode="gray">
            <a:xfrm>
              <a:off x="1466" y="1880"/>
              <a:ext cx="10" cy="8"/>
            </a:xfrm>
            <a:custGeom>
              <a:avLst/>
              <a:gdLst>
                <a:gd name="T0" fmla="*/ 0 w 10"/>
                <a:gd name="T1" fmla="*/ 7 h 7"/>
                <a:gd name="T2" fmla="*/ 3 w 10"/>
                <a:gd name="T3" fmla="*/ 3 h 7"/>
                <a:gd name="T4" fmla="*/ 10 w 10"/>
                <a:gd name="T5" fmla="*/ 0 h 7"/>
                <a:gd name="T6" fmla="*/ 7 w 10"/>
                <a:gd name="T7" fmla="*/ 0 h 7"/>
                <a:gd name="T8" fmla="*/ 0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3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8" name="Freeform 286"/>
            <p:cNvSpPr>
              <a:spLocks/>
            </p:cNvSpPr>
            <p:nvPr userDrawn="1"/>
          </p:nvSpPr>
          <p:spPr bwMode="gray">
            <a:xfrm>
              <a:off x="1552" y="1911"/>
              <a:ext cx="8" cy="7"/>
            </a:xfrm>
            <a:custGeom>
              <a:avLst/>
              <a:gdLst>
                <a:gd name="T0" fmla="*/ 0 w 8"/>
                <a:gd name="T1" fmla="*/ 7 h 7"/>
                <a:gd name="T2" fmla="*/ 8 w 8"/>
                <a:gd name="T3" fmla="*/ 0 h 7"/>
                <a:gd name="T4" fmla="*/ 8 w 8"/>
                <a:gd name="T5" fmla="*/ 0 h 7"/>
                <a:gd name="T6" fmla="*/ 0 w 8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9" name="Freeform 287"/>
            <p:cNvSpPr>
              <a:spLocks/>
            </p:cNvSpPr>
            <p:nvPr userDrawn="1"/>
          </p:nvSpPr>
          <p:spPr bwMode="gray">
            <a:xfrm>
              <a:off x="1582" y="1838"/>
              <a:ext cx="21" cy="68"/>
            </a:xfrm>
            <a:custGeom>
              <a:avLst/>
              <a:gdLst>
                <a:gd name="T0" fmla="*/ 3 w 21"/>
                <a:gd name="T1" fmla="*/ 35 h 63"/>
                <a:gd name="T2" fmla="*/ 14 w 21"/>
                <a:gd name="T3" fmla="*/ 42 h 63"/>
                <a:gd name="T4" fmla="*/ 7 w 21"/>
                <a:gd name="T5" fmla="*/ 63 h 63"/>
                <a:gd name="T6" fmla="*/ 7 w 21"/>
                <a:gd name="T7" fmla="*/ 63 h 63"/>
                <a:gd name="T8" fmla="*/ 10 w 21"/>
                <a:gd name="T9" fmla="*/ 42 h 63"/>
                <a:gd name="T10" fmla="*/ 3 w 21"/>
                <a:gd name="T11" fmla="*/ 39 h 63"/>
                <a:gd name="T12" fmla="*/ 3 w 21"/>
                <a:gd name="T13" fmla="*/ 35 h 63"/>
                <a:gd name="T14" fmla="*/ 0 w 21"/>
                <a:gd name="T15" fmla="*/ 32 h 63"/>
                <a:gd name="T16" fmla="*/ 3 w 21"/>
                <a:gd name="T17" fmla="*/ 25 h 63"/>
                <a:gd name="T18" fmla="*/ 3 w 21"/>
                <a:gd name="T19" fmla="*/ 18 h 63"/>
                <a:gd name="T20" fmla="*/ 10 w 21"/>
                <a:gd name="T21" fmla="*/ 7 h 63"/>
                <a:gd name="T22" fmla="*/ 21 w 21"/>
                <a:gd name="T23" fmla="*/ 0 h 63"/>
                <a:gd name="T24" fmla="*/ 10 w 21"/>
                <a:gd name="T25" fmla="*/ 7 h 63"/>
                <a:gd name="T26" fmla="*/ 3 w 21"/>
                <a:gd name="T27" fmla="*/ 18 h 63"/>
                <a:gd name="T28" fmla="*/ 3 w 21"/>
                <a:gd name="T29" fmla="*/ 25 h 63"/>
                <a:gd name="T30" fmla="*/ 3 w 21"/>
                <a:gd name="T31" fmla="*/ 32 h 63"/>
                <a:gd name="T32" fmla="*/ 3 w 21"/>
                <a:gd name="T33" fmla="*/ 35 h 63"/>
                <a:gd name="T34" fmla="*/ 3 w 21"/>
                <a:gd name="T3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63">
                  <a:moveTo>
                    <a:pt x="3" y="35"/>
                  </a:moveTo>
                  <a:lnTo>
                    <a:pt x="14" y="42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10" y="42"/>
                  </a:lnTo>
                  <a:lnTo>
                    <a:pt x="3" y="39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3" y="18"/>
                  </a:lnTo>
                  <a:lnTo>
                    <a:pt x="10" y="7"/>
                  </a:lnTo>
                  <a:lnTo>
                    <a:pt x="21" y="0"/>
                  </a:lnTo>
                  <a:lnTo>
                    <a:pt x="10" y="7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3" y="32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0" name="Freeform 288"/>
            <p:cNvSpPr>
              <a:spLocks/>
            </p:cNvSpPr>
            <p:nvPr userDrawn="1"/>
          </p:nvSpPr>
          <p:spPr bwMode="gray">
            <a:xfrm>
              <a:off x="1625" y="1801"/>
              <a:ext cx="14" cy="22"/>
            </a:xfrm>
            <a:custGeom>
              <a:avLst/>
              <a:gdLst>
                <a:gd name="T0" fmla="*/ 0 w 14"/>
                <a:gd name="T1" fmla="*/ 21 h 21"/>
                <a:gd name="T2" fmla="*/ 3 w 14"/>
                <a:gd name="T3" fmla="*/ 17 h 21"/>
                <a:gd name="T4" fmla="*/ 7 w 14"/>
                <a:gd name="T5" fmla="*/ 14 h 21"/>
                <a:gd name="T6" fmla="*/ 10 w 14"/>
                <a:gd name="T7" fmla="*/ 7 h 21"/>
                <a:gd name="T8" fmla="*/ 14 w 14"/>
                <a:gd name="T9" fmla="*/ 3 h 21"/>
                <a:gd name="T10" fmla="*/ 14 w 14"/>
                <a:gd name="T11" fmla="*/ 0 h 21"/>
                <a:gd name="T12" fmla="*/ 14 w 14"/>
                <a:gd name="T13" fmla="*/ 7 h 21"/>
                <a:gd name="T14" fmla="*/ 10 w 14"/>
                <a:gd name="T15" fmla="*/ 10 h 21"/>
                <a:gd name="T16" fmla="*/ 3 w 14"/>
                <a:gd name="T17" fmla="*/ 17 h 21"/>
                <a:gd name="T18" fmla="*/ 0 w 14"/>
                <a:gd name="T19" fmla="*/ 21 h 21"/>
                <a:gd name="T20" fmla="*/ 0 w 14"/>
                <a:gd name="T21" fmla="*/ 21 h 21"/>
                <a:gd name="T22" fmla="*/ 0 w 14"/>
                <a:gd name="T23" fmla="*/ 21 h 21"/>
                <a:gd name="T24" fmla="*/ 0 w 14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1">
                  <a:moveTo>
                    <a:pt x="0" y="21"/>
                  </a:moveTo>
                  <a:lnTo>
                    <a:pt x="3" y="17"/>
                  </a:lnTo>
                  <a:lnTo>
                    <a:pt x="7" y="14"/>
                  </a:lnTo>
                  <a:lnTo>
                    <a:pt x="10" y="7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0" y="10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1" name="Freeform 289"/>
            <p:cNvSpPr>
              <a:spLocks/>
            </p:cNvSpPr>
            <p:nvPr userDrawn="1"/>
          </p:nvSpPr>
          <p:spPr bwMode="gray">
            <a:xfrm>
              <a:off x="1647" y="1786"/>
              <a:ext cx="4" cy="1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4 h 14"/>
                <a:gd name="T4" fmla="*/ 0 w 4"/>
                <a:gd name="T5" fmla="*/ 10 h 14"/>
                <a:gd name="T6" fmla="*/ 0 w 4"/>
                <a:gd name="T7" fmla="*/ 7 h 14"/>
                <a:gd name="T8" fmla="*/ 0 w 4"/>
                <a:gd name="T9" fmla="*/ 3 h 14"/>
                <a:gd name="T10" fmla="*/ 4 w 4"/>
                <a:gd name="T11" fmla="*/ 0 h 14"/>
                <a:gd name="T12" fmla="*/ 4 w 4"/>
                <a:gd name="T13" fmla="*/ 0 h 14"/>
                <a:gd name="T14" fmla="*/ 4 w 4"/>
                <a:gd name="T15" fmla="*/ 0 h 14"/>
                <a:gd name="T16" fmla="*/ 0 w 4"/>
                <a:gd name="T17" fmla="*/ 3 h 14"/>
                <a:gd name="T18" fmla="*/ 0 w 4"/>
                <a:gd name="T19" fmla="*/ 7 h 14"/>
                <a:gd name="T20" fmla="*/ 0 w 4"/>
                <a:gd name="T21" fmla="*/ 14 h 14"/>
                <a:gd name="T22" fmla="*/ 0 w 4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2" name="Freeform 290"/>
            <p:cNvSpPr>
              <a:spLocks/>
            </p:cNvSpPr>
            <p:nvPr userDrawn="1"/>
          </p:nvSpPr>
          <p:spPr bwMode="gray">
            <a:xfrm>
              <a:off x="1658" y="1762"/>
              <a:ext cx="22" cy="19"/>
            </a:xfrm>
            <a:custGeom>
              <a:avLst/>
              <a:gdLst>
                <a:gd name="T0" fmla="*/ 17 w 21"/>
                <a:gd name="T1" fmla="*/ 18 h 18"/>
                <a:gd name="T2" fmla="*/ 17 w 21"/>
                <a:gd name="T3" fmla="*/ 15 h 18"/>
                <a:gd name="T4" fmla="*/ 14 w 21"/>
                <a:gd name="T5" fmla="*/ 15 h 18"/>
                <a:gd name="T6" fmla="*/ 10 w 21"/>
                <a:gd name="T7" fmla="*/ 11 h 18"/>
                <a:gd name="T8" fmla="*/ 10 w 21"/>
                <a:gd name="T9" fmla="*/ 11 h 18"/>
                <a:gd name="T10" fmla="*/ 7 w 21"/>
                <a:gd name="T11" fmla="*/ 11 h 18"/>
                <a:gd name="T12" fmla="*/ 3 w 21"/>
                <a:gd name="T13" fmla="*/ 11 h 18"/>
                <a:gd name="T14" fmla="*/ 0 w 21"/>
                <a:gd name="T15" fmla="*/ 7 h 18"/>
                <a:gd name="T16" fmla="*/ 0 w 21"/>
                <a:gd name="T17" fmla="*/ 4 h 18"/>
                <a:gd name="T18" fmla="*/ 0 w 21"/>
                <a:gd name="T19" fmla="*/ 4 h 18"/>
                <a:gd name="T20" fmla="*/ 3 w 21"/>
                <a:gd name="T21" fmla="*/ 0 h 18"/>
                <a:gd name="T22" fmla="*/ 0 w 21"/>
                <a:gd name="T23" fmla="*/ 4 h 18"/>
                <a:gd name="T24" fmla="*/ 0 w 21"/>
                <a:gd name="T25" fmla="*/ 4 h 18"/>
                <a:gd name="T26" fmla="*/ 0 w 21"/>
                <a:gd name="T27" fmla="*/ 7 h 18"/>
                <a:gd name="T28" fmla="*/ 3 w 21"/>
                <a:gd name="T29" fmla="*/ 7 h 18"/>
                <a:gd name="T30" fmla="*/ 7 w 21"/>
                <a:gd name="T31" fmla="*/ 7 h 18"/>
                <a:gd name="T32" fmla="*/ 10 w 21"/>
                <a:gd name="T33" fmla="*/ 11 h 18"/>
                <a:gd name="T34" fmla="*/ 10 w 21"/>
                <a:gd name="T35" fmla="*/ 11 h 18"/>
                <a:gd name="T36" fmla="*/ 17 w 21"/>
                <a:gd name="T37" fmla="*/ 11 h 18"/>
                <a:gd name="T38" fmla="*/ 17 w 21"/>
                <a:gd name="T39" fmla="*/ 15 h 18"/>
                <a:gd name="T40" fmla="*/ 21 w 21"/>
                <a:gd name="T41" fmla="*/ 18 h 18"/>
                <a:gd name="T42" fmla="*/ 17 w 21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18">
                  <a:moveTo>
                    <a:pt x="17" y="18"/>
                  </a:moveTo>
                  <a:lnTo>
                    <a:pt x="17" y="15"/>
                  </a:lnTo>
                  <a:lnTo>
                    <a:pt x="14" y="15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7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7" y="11"/>
                  </a:lnTo>
                  <a:lnTo>
                    <a:pt x="17" y="15"/>
                  </a:lnTo>
                  <a:lnTo>
                    <a:pt x="21" y="18"/>
                  </a:lnTo>
                  <a:lnTo>
                    <a:pt x="17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3" name="Freeform 291"/>
            <p:cNvSpPr>
              <a:spLocks/>
            </p:cNvSpPr>
            <p:nvPr userDrawn="1"/>
          </p:nvSpPr>
          <p:spPr bwMode="gray">
            <a:xfrm>
              <a:off x="1690" y="1747"/>
              <a:ext cx="4" cy="7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7 h 7"/>
                <a:gd name="T4" fmla="*/ 4 w 4"/>
                <a:gd name="T5" fmla="*/ 4 h 7"/>
                <a:gd name="T6" fmla="*/ 4 w 4"/>
                <a:gd name="T7" fmla="*/ 0 h 7"/>
                <a:gd name="T8" fmla="*/ 4 w 4"/>
                <a:gd name="T9" fmla="*/ 4 h 7"/>
                <a:gd name="T10" fmla="*/ 4 w 4"/>
                <a:gd name="T11" fmla="*/ 7 h 7"/>
                <a:gd name="T12" fmla="*/ 0 w 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7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4" name="Freeform 292"/>
            <p:cNvSpPr>
              <a:spLocks/>
            </p:cNvSpPr>
            <p:nvPr userDrawn="1"/>
          </p:nvSpPr>
          <p:spPr bwMode="gray">
            <a:xfrm>
              <a:off x="1817" y="1869"/>
              <a:ext cx="3" cy="19"/>
            </a:xfrm>
            <a:custGeom>
              <a:avLst/>
              <a:gdLst>
                <a:gd name="T0" fmla="*/ 0 w 3"/>
                <a:gd name="T1" fmla="*/ 18 h 18"/>
                <a:gd name="T2" fmla="*/ 0 w 3"/>
                <a:gd name="T3" fmla="*/ 18 h 18"/>
                <a:gd name="T4" fmla="*/ 3 w 3"/>
                <a:gd name="T5" fmla="*/ 0 h 18"/>
                <a:gd name="T6" fmla="*/ 3 w 3"/>
                <a:gd name="T7" fmla="*/ 0 h 18"/>
                <a:gd name="T8" fmla="*/ 3 w 3"/>
                <a:gd name="T9" fmla="*/ 0 h 18"/>
                <a:gd name="T10" fmla="*/ 3 w 3"/>
                <a:gd name="T11" fmla="*/ 0 h 18"/>
                <a:gd name="T12" fmla="*/ 3 w 3"/>
                <a:gd name="T13" fmla="*/ 4 h 18"/>
                <a:gd name="T14" fmla="*/ 3 w 3"/>
                <a:gd name="T15" fmla="*/ 7 h 18"/>
                <a:gd name="T16" fmla="*/ 3 w 3"/>
                <a:gd name="T17" fmla="*/ 14 h 18"/>
                <a:gd name="T18" fmla="*/ 0 w 3"/>
                <a:gd name="T19" fmla="*/ 18 h 18"/>
                <a:gd name="T20" fmla="*/ 0 w 3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8">
                  <a:moveTo>
                    <a:pt x="0" y="18"/>
                  </a:moveTo>
                  <a:lnTo>
                    <a:pt x="0" y="18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5" name="Freeform 293"/>
            <p:cNvSpPr>
              <a:spLocks/>
            </p:cNvSpPr>
            <p:nvPr userDrawn="1"/>
          </p:nvSpPr>
          <p:spPr bwMode="gray">
            <a:xfrm>
              <a:off x="1886" y="1948"/>
              <a:ext cx="8" cy="5"/>
            </a:xfrm>
            <a:custGeom>
              <a:avLst/>
              <a:gdLst>
                <a:gd name="T0" fmla="*/ 3 w 7"/>
                <a:gd name="T1" fmla="*/ 0 h 4"/>
                <a:gd name="T2" fmla="*/ 0 w 7"/>
                <a:gd name="T3" fmla="*/ 0 h 4"/>
                <a:gd name="T4" fmla="*/ 0 w 7"/>
                <a:gd name="T5" fmla="*/ 0 h 4"/>
                <a:gd name="T6" fmla="*/ 0 w 7"/>
                <a:gd name="T7" fmla="*/ 0 h 4"/>
                <a:gd name="T8" fmla="*/ 3 w 7"/>
                <a:gd name="T9" fmla="*/ 0 h 4"/>
                <a:gd name="T10" fmla="*/ 3 w 7"/>
                <a:gd name="T11" fmla="*/ 0 h 4"/>
                <a:gd name="T12" fmla="*/ 7 w 7"/>
                <a:gd name="T13" fmla="*/ 0 h 4"/>
                <a:gd name="T14" fmla="*/ 7 w 7"/>
                <a:gd name="T15" fmla="*/ 0 h 4"/>
                <a:gd name="T16" fmla="*/ 7 w 7"/>
                <a:gd name="T17" fmla="*/ 4 h 4"/>
                <a:gd name="T18" fmla="*/ 3 w 7"/>
                <a:gd name="T19" fmla="*/ 0 h 4"/>
                <a:gd name="T20" fmla="*/ 3 w 7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6" name="Freeform 294"/>
            <p:cNvSpPr>
              <a:spLocks/>
            </p:cNvSpPr>
            <p:nvPr userDrawn="1"/>
          </p:nvSpPr>
          <p:spPr bwMode="gray">
            <a:xfrm>
              <a:off x="1894" y="1929"/>
              <a:ext cx="14" cy="7"/>
            </a:xfrm>
            <a:custGeom>
              <a:avLst/>
              <a:gdLst>
                <a:gd name="T0" fmla="*/ 7 w 14"/>
                <a:gd name="T1" fmla="*/ 7 h 7"/>
                <a:gd name="T2" fmla="*/ 7 w 14"/>
                <a:gd name="T3" fmla="*/ 7 h 7"/>
                <a:gd name="T4" fmla="*/ 3 w 14"/>
                <a:gd name="T5" fmla="*/ 4 h 7"/>
                <a:gd name="T6" fmla="*/ 0 w 14"/>
                <a:gd name="T7" fmla="*/ 0 h 7"/>
                <a:gd name="T8" fmla="*/ 0 w 14"/>
                <a:gd name="T9" fmla="*/ 0 h 7"/>
                <a:gd name="T10" fmla="*/ 0 w 14"/>
                <a:gd name="T11" fmla="*/ 0 h 7"/>
                <a:gd name="T12" fmla="*/ 0 w 14"/>
                <a:gd name="T13" fmla="*/ 0 h 7"/>
                <a:gd name="T14" fmla="*/ 0 w 14"/>
                <a:gd name="T15" fmla="*/ 0 h 7"/>
                <a:gd name="T16" fmla="*/ 3 w 14"/>
                <a:gd name="T17" fmla="*/ 4 h 7"/>
                <a:gd name="T18" fmla="*/ 7 w 14"/>
                <a:gd name="T19" fmla="*/ 7 h 7"/>
                <a:gd name="T20" fmla="*/ 10 w 14"/>
                <a:gd name="T21" fmla="*/ 4 h 7"/>
                <a:gd name="T22" fmla="*/ 14 w 14"/>
                <a:gd name="T23" fmla="*/ 4 h 7"/>
                <a:gd name="T24" fmla="*/ 14 w 14"/>
                <a:gd name="T25" fmla="*/ 4 h 7"/>
                <a:gd name="T26" fmla="*/ 14 w 14"/>
                <a:gd name="T27" fmla="*/ 4 h 7"/>
                <a:gd name="T28" fmla="*/ 7 w 14"/>
                <a:gd name="T2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7">
                  <a:moveTo>
                    <a:pt x="7" y="7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7" name="Freeform 295"/>
            <p:cNvSpPr>
              <a:spLocks/>
            </p:cNvSpPr>
            <p:nvPr userDrawn="1"/>
          </p:nvSpPr>
          <p:spPr bwMode="gray">
            <a:xfrm>
              <a:off x="1918" y="1903"/>
              <a:ext cx="4" cy="8"/>
            </a:xfrm>
            <a:custGeom>
              <a:avLst/>
              <a:gdLst>
                <a:gd name="T0" fmla="*/ 0 w 4"/>
                <a:gd name="T1" fmla="*/ 7 h 7"/>
                <a:gd name="T2" fmla="*/ 4 w 4"/>
                <a:gd name="T3" fmla="*/ 3 h 7"/>
                <a:gd name="T4" fmla="*/ 4 w 4"/>
                <a:gd name="T5" fmla="*/ 0 h 7"/>
                <a:gd name="T6" fmla="*/ 4 w 4"/>
                <a:gd name="T7" fmla="*/ 3 h 7"/>
                <a:gd name="T8" fmla="*/ 4 w 4"/>
                <a:gd name="T9" fmla="*/ 3 h 7"/>
                <a:gd name="T10" fmla="*/ 4 w 4"/>
                <a:gd name="T11" fmla="*/ 3 h 7"/>
                <a:gd name="T12" fmla="*/ 0 w 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8" name="Freeform 296"/>
            <p:cNvSpPr>
              <a:spLocks/>
            </p:cNvSpPr>
            <p:nvPr userDrawn="1"/>
          </p:nvSpPr>
          <p:spPr bwMode="gray">
            <a:xfrm>
              <a:off x="1930" y="1895"/>
              <a:ext cx="10" cy="4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3 h 3"/>
                <a:gd name="T4" fmla="*/ 3 w 10"/>
                <a:gd name="T5" fmla="*/ 0 h 3"/>
                <a:gd name="T6" fmla="*/ 10 w 10"/>
                <a:gd name="T7" fmla="*/ 0 h 3"/>
                <a:gd name="T8" fmla="*/ 10 w 10"/>
                <a:gd name="T9" fmla="*/ 0 h 3"/>
                <a:gd name="T10" fmla="*/ 0 w 10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9" name="Freeform 297"/>
            <p:cNvSpPr>
              <a:spLocks/>
            </p:cNvSpPr>
            <p:nvPr userDrawn="1"/>
          </p:nvSpPr>
          <p:spPr bwMode="gray">
            <a:xfrm>
              <a:off x="2042" y="2070"/>
              <a:ext cx="11" cy="3"/>
            </a:xfrm>
            <a:custGeom>
              <a:avLst/>
              <a:gdLst>
                <a:gd name="T0" fmla="*/ 0 w 11"/>
                <a:gd name="T1" fmla="*/ 0 h 3"/>
                <a:gd name="T2" fmla="*/ 0 w 11"/>
                <a:gd name="T3" fmla="*/ 0 h 3"/>
                <a:gd name="T4" fmla="*/ 4 w 11"/>
                <a:gd name="T5" fmla="*/ 0 h 3"/>
                <a:gd name="T6" fmla="*/ 11 w 11"/>
                <a:gd name="T7" fmla="*/ 3 h 3"/>
                <a:gd name="T8" fmla="*/ 4 w 11"/>
                <a:gd name="T9" fmla="*/ 0 h 3"/>
                <a:gd name="T10" fmla="*/ 0 w 1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0" name="Freeform 298"/>
            <p:cNvSpPr>
              <a:spLocks/>
            </p:cNvSpPr>
            <p:nvPr userDrawn="1"/>
          </p:nvSpPr>
          <p:spPr bwMode="gray">
            <a:xfrm>
              <a:off x="2063" y="2078"/>
              <a:ext cx="12" cy="3"/>
            </a:xfrm>
            <a:custGeom>
              <a:avLst/>
              <a:gdLst>
                <a:gd name="T0" fmla="*/ 0 w 11"/>
                <a:gd name="T1" fmla="*/ 3 h 3"/>
                <a:gd name="T2" fmla="*/ 0 w 11"/>
                <a:gd name="T3" fmla="*/ 3 h 3"/>
                <a:gd name="T4" fmla="*/ 7 w 11"/>
                <a:gd name="T5" fmla="*/ 0 h 3"/>
                <a:gd name="T6" fmla="*/ 11 w 11"/>
                <a:gd name="T7" fmla="*/ 0 h 3"/>
                <a:gd name="T8" fmla="*/ 7 w 11"/>
                <a:gd name="T9" fmla="*/ 0 h 3"/>
                <a:gd name="T10" fmla="*/ 0 w 11"/>
                <a:gd name="T11" fmla="*/ 3 h 3"/>
                <a:gd name="T12" fmla="*/ 0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1" name="Freeform 299"/>
            <p:cNvSpPr>
              <a:spLocks/>
            </p:cNvSpPr>
            <p:nvPr userDrawn="1"/>
          </p:nvSpPr>
          <p:spPr bwMode="gray">
            <a:xfrm>
              <a:off x="2085" y="2093"/>
              <a:ext cx="4" cy="1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0 h 14"/>
                <a:gd name="T4" fmla="*/ 0 w 4"/>
                <a:gd name="T5" fmla="*/ 7 h 14"/>
                <a:gd name="T6" fmla="*/ 4 w 4"/>
                <a:gd name="T7" fmla="*/ 0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4" y="0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" name="Freeform 300"/>
            <p:cNvSpPr>
              <a:spLocks/>
            </p:cNvSpPr>
            <p:nvPr userDrawn="1"/>
          </p:nvSpPr>
          <p:spPr bwMode="gray">
            <a:xfrm>
              <a:off x="2075" y="2040"/>
              <a:ext cx="7" cy="30"/>
            </a:xfrm>
            <a:custGeom>
              <a:avLst/>
              <a:gdLst>
                <a:gd name="T0" fmla="*/ 7 w 7"/>
                <a:gd name="T1" fmla="*/ 28 h 28"/>
                <a:gd name="T2" fmla="*/ 7 w 7"/>
                <a:gd name="T3" fmla="*/ 21 h 28"/>
                <a:gd name="T4" fmla="*/ 7 w 7"/>
                <a:gd name="T5" fmla="*/ 14 h 28"/>
                <a:gd name="T6" fmla="*/ 3 w 7"/>
                <a:gd name="T7" fmla="*/ 7 h 28"/>
                <a:gd name="T8" fmla="*/ 0 w 7"/>
                <a:gd name="T9" fmla="*/ 0 h 28"/>
                <a:gd name="T10" fmla="*/ 3 w 7"/>
                <a:gd name="T11" fmla="*/ 7 h 28"/>
                <a:gd name="T12" fmla="*/ 7 w 7"/>
                <a:gd name="T13" fmla="*/ 14 h 28"/>
                <a:gd name="T14" fmla="*/ 7 w 7"/>
                <a:gd name="T15" fmla="*/ 21 h 28"/>
                <a:gd name="T16" fmla="*/ 7 w 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3" name="Freeform 301"/>
            <p:cNvSpPr>
              <a:spLocks/>
            </p:cNvSpPr>
            <p:nvPr userDrawn="1"/>
          </p:nvSpPr>
          <p:spPr bwMode="gray">
            <a:xfrm>
              <a:off x="2027" y="1500"/>
              <a:ext cx="265" cy="114"/>
            </a:xfrm>
            <a:custGeom>
              <a:avLst/>
              <a:gdLst>
                <a:gd name="T0" fmla="*/ 229 w 257"/>
                <a:gd name="T1" fmla="*/ 14 h 106"/>
                <a:gd name="T2" fmla="*/ 215 w 257"/>
                <a:gd name="T3" fmla="*/ 18 h 106"/>
                <a:gd name="T4" fmla="*/ 204 w 257"/>
                <a:gd name="T5" fmla="*/ 21 h 106"/>
                <a:gd name="T6" fmla="*/ 194 w 257"/>
                <a:gd name="T7" fmla="*/ 29 h 106"/>
                <a:gd name="T8" fmla="*/ 194 w 257"/>
                <a:gd name="T9" fmla="*/ 29 h 106"/>
                <a:gd name="T10" fmla="*/ 194 w 257"/>
                <a:gd name="T11" fmla="*/ 32 h 106"/>
                <a:gd name="T12" fmla="*/ 194 w 257"/>
                <a:gd name="T13" fmla="*/ 39 h 106"/>
                <a:gd name="T14" fmla="*/ 190 w 257"/>
                <a:gd name="T15" fmla="*/ 46 h 106"/>
                <a:gd name="T16" fmla="*/ 187 w 257"/>
                <a:gd name="T17" fmla="*/ 53 h 106"/>
                <a:gd name="T18" fmla="*/ 180 w 257"/>
                <a:gd name="T19" fmla="*/ 57 h 106"/>
                <a:gd name="T20" fmla="*/ 169 w 257"/>
                <a:gd name="T21" fmla="*/ 60 h 106"/>
                <a:gd name="T22" fmla="*/ 151 w 257"/>
                <a:gd name="T23" fmla="*/ 67 h 106"/>
                <a:gd name="T24" fmla="*/ 123 w 257"/>
                <a:gd name="T25" fmla="*/ 71 h 106"/>
                <a:gd name="T26" fmla="*/ 99 w 257"/>
                <a:gd name="T27" fmla="*/ 78 h 106"/>
                <a:gd name="T28" fmla="*/ 77 w 257"/>
                <a:gd name="T29" fmla="*/ 81 h 106"/>
                <a:gd name="T30" fmla="*/ 67 w 257"/>
                <a:gd name="T31" fmla="*/ 85 h 106"/>
                <a:gd name="T32" fmla="*/ 63 w 257"/>
                <a:gd name="T33" fmla="*/ 88 h 106"/>
                <a:gd name="T34" fmla="*/ 56 w 257"/>
                <a:gd name="T35" fmla="*/ 92 h 106"/>
                <a:gd name="T36" fmla="*/ 46 w 257"/>
                <a:gd name="T37" fmla="*/ 99 h 106"/>
                <a:gd name="T38" fmla="*/ 35 w 257"/>
                <a:gd name="T39" fmla="*/ 103 h 106"/>
                <a:gd name="T40" fmla="*/ 25 w 257"/>
                <a:gd name="T41" fmla="*/ 106 h 106"/>
                <a:gd name="T42" fmla="*/ 11 w 257"/>
                <a:gd name="T43" fmla="*/ 106 h 106"/>
                <a:gd name="T44" fmla="*/ 3 w 257"/>
                <a:gd name="T45" fmla="*/ 106 h 106"/>
                <a:gd name="T46" fmla="*/ 0 w 257"/>
                <a:gd name="T47" fmla="*/ 103 h 106"/>
                <a:gd name="T48" fmla="*/ 3 w 257"/>
                <a:gd name="T49" fmla="*/ 106 h 106"/>
                <a:gd name="T50" fmla="*/ 11 w 257"/>
                <a:gd name="T51" fmla="*/ 106 h 106"/>
                <a:gd name="T52" fmla="*/ 25 w 257"/>
                <a:gd name="T53" fmla="*/ 106 h 106"/>
                <a:gd name="T54" fmla="*/ 35 w 257"/>
                <a:gd name="T55" fmla="*/ 103 h 106"/>
                <a:gd name="T56" fmla="*/ 46 w 257"/>
                <a:gd name="T57" fmla="*/ 95 h 106"/>
                <a:gd name="T58" fmla="*/ 53 w 257"/>
                <a:gd name="T59" fmla="*/ 92 h 106"/>
                <a:gd name="T60" fmla="*/ 60 w 257"/>
                <a:gd name="T61" fmla="*/ 88 h 106"/>
                <a:gd name="T62" fmla="*/ 67 w 257"/>
                <a:gd name="T63" fmla="*/ 85 h 106"/>
                <a:gd name="T64" fmla="*/ 81 w 257"/>
                <a:gd name="T65" fmla="*/ 81 h 106"/>
                <a:gd name="T66" fmla="*/ 109 w 257"/>
                <a:gd name="T67" fmla="*/ 74 h 106"/>
                <a:gd name="T68" fmla="*/ 144 w 257"/>
                <a:gd name="T69" fmla="*/ 67 h 106"/>
                <a:gd name="T70" fmla="*/ 169 w 257"/>
                <a:gd name="T71" fmla="*/ 60 h 106"/>
                <a:gd name="T72" fmla="*/ 180 w 257"/>
                <a:gd name="T73" fmla="*/ 57 h 106"/>
                <a:gd name="T74" fmla="*/ 187 w 257"/>
                <a:gd name="T75" fmla="*/ 53 h 106"/>
                <a:gd name="T76" fmla="*/ 190 w 257"/>
                <a:gd name="T77" fmla="*/ 46 h 106"/>
                <a:gd name="T78" fmla="*/ 194 w 257"/>
                <a:gd name="T79" fmla="*/ 39 h 106"/>
                <a:gd name="T80" fmla="*/ 194 w 257"/>
                <a:gd name="T81" fmla="*/ 32 h 106"/>
                <a:gd name="T82" fmla="*/ 194 w 257"/>
                <a:gd name="T83" fmla="*/ 29 h 106"/>
                <a:gd name="T84" fmla="*/ 194 w 257"/>
                <a:gd name="T85" fmla="*/ 29 h 106"/>
                <a:gd name="T86" fmla="*/ 204 w 257"/>
                <a:gd name="T87" fmla="*/ 21 h 106"/>
                <a:gd name="T88" fmla="*/ 215 w 257"/>
                <a:gd name="T89" fmla="*/ 18 h 106"/>
                <a:gd name="T90" fmla="*/ 225 w 257"/>
                <a:gd name="T91" fmla="*/ 14 h 106"/>
                <a:gd name="T92" fmla="*/ 236 w 257"/>
                <a:gd name="T93" fmla="*/ 14 h 106"/>
                <a:gd name="T94" fmla="*/ 243 w 257"/>
                <a:gd name="T95" fmla="*/ 11 h 106"/>
                <a:gd name="T96" fmla="*/ 250 w 257"/>
                <a:gd name="T97" fmla="*/ 7 h 106"/>
                <a:gd name="T98" fmla="*/ 257 w 257"/>
                <a:gd name="T99" fmla="*/ 4 h 106"/>
                <a:gd name="T100" fmla="*/ 257 w 257"/>
                <a:gd name="T101" fmla="*/ 0 h 106"/>
                <a:gd name="T102" fmla="*/ 257 w 257"/>
                <a:gd name="T103" fmla="*/ 0 h 106"/>
                <a:gd name="T104" fmla="*/ 254 w 257"/>
                <a:gd name="T105" fmla="*/ 7 h 106"/>
                <a:gd name="T106" fmla="*/ 247 w 257"/>
                <a:gd name="T107" fmla="*/ 11 h 106"/>
                <a:gd name="T108" fmla="*/ 236 w 257"/>
                <a:gd name="T109" fmla="*/ 14 h 106"/>
                <a:gd name="T110" fmla="*/ 229 w 257"/>
                <a:gd name="T11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7" h="106">
                  <a:moveTo>
                    <a:pt x="229" y="14"/>
                  </a:moveTo>
                  <a:lnTo>
                    <a:pt x="215" y="18"/>
                  </a:lnTo>
                  <a:lnTo>
                    <a:pt x="204" y="21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32"/>
                  </a:lnTo>
                  <a:lnTo>
                    <a:pt x="194" y="39"/>
                  </a:lnTo>
                  <a:lnTo>
                    <a:pt x="190" y="46"/>
                  </a:lnTo>
                  <a:lnTo>
                    <a:pt x="187" y="53"/>
                  </a:lnTo>
                  <a:lnTo>
                    <a:pt x="180" y="57"/>
                  </a:lnTo>
                  <a:lnTo>
                    <a:pt x="169" y="60"/>
                  </a:lnTo>
                  <a:lnTo>
                    <a:pt x="151" y="67"/>
                  </a:lnTo>
                  <a:lnTo>
                    <a:pt x="123" y="71"/>
                  </a:lnTo>
                  <a:lnTo>
                    <a:pt x="99" y="78"/>
                  </a:lnTo>
                  <a:lnTo>
                    <a:pt x="77" y="81"/>
                  </a:lnTo>
                  <a:lnTo>
                    <a:pt x="67" y="85"/>
                  </a:lnTo>
                  <a:lnTo>
                    <a:pt x="63" y="88"/>
                  </a:lnTo>
                  <a:lnTo>
                    <a:pt x="56" y="92"/>
                  </a:lnTo>
                  <a:lnTo>
                    <a:pt x="46" y="99"/>
                  </a:lnTo>
                  <a:lnTo>
                    <a:pt x="35" y="103"/>
                  </a:lnTo>
                  <a:lnTo>
                    <a:pt x="25" y="106"/>
                  </a:lnTo>
                  <a:lnTo>
                    <a:pt x="11" y="106"/>
                  </a:lnTo>
                  <a:lnTo>
                    <a:pt x="3" y="106"/>
                  </a:lnTo>
                  <a:lnTo>
                    <a:pt x="0" y="103"/>
                  </a:lnTo>
                  <a:lnTo>
                    <a:pt x="3" y="106"/>
                  </a:lnTo>
                  <a:lnTo>
                    <a:pt x="11" y="106"/>
                  </a:lnTo>
                  <a:lnTo>
                    <a:pt x="25" y="106"/>
                  </a:lnTo>
                  <a:lnTo>
                    <a:pt x="35" y="103"/>
                  </a:lnTo>
                  <a:lnTo>
                    <a:pt x="46" y="95"/>
                  </a:lnTo>
                  <a:lnTo>
                    <a:pt x="53" y="92"/>
                  </a:lnTo>
                  <a:lnTo>
                    <a:pt x="60" y="88"/>
                  </a:lnTo>
                  <a:lnTo>
                    <a:pt x="67" y="85"/>
                  </a:lnTo>
                  <a:lnTo>
                    <a:pt x="81" y="81"/>
                  </a:lnTo>
                  <a:lnTo>
                    <a:pt x="109" y="74"/>
                  </a:lnTo>
                  <a:lnTo>
                    <a:pt x="144" y="67"/>
                  </a:lnTo>
                  <a:lnTo>
                    <a:pt x="169" y="60"/>
                  </a:lnTo>
                  <a:lnTo>
                    <a:pt x="180" y="57"/>
                  </a:lnTo>
                  <a:lnTo>
                    <a:pt x="187" y="53"/>
                  </a:lnTo>
                  <a:lnTo>
                    <a:pt x="190" y="46"/>
                  </a:lnTo>
                  <a:lnTo>
                    <a:pt x="194" y="39"/>
                  </a:lnTo>
                  <a:lnTo>
                    <a:pt x="194" y="32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204" y="21"/>
                  </a:lnTo>
                  <a:lnTo>
                    <a:pt x="215" y="18"/>
                  </a:lnTo>
                  <a:lnTo>
                    <a:pt x="225" y="14"/>
                  </a:lnTo>
                  <a:lnTo>
                    <a:pt x="236" y="14"/>
                  </a:lnTo>
                  <a:lnTo>
                    <a:pt x="243" y="11"/>
                  </a:lnTo>
                  <a:lnTo>
                    <a:pt x="250" y="7"/>
                  </a:lnTo>
                  <a:lnTo>
                    <a:pt x="257" y="4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4" y="7"/>
                  </a:lnTo>
                  <a:lnTo>
                    <a:pt x="247" y="11"/>
                  </a:lnTo>
                  <a:lnTo>
                    <a:pt x="236" y="14"/>
                  </a:lnTo>
                  <a:lnTo>
                    <a:pt x="229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4" name="Freeform 302"/>
            <p:cNvSpPr>
              <a:spLocks/>
            </p:cNvSpPr>
            <p:nvPr userDrawn="1"/>
          </p:nvSpPr>
          <p:spPr bwMode="gray">
            <a:xfrm>
              <a:off x="2317" y="1355"/>
              <a:ext cx="134" cy="130"/>
            </a:xfrm>
            <a:custGeom>
              <a:avLst/>
              <a:gdLst>
                <a:gd name="T0" fmla="*/ 102 w 130"/>
                <a:gd name="T1" fmla="*/ 110 h 120"/>
                <a:gd name="T2" fmla="*/ 98 w 130"/>
                <a:gd name="T3" fmla="*/ 103 h 120"/>
                <a:gd name="T4" fmla="*/ 91 w 130"/>
                <a:gd name="T5" fmla="*/ 96 h 120"/>
                <a:gd name="T6" fmla="*/ 88 w 130"/>
                <a:gd name="T7" fmla="*/ 96 h 120"/>
                <a:gd name="T8" fmla="*/ 81 w 130"/>
                <a:gd name="T9" fmla="*/ 96 h 120"/>
                <a:gd name="T10" fmla="*/ 77 w 130"/>
                <a:gd name="T11" fmla="*/ 96 h 120"/>
                <a:gd name="T12" fmla="*/ 74 w 130"/>
                <a:gd name="T13" fmla="*/ 96 h 120"/>
                <a:gd name="T14" fmla="*/ 70 w 130"/>
                <a:gd name="T15" fmla="*/ 96 h 120"/>
                <a:gd name="T16" fmla="*/ 70 w 130"/>
                <a:gd name="T17" fmla="*/ 89 h 120"/>
                <a:gd name="T18" fmla="*/ 67 w 130"/>
                <a:gd name="T19" fmla="*/ 78 h 120"/>
                <a:gd name="T20" fmla="*/ 60 w 130"/>
                <a:gd name="T21" fmla="*/ 71 h 120"/>
                <a:gd name="T22" fmla="*/ 56 w 130"/>
                <a:gd name="T23" fmla="*/ 64 h 120"/>
                <a:gd name="T24" fmla="*/ 49 w 130"/>
                <a:gd name="T25" fmla="*/ 57 h 120"/>
                <a:gd name="T26" fmla="*/ 46 w 130"/>
                <a:gd name="T27" fmla="*/ 53 h 120"/>
                <a:gd name="T28" fmla="*/ 42 w 130"/>
                <a:gd name="T29" fmla="*/ 53 h 120"/>
                <a:gd name="T30" fmla="*/ 39 w 130"/>
                <a:gd name="T31" fmla="*/ 43 h 120"/>
                <a:gd name="T32" fmla="*/ 39 w 130"/>
                <a:gd name="T33" fmla="*/ 32 h 120"/>
                <a:gd name="T34" fmla="*/ 35 w 130"/>
                <a:gd name="T35" fmla="*/ 25 h 120"/>
                <a:gd name="T36" fmla="*/ 32 w 130"/>
                <a:gd name="T37" fmla="*/ 22 h 120"/>
                <a:gd name="T38" fmla="*/ 32 w 130"/>
                <a:gd name="T39" fmla="*/ 22 h 120"/>
                <a:gd name="T40" fmla="*/ 28 w 130"/>
                <a:gd name="T41" fmla="*/ 11 h 120"/>
                <a:gd name="T42" fmla="*/ 21 w 130"/>
                <a:gd name="T43" fmla="*/ 4 h 120"/>
                <a:gd name="T44" fmla="*/ 10 w 130"/>
                <a:gd name="T45" fmla="*/ 0 h 120"/>
                <a:gd name="T46" fmla="*/ 0 w 130"/>
                <a:gd name="T47" fmla="*/ 0 h 120"/>
                <a:gd name="T48" fmla="*/ 10 w 130"/>
                <a:gd name="T49" fmla="*/ 0 h 120"/>
                <a:gd name="T50" fmla="*/ 21 w 130"/>
                <a:gd name="T51" fmla="*/ 4 h 120"/>
                <a:gd name="T52" fmla="*/ 28 w 130"/>
                <a:gd name="T53" fmla="*/ 11 h 120"/>
                <a:gd name="T54" fmla="*/ 32 w 130"/>
                <a:gd name="T55" fmla="*/ 22 h 120"/>
                <a:gd name="T56" fmla="*/ 32 w 130"/>
                <a:gd name="T57" fmla="*/ 22 h 120"/>
                <a:gd name="T58" fmla="*/ 35 w 130"/>
                <a:gd name="T59" fmla="*/ 25 h 120"/>
                <a:gd name="T60" fmla="*/ 39 w 130"/>
                <a:gd name="T61" fmla="*/ 32 h 120"/>
                <a:gd name="T62" fmla="*/ 42 w 130"/>
                <a:gd name="T63" fmla="*/ 43 h 120"/>
                <a:gd name="T64" fmla="*/ 42 w 130"/>
                <a:gd name="T65" fmla="*/ 53 h 120"/>
                <a:gd name="T66" fmla="*/ 46 w 130"/>
                <a:gd name="T67" fmla="*/ 53 h 120"/>
                <a:gd name="T68" fmla="*/ 49 w 130"/>
                <a:gd name="T69" fmla="*/ 57 h 120"/>
                <a:gd name="T70" fmla="*/ 56 w 130"/>
                <a:gd name="T71" fmla="*/ 64 h 120"/>
                <a:gd name="T72" fmla="*/ 60 w 130"/>
                <a:gd name="T73" fmla="*/ 71 h 120"/>
                <a:gd name="T74" fmla="*/ 67 w 130"/>
                <a:gd name="T75" fmla="*/ 78 h 120"/>
                <a:gd name="T76" fmla="*/ 70 w 130"/>
                <a:gd name="T77" fmla="*/ 89 h 120"/>
                <a:gd name="T78" fmla="*/ 74 w 130"/>
                <a:gd name="T79" fmla="*/ 96 h 120"/>
                <a:gd name="T80" fmla="*/ 74 w 130"/>
                <a:gd name="T81" fmla="*/ 96 h 120"/>
                <a:gd name="T82" fmla="*/ 77 w 130"/>
                <a:gd name="T83" fmla="*/ 96 h 120"/>
                <a:gd name="T84" fmla="*/ 81 w 130"/>
                <a:gd name="T85" fmla="*/ 96 h 120"/>
                <a:gd name="T86" fmla="*/ 88 w 130"/>
                <a:gd name="T87" fmla="*/ 96 h 120"/>
                <a:gd name="T88" fmla="*/ 95 w 130"/>
                <a:gd name="T89" fmla="*/ 96 h 120"/>
                <a:gd name="T90" fmla="*/ 98 w 130"/>
                <a:gd name="T91" fmla="*/ 103 h 120"/>
                <a:gd name="T92" fmla="*/ 102 w 130"/>
                <a:gd name="T93" fmla="*/ 110 h 120"/>
                <a:gd name="T94" fmla="*/ 105 w 130"/>
                <a:gd name="T95" fmla="*/ 110 h 120"/>
                <a:gd name="T96" fmla="*/ 105 w 130"/>
                <a:gd name="T97" fmla="*/ 113 h 120"/>
                <a:gd name="T98" fmla="*/ 105 w 130"/>
                <a:gd name="T99" fmla="*/ 117 h 120"/>
                <a:gd name="T100" fmla="*/ 109 w 130"/>
                <a:gd name="T101" fmla="*/ 120 h 120"/>
                <a:gd name="T102" fmla="*/ 116 w 130"/>
                <a:gd name="T103" fmla="*/ 120 h 120"/>
                <a:gd name="T104" fmla="*/ 123 w 130"/>
                <a:gd name="T105" fmla="*/ 117 h 120"/>
                <a:gd name="T106" fmla="*/ 130 w 130"/>
                <a:gd name="T107" fmla="*/ 113 h 120"/>
                <a:gd name="T108" fmla="*/ 130 w 130"/>
                <a:gd name="T109" fmla="*/ 113 h 120"/>
                <a:gd name="T110" fmla="*/ 130 w 130"/>
                <a:gd name="T111" fmla="*/ 113 h 120"/>
                <a:gd name="T112" fmla="*/ 123 w 130"/>
                <a:gd name="T113" fmla="*/ 120 h 120"/>
                <a:gd name="T114" fmla="*/ 116 w 130"/>
                <a:gd name="T115" fmla="*/ 120 h 120"/>
                <a:gd name="T116" fmla="*/ 109 w 130"/>
                <a:gd name="T117" fmla="*/ 120 h 120"/>
                <a:gd name="T118" fmla="*/ 105 w 130"/>
                <a:gd name="T119" fmla="*/ 117 h 120"/>
                <a:gd name="T120" fmla="*/ 105 w 130"/>
                <a:gd name="T121" fmla="*/ 113 h 120"/>
                <a:gd name="T122" fmla="*/ 102 w 130"/>
                <a:gd name="T123" fmla="*/ 110 h 120"/>
                <a:gd name="T124" fmla="*/ 102 w 130"/>
                <a:gd name="T125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" h="120">
                  <a:moveTo>
                    <a:pt x="102" y="110"/>
                  </a:moveTo>
                  <a:lnTo>
                    <a:pt x="98" y="103"/>
                  </a:lnTo>
                  <a:lnTo>
                    <a:pt x="91" y="96"/>
                  </a:lnTo>
                  <a:lnTo>
                    <a:pt x="88" y="96"/>
                  </a:lnTo>
                  <a:lnTo>
                    <a:pt x="81" y="96"/>
                  </a:lnTo>
                  <a:lnTo>
                    <a:pt x="77" y="96"/>
                  </a:lnTo>
                  <a:lnTo>
                    <a:pt x="74" y="96"/>
                  </a:lnTo>
                  <a:lnTo>
                    <a:pt x="70" y="96"/>
                  </a:lnTo>
                  <a:lnTo>
                    <a:pt x="70" y="89"/>
                  </a:lnTo>
                  <a:lnTo>
                    <a:pt x="67" y="78"/>
                  </a:lnTo>
                  <a:lnTo>
                    <a:pt x="60" y="71"/>
                  </a:lnTo>
                  <a:lnTo>
                    <a:pt x="56" y="64"/>
                  </a:lnTo>
                  <a:lnTo>
                    <a:pt x="49" y="57"/>
                  </a:lnTo>
                  <a:lnTo>
                    <a:pt x="46" y="53"/>
                  </a:lnTo>
                  <a:lnTo>
                    <a:pt x="4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35" y="25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28" y="11"/>
                  </a:lnTo>
                  <a:lnTo>
                    <a:pt x="21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4"/>
                  </a:lnTo>
                  <a:lnTo>
                    <a:pt x="28" y="1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5" y="25"/>
                  </a:lnTo>
                  <a:lnTo>
                    <a:pt x="39" y="32"/>
                  </a:lnTo>
                  <a:lnTo>
                    <a:pt x="42" y="43"/>
                  </a:lnTo>
                  <a:lnTo>
                    <a:pt x="42" y="53"/>
                  </a:lnTo>
                  <a:lnTo>
                    <a:pt x="46" y="53"/>
                  </a:lnTo>
                  <a:lnTo>
                    <a:pt x="49" y="57"/>
                  </a:lnTo>
                  <a:lnTo>
                    <a:pt x="56" y="64"/>
                  </a:lnTo>
                  <a:lnTo>
                    <a:pt x="60" y="71"/>
                  </a:lnTo>
                  <a:lnTo>
                    <a:pt x="67" y="78"/>
                  </a:lnTo>
                  <a:lnTo>
                    <a:pt x="70" y="89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7" y="96"/>
                  </a:lnTo>
                  <a:lnTo>
                    <a:pt x="81" y="96"/>
                  </a:lnTo>
                  <a:lnTo>
                    <a:pt x="88" y="96"/>
                  </a:lnTo>
                  <a:lnTo>
                    <a:pt x="95" y="96"/>
                  </a:lnTo>
                  <a:lnTo>
                    <a:pt x="98" y="103"/>
                  </a:lnTo>
                  <a:lnTo>
                    <a:pt x="102" y="110"/>
                  </a:lnTo>
                  <a:lnTo>
                    <a:pt x="105" y="110"/>
                  </a:lnTo>
                  <a:lnTo>
                    <a:pt x="105" y="113"/>
                  </a:lnTo>
                  <a:lnTo>
                    <a:pt x="105" y="117"/>
                  </a:lnTo>
                  <a:lnTo>
                    <a:pt x="109" y="120"/>
                  </a:lnTo>
                  <a:lnTo>
                    <a:pt x="116" y="120"/>
                  </a:lnTo>
                  <a:lnTo>
                    <a:pt x="123" y="117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23" y="120"/>
                  </a:lnTo>
                  <a:lnTo>
                    <a:pt x="116" y="120"/>
                  </a:lnTo>
                  <a:lnTo>
                    <a:pt x="109" y="120"/>
                  </a:lnTo>
                  <a:lnTo>
                    <a:pt x="105" y="117"/>
                  </a:lnTo>
                  <a:lnTo>
                    <a:pt x="105" y="113"/>
                  </a:lnTo>
                  <a:lnTo>
                    <a:pt x="102" y="110"/>
                  </a:lnTo>
                  <a:lnTo>
                    <a:pt x="102" y="1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5" name="Freeform 303"/>
            <p:cNvSpPr>
              <a:spLocks/>
            </p:cNvSpPr>
            <p:nvPr userDrawn="1"/>
          </p:nvSpPr>
          <p:spPr bwMode="gray">
            <a:xfrm>
              <a:off x="2484" y="1443"/>
              <a:ext cx="3" cy="8"/>
            </a:xfrm>
            <a:custGeom>
              <a:avLst/>
              <a:gdLst>
                <a:gd name="T0" fmla="*/ 3 w 3"/>
                <a:gd name="T1" fmla="*/ 8 h 8"/>
                <a:gd name="T2" fmla="*/ 3 w 3"/>
                <a:gd name="T3" fmla="*/ 4 h 8"/>
                <a:gd name="T4" fmla="*/ 0 w 3"/>
                <a:gd name="T5" fmla="*/ 0 h 8"/>
                <a:gd name="T6" fmla="*/ 0 w 3"/>
                <a:gd name="T7" fmla="*/ 0 h 8"/>
                <a:gd name="T8" fmla="*/ 0 w 3"/>
                <a:gd name="T9" fmla="*/ 0 h 8"/>
                <a:gd name="T10" fmla="*/ 3 w 3"/>
                <a:gd name="T11" fmla="*/ 4 h 8"/>
                <a:gd name="T12" fmla="*/ 3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6" name="Freeform 304"/>
            <p:cNvSpPr>
              <a:spLocks/>
            </p:cNvSpPr>
            <p:nvPr userDrawn="1"/>
          </p:nvSpPr>
          <p:spPr bwMode="gray">
            <a:xfrm>
              <a:off x="2401" y="1759"/>
              <a:ext cx="40" cy="49"/>
            </a:xfrm>
            <a:custGeom>
              <a:avLst/>
              <a:gdLst>
                <a:gd name="T0" fmla="*/ 0 w 39"/>
                <a:gd name="T1" fmla="*/ 14 h 46"/>
                <a:gd name="T2" fmla="*/ 7 w 39"/>
                <a:gd name="T3" fmla="*/ 18 h 46"/>
                <a:gd name="T4" fmla="*/ 10 w 39"/>
                <a:gd name="T5" fmla="*/ 25 h 46"/>
                <a:gd name="T6" fmla="*/ 14 w 39"/>
                <a:gd name="T7" fmla="*/ 28 h 46"/>
                <a:gd name="T8" fmla="*/ 17 w 39"/>
                <a:gd name="T9" fmla="*/ 32 h 46"/>
                <a:gd name="T10" fmla="*/ 17 w 39"/>
                <a:gd name="T11" fmla="*/ 35 h 46"/>
                <a:gd name="T12" fmla="*/ 17 w 39"/>
                <a:gd name="T13" fmla="*/ 35 h 46"/>
                <a:gd name="T14" fmla="*/ 17 w 39"/>
                <a:gd name="T15" fmla="*/ 39 h 46"/>
                <a:gd name="T16" fmla="*/ 17 w 39"/>
                <a:gd name="T17" fmla="*/ 42 h 46"/>
                <a:gd name="T18" fmla="*/ 21 w 39"/>
                <a:gd name="T19" fmla="*/ 46 h 46"/>
                <a:gd name="T20" fmla="*/ 21 w 39"/>
                <a:gd name="T21" fmla="*/ 46 h 46"/>
                <a:gd name="T22" fmla="*/ 28 w 39"/>
                <a:gd name="T23" fmla="*/ 46 h 46"/>
                <a:gd name="T24" fmla="*/ 35 w 39"/>
                <a:gd name="T25" fmla="*/ 42 h 46"/>
                <a:gd name="T26" fmla="*/ 35 w 39"/>
                <a:gd name="T27" fmla="*/ 39 h 46"/>
                <a:gd name="T28" fmla="*/ 39 w 39"/>
                <a:gd name="T29" fmla="*/ 32 h 46"/>
                <a:gd name="T30" fmla="*/ 35 w 39"/>
                <a:gd name="T31" fmla="*/ 28 h 46"/>
                <a:gd name="T32" fmla="*/ 35 w 39"/>
                <a:gd name="T33" fmla="*/ 21 h 46"/>
                <a:gd name="T34" fmla="*/ 35 w 39"/>
                <a:gd name="T35" fmla="*/ 18 h 46"/>
                <a:gd name="T36" fmla="*/ 39 w 39"/>
                <a:gd name="T37" fmla="*/ 14 h 46"/>
                <a:gd name="T38" fmla="*/ 35 w 39"/>
                <a:gd name="T39" fmla="*/ 14 h 46"/>
                <a:gd name="T40" fmla="*/ 32 w 39"/>
                <a:gd name="T41" fmla="*/ 10 h 46"/>
                <a:gd name="T42" fmla="*/ 28 w 39"/>
                <a:gd name="T43" fmla="*/ 7 h 46"/>
                <a:gd name="T44" fmla="*/ 24 w 39"/>
                <a:gd name="T45" fmla="*/ 3 h 46"/>
                <a:gd name="T46" fmla="*/ 17 w 39"/>
                <a:gd name="T47" fmla="*/ 3 h 46"/>
                <a:gd name="T48" fmla="*/ 14 w 39"/>
                <a:gd name="T49" fmla="*/ 3 h 46"/>
                <a:gd name="T50" fmla="*/ 7 w 39"/>
                <a:gd name="T51" fmla="*/ 0 h 46"/>
                <a:gd name="T52" fmla="*/ 7 w 39"/>
                <a:gd name="T53" fmla="*/ 0 h 46"/>
                <a:gd name="T54" fmla="*/ 7 w 39"/>
                <a:gd name="T55" fmla="*/ 0 h 46"/>
                <a:gd name="T56" fmla="*/ 3 w 39"/>
                <a:gd name="T57" fmla="*/ 3 h 46"/>
                <a:gd name="T58" fmla="*/ 0 w 39"/>
                <a:gd name="T59" fmla="*/ 7 h 46"/>
                <a:gd name="T60" fmla="*/ 0 w 39"/>
                <a:gd name="T61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46">
                  <a:moveTo>
                    <a:pt x="0" y="14"/>
                  </a:moveTo>
                  <a:lnTo>
                    <a:pt x="7" y="18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42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8" y="46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32" y="10"/>
                  </a:lnTo>
                  <a:lnTo>
                    <a:pt x="28" y="7"/>
                  </a:lnTo>
                  <a:lnTo>
                    <a:pt x="24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7" name="Freeform 305"/>
            <p:cNvSpPr>
              <a:spLocks/>
            </p:cNvSpPr>
            <p:nvPr userDrawn="1"/>
          </p:nvSpPr>
          <p:spPr bwMode="gray">
            <a:xfrm>
              <a:off x="2415" y="1618"/>
              <a:ext cx="155" cy="141"/>
            </a:xfrm>
            <a:custGeom>
              <a:avLst/>
              <a:gdLst>
                <a:gd name="T0" fmla="*/ 116 w 151"/>
                <a:gd name="T1" fmla="*/ 49 h 130"/>
                <a:gd name="T2" fmla="*/ 113 w 151"/>
                <a:gd name="T3" fmla="*/ 52 h 130"/>
                <a:gd name="T4" fmla="*/ 109 w 151"/>
                <a:gd name="T5" fmla="*/ 59 h 130"/>
                <a:gd name="T6" fmla="*/ 106 w 151"/>
                <a:gd name="T7" fmla="*/ 63 h 130"/>
                <a:gd name="T8" fmla="*/ 99 w 151"/>
                <a:gd name="T9" fmla="*/ 70 h 130"/>
                <a:gd name="T10" fmla="*/ 92 w 151"/>
                <a:gd name="T11" fmla="*/ 77 h 130"/>
                <a:gd name="T12" fmla="*/ 84 w 151"/>
                <a:gd name="T13" fmla="*/ 84 h 130"/>
                <a:gd name="T14" fmla="*/ 77 w 151"/>
                <a:gd name="T15" fmla="*/ 88 h 130"/>
                <a:gd name="T16" fmla="*/ 74 w 151"/>
                <a:gd name="T17" fmla="*/ 91 h 130"/>
                <a:gd name="T18" fmla="*/ 67 w 151"/>
                <a:gd name="T19" fmla="*/ 95 h 130"/>
                <a:gd name="T20" fmla="*/ 67 w 151"/>
                <a:gd name="T21" fmla="*/ 95 h 130"/>
                <a:gd name="T22" fmla="*/ 42 w 151"/>
                <a:gd name="T23" fmla="*/ 95 h 130"/>
                <a:gd name="T24" fmla="*/ 21 w 151"/>
                <a:gd name="T25" fmla="*/ 102 h 130"/>
                <a:gd name="T26" fmla="*/ 3 w 151"/>
                <a:gd name="T27" fmla="*/ 112 h 130"/>
                <a:gd name="T28" fmla="*/ 0 w 151"/>
                <a:gd name="T29" fmla="*/ 119 h 130"/>
                <a:gd name="T30" fmla="*/ 14 w 151"/>
                <a:gd name="T31" fmla="*/ 126 h 130"/>
                <a:gd name="T32" fmla="*/ 21 w 151"/>
                <a:gd name="T33" fmla="*/ 119 h 130"/>
                <a:gd name="T34" fmla="*/ 39 w 151"/>
                <a:gd name="T35" fmla="*/ 116 h 130"/>
                <a:gd name="T36" fmla="*/ 60 w 151"/>
                <a:gd name="T37" fmla="*/ 112 h 130"/>
                <a:gd name="T38" fmla="*/ 63 w 151"/>
                <a:gd name="T39" fmla="*/ 126 h 130"/>
                <a:gd name="T40" fmla="*/ 63 w 151"/>
                <a:gd name="T41" fmla="*/ 126 h 130"/>
                <a:gd name="T42" fmla="*/ 67 w 151"/>
                <a:gd name="T43" fmla="*/ 126 h 130"/>
                <a:gd name="T44" fmla="*/ 70 w 151"/>
                <a:gd name="T45" fmla="*/ 130 h 130"/>
                <a:gd name="T46" fmla="*/ 77 w 151"/>
                <a:gd name="T47" fmla="*/ 126 h 130"/>
                <a:gd name="T48" fmla="*/ 81 w 151"/>
                <a:gd name="T49" fmla="*/ 123 h 130"/>
                <a:gd name="T50" fmla="*/ 84 w 151"/>
                <a:gd name="T51" fmla="*/ 119 h 130"/>
                <a:gd name="T52" fmla="*/ 88 w 151"/>
                <a:gd name="T53" fmla="*/ 116 h 130"/>
                <a:gd name="T54" fmla="*/ 88 w 151"/>
                <a:gd name="T55" fmla="*/ 116 h 130"/>
                <a:gd name="T56" fmla="*/ 106 w 151"/>
                <a:gd name="T57" fmla="*/ 112 h 130"/>
                <a:gd name="T58" fmla="*/ 106 w 151"/>
                <a:gd name="T59" fmla="*/ 112 h 130"/>
                <a:gd name="T60" fmla="*/ 109 w 151"/>
                <a:gd name="T61" fmla="*/ 109 h 130"/>
                <a:gd name="T62" fmla="*/ 116 w 151"/>
                <a:gd name="T63" fmla="*/ 105 h 130"/>
                <a:gd name="T64" fmla="*/ 123 w 151"/>
                <a:gd name="T65" fmla="*/ 98 h 130"/>
                <a:gd name="T66" fmla="*/ 127 w 151"/>
                <a:gd name="T67" fmla="*/ 95 h 130"/>
                <a:gd name="T68" fmla="*/ 130 w 151"/>
                <a:gd name="T69" fmla="*/ 91 h 130"/>
                <a:gd name="T70" fmla="*/ 134 w 151"/>
                <a:gd name="T71" fmla="*/ 88 h 130"/>
                <a:gd name="T72" fmla="*/ 137 w 151"/>
                <a:gd name="T73" fmla="*/ 84 h 130"/>
                <a:gd name="T74" fmla="*/ 141 w 151"/>
                <a:gd name="T75" fmla="*/ 77 h 130"/>
                <a:gd name="T76" fmla="*/ 144 w 151"/>
                <a:gd name="T77" fmla="*/ 70 h 130"/>
                <a:gd name="T78" fmla="*/ 144 w 151"/>
                <a:gd name="T79" fmla="*/ 63 h 130"/>
                <a:gd name="T80" fmla="*/ 144 w 151"/>
                <a:gd name="T81" fmla="*/ 59 h 130"/>
                <a:gd name="T82" fmla="*/ 144 w 151"/>
                <a:gd name="T83" fmla="*/ 52 h 130"/>
                <a:gd name="T84" fmla="*/ 144 w 151"/>
                <a:gd name="T85" fmla="*/ 49 h 130"/>
                <a:gd name="T86" fmla="*/ 144 w 151"/>
                <a:gd name="T87" fmla="*/ 45 h 130"/>
                <a:gd name="T88" fmla="*/ 144 w 151"/>
                <a:gd name="T89" fmla="*/ 45 h 130"/>
                <a:gd name="T90" fmla="*/ 148 w 151"/>
                <a:gd name="T91" fmla="*/ 42 h 130"/>
                <a:gd name="T92" fmla="*/ 148 w 151"/>
                <a:gd name="T93" fmla="*/ 38 h 130"/>
                <a:gd name="T94" fmla="*/ 151 w 151"/>
                <a:gd name="T95" fmla="*/ 31 h 130"/>
                <a:gd name="T96" fmla="*/ 151 w 151"/>
                <a:gd name="T97" fmla="*/ 24 h 130"/>
                <a:gd name="T98" fmla="*/ 151 w 151"/>
                <a:gd name="T99" fmla="*/ 17 h 130"/>
                <a:gd name="T100" fmla="*/ 148 w 151"/>
                <a:gd name="T101" fmla="*/ 10 h 130"/>
                <a:gd name="T102" fmla="*/ 148 w 151"/>
                <a:gd name="T103" fmla="*/ 3 h 130"/>
                <a:gd name="T104" fmla="*/ 148 w 151"/>
                <a:gd name="T105" fmla="*/ 0 h 130"/>
                <a:gd name="T106" fmla="*/ 144 w 151"/>
                <a:gd name="T107" fmla="*/ 0 h 130"/>
                <a:gd name="T108" fmla="*/ 137 w 151"/>
                <a:gd name="T109" fmla="*/ 3 h 130"/>
                <a:gd name="T110" fmla="*/ 130 w 151"/>
                <a:gd name="T111" fmla="*/ 7 h 130"/>
                <a:gd name="T112" fmla="*/ 127 w 151"/>
                <a:gd name="T113" fmla="*/ 10 h 130"/>
                <a:gd name="T114" fmla="*/ 120 w 151"/>
                <a:gd name="T115" fmla="*/ 21 h 130"/>
                <a:gd name="T116" fmla="*/ 120 w 151"/>
                <a:gd name="T117" fmla="*/ 31 h 130"/>
                <a:gd name="T118" fmla="*/ 120 w 151"/>
                <a:gd name="T119" fmla="*/ 38 h 130"/>
                <a:gd name="T120" fmla="*/ 116 w 151"/>
                <a:gd name="T121" fmla="*/ 45 h 130"/>
                <a:gd name="T122" fmla="*/ 116 w 151"/>
                <a:gd name="T123" fmla="*/ 4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" h="130">
                  <a:moveTo>
                    <a:pt x="116" y="49"/>
                  </a:moveTo>
                  <a:lnTo>
                    <a:pt x="113" y="52"/>
                  </a:lnTo>
                  <a:lnTo>
                    <a:pt x="109" y="59"/>
                  </a:lnTo>
                  <a:lnTo>
                    <a:pt x="106" y="63"/>
                  </a:lnTo>
                  <a:lnTo>
                    <a:pt x="99" y="70"/>
                  </a:lnTo>
                  <a:lnTo>
                    <a:pt x="92" y="77"/>
                  </a:lnTo>
                  <a:lnTo>
                    <a:pt x="84" y="84"/>
                  </a:lnTo>
                  <a:lnTo>
                    <a:pt x="77" y="88"/>
                  </a:lnTo>
                  <a:lnTo>
                    <a:pt x="74" y="91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42" y="95"/>
                  </a:lnTo>
                  <a:lnTo>
                    <a:pt x="21" y="102"/>
                  </a:lnTo>
                  <a:lnTo>
                    <a:pt x="3" y="112"/>
                  </a:lnTo>
                  <a:lnTo>
                    <a:pt x="0" y="119"/>
                  </a:lnTo>
                  <a:lnTo>
                    <a:pt x="14" y="126"/>
                  </a:lnTo>
                  <a:lnTo>
                    <a:pt x="21" y="119"/>
                  </a:lnTo>
                  <a:lnTo>
                    <a:pt x="39" y="116"/>
                  </a:lnTo>
                  <a:lnTo>
                    <a:pt x="60" y="112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7" y="126"/>
                  </a:lnTo>
                  <a:lnTo>
                    <a:pt x="70" y="130"/>
                  </a:lnTo>
                  <a:lnTo>
                    <a:pt x="77" y="126"/>
                  </a:lnTo>
                  <a:lnTo>
                    <a:pt x="81" y="123"/>
                  </a:lnTo>
                  <a:lnTo>
                    <a:pt x="84" y="119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9" y="109"/>
                  </a:lnTo>
                  <a:lnTo>
                    <a:pt x="116" y="105"/>
                  </a:lnTo>
                  <a:lnTo>
                    <a:pt x="123" y="98"/>
                  </a:lnTo>
                  <a:lnTo>
                    <a:pt x="127" y="95"/>
                  </a:lnTo>
                  <a:lnTo>
                    <a:pt x="130" y="91"/>
                  </a:lnTo>
                  <a:lnTo>
                    <a:pt x="134" y="88"/>
                  </a:lnTo>
                  <a:lnTo>
                    <a:pt x="137" y="84"/>
                  </a:lnTo>
                  <a:lnTo>
                    <a:pt x="141" y="77"/>
                  </a:lnTo>
                  <a:lnTo>
                    <a:pt x="144" y="70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4" y="52"/>
                  </a:lnTo>
                  <a:lnTo>
                    <a:pt x="144" y="49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8" y="42"/>
                  </a:lnTo>
                  <a:lnTo>
                    <a:pt x="148" y="38"/>
                  </a:lnTo>
                  <a:lnTo>
                    <a:pt x="151" y="31"/>
                  </a:lnTo>
                  <a:lnTo>
                    <a:pt x="151" y="24"/>
                  </a:lnTo>
                  <a:lnTo>
                    <a:pt x="151" y="17"/>
                  </a:lnTo>
                  <a:lnTo>
                    <a:pt x="148" y="10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4" y="0"/>
                  </a:lnTo>
                  <a:lnTo>
                    <a:pt x="137" y="3"/>
                  </a:lnTo>
                  <a:lnTo>
                    <a:pt x="130" y="7"/>
                  </a:lnTo>
                  <a:lnTo>
                    <a:pt x="127" y="10"/>
                  </a:lnTo>
                  <a:lnTo>
                    <a:pt x="120" y="21"/>
                  </a:lnTo>
                  <a:lnTo>
                    <a:pt x="120" y="31"/>
                  </a:lnTo>
                  <a:lnTo>
                    <a:pt x="120" y="38"/>
                  </a:lnTo>
                  <a:lnTo>
                    <a:pt x="116" y="45"/>
                  </a:lnTo>
                  <a:lnTo>
                    <a:pt x="116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8" name="Freeform 306"/>
            <p:cNvSpPr>
              <a:spLocks/>
            </p:cNvSpPr>
            <p:nvPr userDrawn="1"/>
          </p:nvSpPr>
          <p:spPr bwMode="gray">
            <a:xfrm>
              <a:off x="2434" y="1751"/>
              <a:ext cx="28" cy="18"/>
            </a:xfrm>
            <a:custGeom>
              <a:avLst/>
              <a:gdLst>
                <a:gd name="T0" fmla="*/ 28 w 28"/>
                <a:gd name="T1" fmla="*/ 3 h 17"/>
                <a:gd name="T2" fmla="*/ 10 w 28"/>
                <a:gd name="T3" fmla="*/ 0 h 17"/>
                <a:gd name="T4" fmla="*/ 0 w 28"/>
                <a:gd name="T5" fmla="*/ 10 h 17"/>
                <a:gd name="T6" fmla="*/ 10 w 28"/>
                <a:gd name="T7" fmla="*/ 17 h 17"/>
                <a:gd name="T8" fmla="*/ 21 w 28"/>
                <a:gd name="T9" fmla="*/ 10 h 17"/>
                <a:gd name="T10" fmla="*/ 28 w 28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7">
                  <a:moveTo>
                    <a:pt x="28" y="3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10" y="17"/>
                  </a:lnTo>
                  <a:lnTo>
                    <a:pt x="21" y="10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" name="Freeform 307"/>
            <p:cNvSpPr>
              <a:spLocks/>
            </p:cNvSpPr>
            <p:nvPr userDrawn="1"/>
          </p:nvSpPr>
          <p:spPr bwMode="gray">
            <a:xfrm>
              <a:off x="2542" y="1534"/>
              <a:ext cx="83" cy="68"/>
            </a:xfrm>
            <a:custGeom>
              <a:avLst/>
              <a:gdLst>
                <a:gd name="T0" fmla="*/ 4 w 81"/>
                <a:gd name="T1" fmla="*/ 53 h 63"/>
                <a:gd name="T2" fmla="*/ 0 w 81"/>
                <a:gd name="T3" fmla="*/ 56 h 63"/>
                <a:gd name="T4" fmla="*/ 0 w 81"/>
                <a:gd name="T5" fmla="*/ 56 h 63"/>
                <a:gd name="T6" fmla="*/ 0 w 81"/>
                <a:gd name="T7" fmla="*/ 60 h 63"/>
                <a:gd name="T8" fmla="*/ 4 w 81"/>
                <a:gd name="T9" fmla="*/ 60 h 63"/>
                <a:gd name="T10" fmla="*/ 11 w 81"/>
                <a:gd name="T11" fmla="*/ 60 h 63"/>
                <a:gd name="T12" fmla="*/ 18 w 81"/>
                <a:gd name="T13" fmla="*/ 60 h 63"/>
                <a:gd name="T14" fmla="*/ 25 w 81"/>
                <a:gd name="T15" fmla="*/ 60 h 63"/>
                <a:gd name="T16" fmla="*/ 32 w 81"/>
                <a:gd name="T17" fmla="*/ 60 h 63"/>
                <a:gd name="T18" fmla="*/ 35 w 81"/>
                <a:gd name="T19" fmla="*/ 60 h 63"/>
                <a:gd name="T20" fmla="*/ 42 w 81"/>
                <a:gd name="T21" fmla="*/ 63 h 63"/>
                <a:gd name="T22" fmla="*/ 50 w 81"/>
                <a:gd name="T23" fmla="*/ 63 h 63"/>
                <a:gd name="T24" fmla="*/ 53 w 81"/>
                <a:gd name="T25" fmla="*/ 60 h 63"/>
                <a:gd name="T26" fmla="*/ 53 w 81"/>
                <a:gd name="T27" fmla="*/ 56 h 63"/>
                <a:gd name="T28" fmla="*/ 57 w 81"/>
                <a:gd name="T29" fmla="*/ 53 h 63"/>
                <a:gd name="T30" fmla="*/ 64 w 81"/>
                <a:gd name="T31" fmla="*/ 46 h 63"/>
                <a:gd name="T32" fmla="*/ 64 w 81"/>
                <a:gd name="T33" fmla="*/ 46 h 63"/>
                <a:gd name="T34" fmla="*/ 67 w 81"/>
                <a:gd name="T35" fmla="*/ 46 h 63"/>
                <a:gd name="T36" fmla="*/ 74 w 81"/>
                <a:gd name="T37" fmla="*/ 42 h 63"/>
                <a:gd name="T38" fmla="*/ 78 w 81"/>
                <a:gd name="T39" fmla="*/ 39 h 63"/>
                <a:gd name="T40" fmla="*/ 81 w 81"/>
                <a:gd name="T41" fmla="*/ 35 h 63"/>
                <a:gd name="T42" fmla="*/ 81 w 81"/>
                <a:gd name="T43" fmla="*/ 35 h 63"/>
                <a:gd name="T44" fmla="*/ 81 w 81"/>
                <a:gd name="T45" fmla="*/ 32 h 63"/>
                <a:gd name="T46" fmla="*/ 81 w 81"/>
                <a:gd name="T47" fmla="*/ 32 h 63"/>
                <a:gd name="T48" fmla="*/ 81 w 81"/>
                <a:gd name="T49" fmla="*/ 25 h 63"/>
                <a:gd name="T50" fmla="*/ 81 w 81"/>
                <a:gd name="T51" fmla="*/ 25 h 63"/>
                <a:gd name="T52" fmla="*/ 81 w 81"/>
                <a:gd name="T53" fmla="*/ 21 h 63"/>
                <a:gd name="T54" fmla="*/ 74 w 81"/>
                <a:gd name="T55" fmla="*/ 25 h 63"/>
                <a:gd name="T56" fmla="*/ 71 w 81"/>
                <a:gd name="T57" fmla="*/ 28 h 63"/>
                <a:gd name="T58" fmla="*/ 67 w 81"/>
                <a:gd name="T59" fmla="*/ 28 h 63"/>
                <a:gd name="T60" fmla="*/ 64 w 81"/>
                <a:gd name="T61" fmla="*/ 28 h 63"/>
                <a:gd name="T62" fmla="*/ 60 w 81"/>
                <a:gd name="T63" fmla="*/ 25 h 63"/>
                <a:gd name="T64" fmla="*/ 53 w 81"/>
                <a:gd name="T65" fmla="*/ 21 h 63"/>
                <a:gd name="T66" fmla="*/ 46 w 81"/>
                <a:gd name="T67" fmla="*/ 18 h 63"/>
                <a:gd name="T68" fmla="*/ 42 w 81"/>
                <a:gd name="T69" fmla="*/ 14 h 63"/>
                <a:gd name="T70" fmla="*/ 39 w 81"/>
                <a:gd name="T71" fmla="*/ 7 h 63"/>
                <a:gd name="T72" fmla="*/ 39 w 81"/>
                <a:gd name="T73" fmla="*/ 7 h 63"/>
                <a:gd name="T74" fmla="*/ 35 w 81"/>
                <a:gd name="T75" fmla="*/ 4 h 63"/>
                <a:gd name="T76" fmla="*/ 32 w 81"/>
                <a:gd name="T77" fmla="*/ 0 h 63"/>
                <a:gd name="T78" fmla="*/ 28 w 81"/>
                <a:gd name="T79" fmla="*/ 0 h 63"/>
                <a:gd name="T80" fmla="*/ 25 w 81"/>
                <a:gd name="T81" fmla="*/ 4 h 63"/>
                <a:gd name="T82" fmla="*/ 25 w 81"/>
                <a:gd name="T83" fmla="*/ 14 h 63"/>
                <a:gd name="T84" fmla="*/ 21 w 81"/>
                <a:gd name="T85" fmla="*/ 21 h 63"/>
                <a:gd name="T86" fmla="*/ 21 w 81"/>
                <a:gd name="T87" fmla="*/ 28 h 63"/>
                <a:gd name="T88" fmla="*/ 18 w 81"/>
                <a:gd name="T89" fmla="*/ 32 h 63"/>
                <a:gd name="T90" fmla="*/ 14 w 81"/>
                <a:gd name="T91" fmla="*/ 39 h 63"/>
                <a:gd name="T92" fmla="*/ 11 w 81"/>
                <a:gd name="T93" fmla="*/ 46 h 63"/>
                <a:gd name="T94" fmla="*/ 7 w 81"/>
                <a:gd name="T95" fmla="*/ 49 h 63"/>
                <a:gd name="T96" fmla="*/ 4 w 81"/>
                <a:gd name="T97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" h="63">
                  <a:moveTo>
                    <a:pt x="4" y="53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11" y="60"/>
                  </a:lnTo>
                  <a:lnTo>
                    <a:pt x="18" y="60"/>
                  </a:lnTo>
                  <a:lnTo>
                    <a:pt x="25" y="60"/>
                  </a:lnTo>
                  <a:lnTo>
                    <a:pt x="32" y="60"/>
                  </a:lnTo>
                  <a:lnTo>
                    <a:pt x="35" y="60"/>
                  </a:lnTo>
                  <a:lnTo>
                    <a:pt x="42" y="63"/>
                  </a:lnTo>
                  <a:lnTo>
                    <a:pt x="50" y="63"/>
                  </a:lnTo>
                  <a:lnTo>
                    <a:pt x="53" y="60"/>
                  </a:lnTo>
                  <a:lnTo>
                    <a:pt x="53" y="56"/>
                  </a:lnTo>
                  <a:lnTo>
                    <a:pt x="57" y="5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7" y="46"/>
                  </a:lnTo>
                  <a:lnTo>
                    <a:pt x="74" y="42"/>
                  </a:lnTo>
                  <a:lnTo>
                    <a:pt x="78" y="39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1"/>
                  </a:lnTo>
                  <a:lnTo>
                    <a:pt x="74" y="25"/>
                  </a:lnTo>
                  <a:lnTo>
                    <a:pt x="71" y="28"/>
                  </a:lnTo>
                  <a:lnTo>
                    <a:pt x="67" y="28"/>
                  </a:lnTo>
                  <a:lnTo>
                    <a:pt x="64" y="28"/>
                  </a:lnTo>
                  <a:lnTo>
                    <a:pt x="60" y="25"/>
                  </a:lnTo>
                  <a:lnTo>
                    <a:pt x="53" y="21"/>
                  </a:lnTo>
                  <a:lnTo>
                    <a:pt x="46" y="18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5" y="4"/>
                  </a:lnTo>
                  <a:lnTo>
                    <a:pt x="25" y="14"/>
                  </a:lnTo>
                  <a:lnTo>
                    <a:pt x="21" y="21"/>
                  </a:lnTo>
                  <a:lnTo>
                    <a:pt x="21" y="28"/>
                  </a:lnTo>
                  <a:lnTo>
                    <a:pt x="18" y="32"/>
                  </a:lnTo>
                  <a:lnTo>
                    <a:pt x="14" y="39"/>
                  </a:lnTo>
                  <a:lnTo>
                    <a:pt x="11" y="46"/>
                  </a:lnTo>
                  <a:lnTo>
                    <a:pt x="7" y="49"/>
                  </a:lnTo>
                  <a:lnTo>
                    <a:pt x="4" y="5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" name="Freeform 308"/>
            <p:cNvSpPr>
              <a:spLocks/>
            </p:cNvSpPr>
            <p:nvPr userDrawn="1"/>
          </p:nvSpPr>
          <p:spPr bwMode="gray">
            <a:xfrm>
              <a:off x="661" y="1644"/>
              <a:ext cx="15" cy="12"/>
            </a:xfrm>
            <a:custGeom>
              <a:avLst/>
              <a:gdLst>
                <a:gd name="T0" fmla="*/ 14 w 14"/>
                <a:gd name="T1" fmla="*/ 7 h 11"/>
                <a:gd name="T2" fmla="*/ 10 w 14"/>
                <a:gd name="T3" fmla="*/ 4 h 11"/>
                <a:gd name="T4" fmla="*/ 10 w 14"/>
                <a:gd name="T5" fmla="*/ 4 h 11"/>
                <a:gd name="T6" fmla="*/ 7 w 14"/>
                <a:gd name="T7" fmla="*/ 0 h 11"/>
                <a:gd name="T8" fmla="*/ 3 w 14"/>
                <a:gd name="T9" fmla="*/ 4 h 11"/>
                <a:gd name="T10" fmla="*/ 3 w 14"/>
                <a:gd name="T11" fmla="*/ 4 h 11"/>
                <a:gd name="T12" fmla="*/ 3 w 14"/>
                <a:gd name="T13" fmla="*/ 4 h 11"/>
                <a:gd name="T14" fmla="*/ 0 w 14"/>
                <a:gd name="T15" fmla="*/ 7 h 11"/>
                <a:gd name="T16" fmla="*/ 3 w 14"/>
                <a:gd name="T17" fmla="*/ 11 h 11"/>
                <a:gd name="T18" fmla="*/ 3 w 14"/>
                <a:gd name="T19" fmla="*/ 11 h 11"/>
                <a:gd name="T20" fmla="*/ 7 w 14"/>
                <a:gd name="T21" fmla="*/ 11 h 11"/>
                <a:gd name="T22" fmla="*/ 10 w 14"/>
                <a:gd name="T23" fmla="*/ 11 h 11"/>
                <a:gd name="T24" fmla="*/ 14 w 14"/>
                <a:gd name="T2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1">
                  <a:moveTo>
                    <a:pt x="14" y="7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" name="Freeform 309"/>
            <p:cNvSpPr>
              <a:spLocks/>
            </p:cNvSpPr>
            <p:nvPr userDrawn="1"/>
          </p:nvSpPr>
          <p:spPr bwMode="gray">
            <a:xfrm>
              <a:off x="799" y="1674"/>
              <a:ext cx="43" cy="27"/>
            </a:xfrm>
            <a:custGeom>
              <a:avLst/>
              <a:gdLst>
                <a:gd name="T0" fmla="*/ 38 w 42"/>
                <a:gd name="T1" fmla="*/ 0 h 25"/>
                <a:gd name="T2" fmla="*/ 38 w 42"/>
                <a:gd name="T3" fmla="*/ 0 h 25"/>
                <a:gd name="T4" fmla="*/ 35 w 42"/>
                <a:gd name="T5" fmla="*/ 0 h 25"/>
                <a:gd name="T6" fmla="*/ 31 w 42"/>
                <a:gd name="T7" fmla="*/ 4 h 25"/>
                <a:gd name="T8" fmla="*/ 28 w 42"/>
                <a:gd name="T9" fmla="*/ 4 h 25"/>
                <a:gd name="T10" fmla="*/ 21 w 42"/>
                <a:gd name="T11" fmla="*/ 4 h 25"/>
                <a:gd name="T12" fmla="*/ 14 w 42"/>
                <a:gd name="T13" fmla="*/ 4 h 25"/>
                <a:gd name="T14" fmla="*/ 10 w 42"/>
                <a:gd name="T15" fmla="*/ 4 h 25"/>
                <a:gd name="T16" fmla="*/ 7 w 42"/>
                <a:gd name="T17" fmla="*/ 4 h 25"/>
                <a:gd name="T18" fmla="*/ 0 w 42"/>
                <a:gd name="T19" fmla="*/ 4 h 25"/>
                <a:gd name="T20" fmla="*/ 0 w 42"/>
                <a:gd name="T21" fmla="*/ 4 h 25"/>
                <a:gd name="T22" fmla="*/ 0 w 42"/>
                <a:gd name="T23" fmla="*/ 7 h 25"/>
                <a:gd name="T24" fmla="*/ 0 w 42"/>
                <a:gd name="T25" fmla="*/ 11 h 25"/>
                <a:gd name="T26" fmla="*/ 21 w 42"/>
                <a:gd name="T27" fmla="*/ 14 h 25"/>
                <a:gd name="T28" fmla="*/ 21 w 42"/>
                <a:gd name="T29" fmla="*/ 18 h 25"/>
                <a:gd name="T30" fmla="*/ 24 w 42"/>
                <a:gd name="T31" fmla="*/ 18 h 25"/>
                <a:gd name="T32" fmla="*/ 24 w 42"/>
                <a:gd name="T33" fmla="*/ 22 h 25"/>
                <a:gd name="T34" fmla="*/ 28 w 42"/>
                <a:gd name="T35" fmla="*/ 25 h 25"/>
                <a:gd name="T36" fmla="*/ 31 w 42"/>
                <a:gd name="T37" fmla="*/ 22 h 25"/>
                <a:gd name="T38" fmla="*/ 38 w 42"/>
                <a:gd name="T39" fmla="*/ 22 h 25"/>
                <a:gd name="T40" fmla="*/ 38 w 42"/>
                <a:gd name="T41" fmla="*/ 18 h 25"/>
                <a:gd name="T42" fmla="*/ 38 w 42"/>
                <a:gd name="T43" fmla="*/ 14 h 25"/>
                <a:gd name="T44" fmla="*/ 38 w 42"/>
                <a:gd name="T45" fmla="*/ 11 h 25"/>
                <a:gd name="T46" fmla="*/ 38 w 42"/>
                <a:gd name="T47" fmla="*/ 11 h 25"/>
                <a:gd name="T48" fmla="*/ 42 w 42"/>
                <a:gd name="T49" fmla="*/ 4 h 25"/>
                <a:gd name="T50" fmla="*/ 42 w 42"/>
                <a:gd name="T51" fmla="*/ 4 h 25"/>
                <a:gd name="T52" fmla="*/ 42 w 42"/>
                <a:gd name="T53" fmla="*/ 0 h 25"/>
                <a:gd name="T54" fmla="*/ 42 w 42"/>
                <a:gd name="T55" fmla="*/ 0 h 25"/>
                <a:gd name="T56" fmla="*/ 38 w 42"/>
                <a:gd name="T5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25">
                  <a:moveTo>
                    <a:pt x="38" y="0"/>
                  </a:moveTo>
                  <a:lnTo>
                    <a:pt x="38" y="0"/>
                  </a:lnTo>
                  <a:lnTo>
                    <a:pt x="35" y="0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1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1" y="14"/>
                  </a:lnTo>
                  <a:lnTo>
                    <a:pt x="21" y="18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8" y="25"/>
                  </a:lnTo>
                  <a:lnTo>
                    <a:pt x="31" y="22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" name="Freeform 310"/>
            <p:cNvSpPr>
              <a:spLocks/>
            </p:cNvSpPr>
            <p:nvPr userDrawn="1"/>
          </p:nvSpPr>
          <p:spPr bwMode="gray">
            <a:xfrm>
              <a:off x="745" y="1614"/>
              <a:ext cx="21" cy="45"/>
            </a:xfrm>
            <a:custGeom>
              <a:avLst/>
              <a:gdLst>
                <a:gd name="T0" fmla="*/ 0 w 21"/>
                <a:gd name="T1" fmla="*/ 42 h 42"/>
                <a:gd name="T2" fmla="*/ 0 w 21"/>
                <a:gd name="T3" fmla="*/ 42 h 42"/>
                <a:gd name="T4" fmla="*/ 7 w 21"/>
                <a:gd name="T5" fmla="*/ 42 h 42"/>
                <a:gd name="T6" fmla="*/ 14 w 21"/>
                <a:gd name="T7" fmla="*/ 42 h 42"/>
                <a:gd name="T8" fmla="*/ 14 w 21"/>
                <a:gd name="T9" fmla="*/ 39 h 42"/>
                <a:gd name="T10" fmla="*/ 14 w 21"/>
                <a:gd name="T11" fmla="*/ 39 h 42"/>
                <a:gd name="T12" fmla="*/ 17 w 21"/>
                <a:gd name="T13" fmla="*/ 35 h 42"/>
                <a:gd name="T14" fmla="*/ 21 w 21"/>
                <a:gd name="T15" fmla="*/ 35 h 42"/>
                <a:gd name="T16" fmla="*/ 21 w 21"/>
                <a:gd name="T17" fmla="*/ 21 h 42"/>
                <a:gd name="T18" fmla="*/ 17 w 21"/>
                <a:gd name="T19" fmla="*/ 21 h 42"/>
                <a:gd name="T20" fmla="*/ 21 w 21"/>
                <a:gd name="T21" fmla="*/ 18 h 42"/>
                <a:gd name="T22" fmla="*/ 21 w 21"/>
                <a:gd name="T23" fmla="*/ 18 h 42"/>
                <a:gd name="T24" fmla="*/ 21 w 21"/>
                <a:gd name="T25" fmla="*/ 14 h 42"/>
                <a:gd name="T26" fmla="*/ 21 w 21"/>
                <a:gd name="T27" fmla="*/ 11 h 42"/>
                <a:gd name="T28" fmla="*/ 17 w 21"/>
                <a:gd name="T29" fmla="*/ 4 h 42"/>
                <a:gd name="T30" fmla="*/ 14 w 21"/>
                <a:gd name="T31" fmla="*/ 0 h 42"/>
                <a:gd name="T32" fmla="*/ 14 w 21"/>
                <a:gd name="T33" fmla="*/ 4 h 42"/>
                <a:gd name="T34" fmla="*/ 10 w 21"/>
                <a:gd name="T35" fmla="*/ 4 h 42"/>
                <a:gd name="T36" fmla="*/ 7 w 21"/>
                <a:gd name="T37" fmla="*/ 7 h 42"/>
                <a:gd name="T38" fmla="*/ 3 w 21"/>
                <a:gd name="T39" fmla="*/ 7 h 42"/>
                <a:gd name="T40" fmla="*/ 3 w 21"/>
                <a:gd name="T41" fmla="*/ 7 h 42"/>
                <a:gd name="T42" fmla="*/ 0 w 21"/>
                <a:gd name="T43" fmla="*/ 4 h 42"/>
                <a:gd name="T44" fmla="*/ 0 w 21"/>
                <a:gd name="T45" fmla="*/ 7 h 42"/>
                <a:gd name="T46" fmla="*/ 0 w 21"/>
                <a:gd name="T47" fmla="*/ 11 h 42"/>
                <a:gd name="T48" fmla="*/ 0 w 21"/>
                <a:gd name="T49" fmla="*/ 14 h 42"/>
                <a:gd name="T50" fmla="*/ 0 w 21"/>
                <a:gd name="T51" fmla="*/ 21 h 42"/>
                <a:gd name="T52" fmla="*/ 0 w 21"/>
                <a:gd name="T5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42">
                  <a:moveTo>
                    <a:pt x="0" y="42"/>
                  </a:moveTo>
                  <a:lnTo>
                    <a:pt x="0" y="42"/>
                  </a:lnTo>
                  <a:lnTo>
                    <a:pt x="7" y="42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7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" name="Freeform 311"/>
            <p:cNvSpPr>
              <a:spLocks/>
            </p:cNvSpPr>
            <p:nvPr userDrawn="1"/>
          </p:nvSpPr>
          <p:spPr bwMode="gray">
            <a:xfrm>
              <a:off x="748" y="1576"/>
              <a:ext cx="18" cy="35"/>
            </a:xfrm>
            <a:custGeom>
              <a:avLst/>
              <a:gdLst>
                <a:gd name="T0" fmla="*/ 7 w 18"/>
                <a:gd name="T1" fmla="*/ 24 h 32"/>
                <a:gd name="T2" fmla="*/ 14 w 18"/>
                <a:gd name="T3" fmla="*/ 32 h 32"/>
                <a:gd name="T4" fmla="*/ 14 w 18"/>
                <a:gd name="T5" fmla="*/ 28 h 32"/>
                <a:gd name="T6" fmla="*/ 14 w 18"/>
                <a:gd name="T7" fmla="*/ 24 h 32"/>
                <a:gd name="T8" fmla="*/ 18 w 18"/>
                <a:gd name="T9" fmla="*/ 21 h 32"/>
                <a:gd name="T10" fmla="*/ 18 w 18"/>
                <a:gd name="T11" fmla="*/ 21 h 32"/>
                <a:gd name="T12" fmla="*/ 18 w 18"/>
                <a:gd name="T13" fmla="*/ 17 h 32"/>
                <a:gd name="T14" fmla="*/ 18 w 18"/>
                <a:gd name="T15" fmla="*/ 14 h 32"/>
                <a:gd name="T16" fmla="*/ 18 w 18"/>
                <a:gd name="T17" fmla="*/ 10 h 32"/>
                <a:gd name="T18" fmla="*/ 14 w 18"/>
                <a:gd name="T19" fmla="*/ 7 h 32"/>
                <a:gd name="T20" fmla="*/ 11 w 18"/>
                <a:gd name="T21" fmla="*/ 0 h 32"/>
                <a:gd name="T22" fmla="*/ 7 w 18"/>
                <a:gd name="T23" fmla="*/ 3 h 32"/>
                <a:gd name="T24" fmla="*/ 7 w 18"/>
                <a:gd name="T25" fmla="*/ 3 h 32"/>
                <a:gd name="T26" fmla="*/ 4 w 18"/>
                <a:gd name="T27" fmla="*/ 3 h 32"/>
                <a:gd name="T28" fmla="*/ 4 w 18"/>
                <a:gd name="T29" fmla="*/ 7 h 32"/>
                <a:gd name="T30" fmla="*/ 0 w 18"/>
                <a:gd name="T31" fmla="*/ 10 h 32"/>
                <a:gd name="T32" fmla="*/ 0 w 18"/>
                <a:gd name="T33" fmla="*/ 10 h 32"/>
                <a:gd name="T34" fmla="*/ 4 w 18"/>
                <a:gd name="T35" fmla="*/ 17 h 32"/>
                <a:gd name="T36" fmla="*/ 4 w 18"/>
                <a:gd name="T37" fmla="*/ 21 h 32"/>
                <a:gd name="T38" fmla="*/ 7 w 18"/>
                <a:gd name="T3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32">
                  <a:moveTo>
                    <a:pt x="7" y="24"/>
                  </a:moveTo>
                  <a:lnTo>
                    <a:pt x="14" y="32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4" y="7"/>
                  </a:lnTo>
                  <a:lnTo>
                    <a:pt x="11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7" y="2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" name="Freeform 312"/>
            <p:cNvSpPr>
              <a:spLocks noEditPoints="1"/>
            </p:cNvSpPr>
            <p:nvPr userDrawn="1"/>
          </p:nvSpPr>
          <p:spPr bwMode="gray">
            <a:xfrm>
              <a:off x="480" y="1295"/>
              <a:ext cx="79" cy="99"/>
            </a:xfrm>
            <a:custGeom>
              <a:avLst/>
              <a:gdLst>
                <a:gd name="T0" fmla="*/ 14 w 77"/>
                <a:gd name="T1" fmla="*/ 60 h 92"/>
                <a:gd name="T2" fmla="*/ 14 w 77"/>
                <a:gd name="T3" fmla="*/ 71 h 92"/>
                <a:gd name="T4" fmla="*/ 14 w 77"/>
                <a:gd name="T5" fmla="*/ 78 h 92"/>
                <a:gd name="T6" fmla="*/ 14 w 77"/>
                <a:gd name="T7" fmla="*/ 85 h 92"/>
                <a:gd name="T8" fmla="*/ 14 w 77"/>
                <a:gd name="T9" fmla="*/ 88 h 92"/>
                <a:gd name="T10" fmla="*/ 28 w 77"/>
                <a:gd name="T11" fmla="*/ 92 h 92"/>
                <a:gd name="T12" fmla="*/ 35 w 77"/>
                <a:gd name="T13" fmla="*/ 88 h 92"/>
                <a:gd name="T14" fmla="*/ 53 w 77"/>
                <a:gd name="T15" fmla="*/ 81 h 92"/>
                <a:gd name="T16" fmla="*/ 67 w 77"/>
                <a:gd name="T17" fmla="*/ 74 h 92"/>
                <a:gd name="T18" fmla="*/ 74 w 77"/>
                <a:gd name="T19" fmla="*/ 60 h 92"/>
                <a:gd name="T20" fmla="*/ 70 w 77"/>
                <a:gd name="T21" fmla="*/ 53 h 92"/>
                <a:gd name="T22" fmla="*/ 67 w 77"/>
                <a:gd name="T23" fmla="*/ 42 h 92"/>
                <a:gd name="T24" fmla="*/ 63 w 77"/>
                <a:gd name="T25" fmla="*/ 35 h 92"/>
                <a:gd name="T26" fmla="*/ 60 w 77"/>
                <a:gd name="T27" fmla="*/ 35 h 92"/>
                <a:gd name="T28" fmla="*/ 67 w 77"/>
                <a:gd name="T29" fmla="*/ 35 h 92"/>
                <a:gd name="T30" fmla="*/ 74 w 77"/>
                <a:gd name="T31" fmla="*/ 32 h 92"/>
                <a:gd name="T32" fmla="*/ 77 w 77"/>
                <a:gd name="T33" fmla="*/ 25 h 92"/>
                <a:gd name="T34" fmla="*/ 77 w 77"/>
                <a:gd name="T35" fmla="*/ 14 h 92"/>
                <a:gd name="T36" fmla="*/ 74 w 77"/>
                <a:gd name="T37" fmla="*/ 7 h 92"/>
                <a:gd name="T38" fmla="*/ 67 w 77"/>
                <a:gd name="T39" fmla="*/ 4 h 92"/>
                <a:gd name="T40" fmla="*/ 56 w 77"/>
                <a:gd name="T41" fmla="*/ 4 h 92"/>
                <a:gd name="T42" fmla="*/ 53 w 77"/>
                <a:gd name="T43" fmla="*/ 4 h 92"/>
                <a:gd name="T44" fmla="*/ 31 w 77"/>
                <a:gd name="T45" fmla="*/ 11 h 92"/>
                <a:gd name="T46" fmla="*/ 31 w 77"/>
                <a:gd name="T47" fmla="*/ 18 h 92"/>
                <a:gd name="T48" fmla="*/ 28 w 77"/>
                <a:gd name="T49" fmla="*/ 25 h 92"/>
                <a:gd name="T50" fmla="*/ 21 w 77"/>
                <a:gd name="T51" fmla="*/ 32 h 92"/>
                <a:gd name="T52" fmla="*/ 0 w 77"/>
                <a:gd name="T53" fmla="*/ 28 h 92"/>
                <a:gd name="T54" fmla="*/ 0 w 77"/>
                <a:gd name="T55" fmla="*/ 32 h 92"/>
                <a:gd name="T56" fmla="*/ 0 w 77"/>
                <a:gd name="T57" fmla="*/ 39 h 92"/>
                <a:gd name="T58" fmla="*/ 7 w 77"/>
                <a:gd name="T59" fmla="*/ 39 h 92"/>
                <a:gd name="T60" fmla="*/ 14 w 77"/>
                <a:gd name="T61" fmla="*/ 49 h 92"/>
                <a:gd name="T62" fmla="*/ 56 w 77"/>
                <a:gd name="T63" fmla="*/ 32 h 92"/>
                <a:gd name="T64" fmla="*/ 56 w 77"/>
                <a:gd name="T65" fmla="*/ 32 h 92"/>
                <a:gd name="T66" fmla="*/ 56 w 77"/>
                <a:gd name="T67" fmla="*/ 32 h 92"/>
                <a:gd name="T68" fmla="*/ 60 w 77"/>
                <a:gd name="T69" fmla="*/ 32 h 92"/>
                <a:gd name="T70" fmla="*/ 60 w 77"/>
                <a:gd name="T71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" h="92">
                  <a:moveTo>
                    <a:pt x="14" y="60"/>
                  </a:moveTo>
                  <a:lnTo>
                    <a:pt x="14" y="60"/>
                  </a:lnTo>
                  <a:lnTo>
                    <a:pt x="14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81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7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5" y="88"/>
                  </a:lnTo>
                  <a:lnTo>
                    <a:pt x="42" y="85"/>
                  </a:lnTo>
                  <a:lnTo>
                    <a:pt x="53" y="81"/>
                  </a:lnTo>
                  <a:lnTo>
                    <a:pt x="60" y="78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0" y="53"/>
                  </a:lnTo>
                  <a:lnTo>
                    <a:pt x="70" y="46"/>
                  </a:lnTo>
                  <a:lnTo>
                    <a:pt x="67" y="42"/>
                  </a:lnTo>
                  <a:lnTo>
                    <a:pt x="67" y="35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0" y="35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70" y="35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7" y="25"/>
                  </a:lnTo>
                  <a:lnTo>
                    <a:pt x="77" y="18"/>
                  </a:lnTo>
                  <a:lnTo>
                    <a:pt x="77" y="14"/>
                  </a:lnTo>
                  <a:lnTo>
                    <a:pt x="74" y="11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7" y="4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3" y="4"/>
                  </a:lnTo>
                  <a:lnTo>
                    <a:pt x="38" y="0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28" y="25"/>
                  </a:lnTo>
                  <a:lnTo>
                    <a:pt x="24" y="28"/>
                  </a:lnTo>
                  <a:lnTo>
                    <a:pt x="21" y="32"/>
                  </a:lnTo>
                  <a:lnTo>
                    <a:pt x="7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7" y="39"/>
                  </a:lnTo>
                  <a:lnTo>
                    <a:pt x="10" y="42"/>
                  </a:lnTo>
                  <a:lnTo>
                    <a:pt x="14" y="49"/>
                  </a:lnTo>
                  <a:lnTo>
                    <a:pt x="14" y="60"/>
                  </a:lnTo>
                  <a:close/>
                  <a:moveTo>
                    <a:pt x="56" y="32"/>
                  </a:move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close/>
                  <a:moveTo>
                    <a:pt x="60" y="32"/>
                  </a:move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" name="Freeform 313"/>
            <p:cNvSpPr>
              <a:spLocks/>
            </p:cNvSpPr>
            <p:nvPr userDrawn="1"/>
          </p:nvSpPr>
          <p:spPr bwMode="gray">
            <a:xfrm>
              <a:off x="545" y="1204"/>
              <a:ext cx="116" cy="228"/>
            </a:xfrm>
            <a:custGeom>
              <a:avLst/>
              <a:gdLst>
                <a:gd name="T0" fmla="*/ 14 w 113"/>
                <a:gd name="T1" fmla="*/ 59 h 211"/>
                <a:gd name="T2" fmla="*/ 11 w 113"/>
                <a:gd name="T3" fmla="*/ 66 h 211"/>
                <a:gd name="T4" fmla="*/ 14 w 113"/>
                <a:gd name="T5" fmla="*/ 74 h 211"/>
                <a:gd name="T6" fmla="*/ 25 w 113"/>
                <a:gd name="T7" fmla="*/ 81 h 211"/>
                <a:gd name="T8" fmla="*/ 25 w 113"/>
                <a:gd name="T9" fmla="*/ 88 h 211"/>
                <a:gd name="T10" fmla="*/ 21 w 113"/>
                <a:gd name="T11" fmla="*/ 95 h 211"/>
                <a:gd name="T12" fmla="*/ 18 w 113"/>
                <a:gd name="T13" fmla="*/ 102 h 211"/>
                <a:gd name="T14" fmla="*/ 35 w 113"/>
                <a:gd name="T15" fmla="*/ 98 h 211"/>
                <a:gd name="T16" fmla="*/ 35 w 113"/>
                <a:gd name="T17" fmla="*/ 109 h 211"/>
                <a:gd name="T18" fmla="*/ 42 w 113"/>
                <a:gd name="T19" fmla="*/ 119 h 211"/>
                <a:gd name="T20" fmla="*/ 21 w 113"/>
                <a:gd name="T21" fmla="*/ 133 h 211"/>
                <a:gd name="T22" fmla="*/ 28 w 113"/>
                <a:gd name="T23" fmla="*/ 148 h 211"/>
                <a:gd name="T24" fmla="*/ 21 w 113"/>
                <a:gd name="T25" fmla="*/ 162 h 211"/>
                <a:gd name="T26" fmla="*/ 18 w 113"/>
                <a:gd name="T27" fmla="*/ 169 h 211"/>
                <a:gd name="T28" fmla="*/ 39 w 113"/>
                <a:gd name="T29" fmla="*/ 172 h 211"/>
                <a:gd name="T30" fmla="*/ 53 w 113"/>
                <a:gd name="T31" fmla="*/ 169 h 211"/>
                <a:gd name="T32" fmla="*/ 53 w 113"/>
                <a:gd name="T33" fmla="*/ 172 h 211"/>
                <a:gd name="T34" fmla="*/ 21 w 113"/>
                <a:gd name="T35" fmla="*/ 186 h 211"/>
                <a:gd name="T36" fmla="*/ 11 w 113"/>
                <a:gd name="T37" fmla="*/ 211 h 211"/>
                <a:gd name="T38" fmla="*/ 39 w 113"/>
                <a:gd name="T39" fmla="*/ 200 h 211"/>
                <a:gd name="T40" fmla="*/ 88 w 113"/>
                <a:gd name="T41" fmla="*/ 190 h 211"/>
                <a:gd name="T42" fmla="*/ 102 w 113"/>
                <a:gd name="T43" fmla="*/ 176 h 211"/>
                <a:gd name="T44" fmla="*/ 106 w 113"/>
                <a:gd name="T45" fmla="*/ 169 h 211"/>
                <a:gd name="T46" fmla="*/ 106 w 113"/>
                <a:gd name="T47" fmla="*/ 158 h 211"/>
                <a:gd name="T48" fmla="*/ 102 w 113"/>
                <a:gd name="T49" fmla="*/ 155 h 211"/>
                <a:gd name="T50" fmla="*/ 95 w 113"/>
                <a:gd name="T51" fmla="*/ 144 h 211"/>
                <a:gd name="T52" fmla="*/ 92 w 113"/>
                <a:gd name="T53" fmla="*/ 140 h 211"/>
                <a:gd name="T54" fmla="*/ 88 w 113"/>
                <a:gd name="T55" fmla="*/ 126 h 211"/>
                <a:gd name="T56" fmla="*/ 78 w 113"/>
                <a:gd name="T57" fmla="*/ 112 h 211"/>
                <a:gd name="T58" fmla="*/ 71 w 113"/>
                <a:gd name="T59" fmla="*/ 102 h 211"/>
                <a:gd name="T60" fmla="*/ 67 w 113"/>
                <a:gd name="T61" fmla="*/ 88 h 211"/>
                <a:gd name="T62" fmla="*/ 60 w 113"/>
                <a:gd name="T63" fmla="*/ 74 h 211"/>
                <a:gd name="T64" fmla="*/ 49 w 113"/>
                <a:gd name="T65" fmla="*/ 66 h 211"/>
                <a:gd name="T66" fmla="*/ 56 w 113"/>
                <a:gd name="T67" fmla="*/ 45 h 211"/>
                <a:gd name="T68" fmla="*/ 56 w 113"/>
                <a:gd name="T69" fmla="*/ 38 h 211"/>
                <a:gd name="T70" fmla="*/ 49 w 113"/>
                <a:gd name="T71" fmla="*/ 35 h 211"/>
                <a:gd name="T72" fmla="*/ 46 w 113"/>
                <a:gd name="T73" fmla="*/ 31 h 211"/>
                <a:gd name="T74" fmla="*/ 35 w 113"/>
                <a:gd name="T75" fmla="*/ 28 h 211"/>
                <a:gd name="T76" fmla="*/ 35 w 113"/>
                <a:gd name="T77" fmla="*/ 21 h 211"/>
                <a:gd name="T78" fmla="*/ 39 w 113"/>
                <a:gd name="T79" fmla="*/ 14 h 211"/>
                <a:gd name="T80" fmla="*/ 42 w 113"/>
                <a:gd name="T81" fmla="*/ 7 h 211"/>
                <a:gd name="T82" fmla="*/ 42 w 113"/>
                <a:gd name="T83" fmla="*/ 3 h 211"/>
                <a:gd name="T84" fmla="*/ 35 w 113"/>
                <a:gd name="T85" fmla="*/ 0 h 211"/>
                <a:gd name="T86" fmla="*/ 25 w 113"/>
                <a:gd name="T87" fmla="*/ 3 h 211"/>
                <a:gd name="T88" fmla="*/ 14 w 113"/>
                <a:gd name="T89" fmla="*/ 17 h 211"/>
                <a:gd name="T90" fmla="*/ 18 w 113"/>
                <a:gd name="T91" fmla="*/ 28 h 211"/>
                <a:gd name="T92" fmla="*/ 14 w 113"/>
                <a:gd name="T93" fmla="*/ 35 h 211"/>
                <a:gd name="T94" fmla="*/ 7 w 113"/>
                <a:gd name="T95" fmla="*/ 42 h 211"/>
                <a:gd name="T96" fmla="*/ 4 w 113"/>
                <a:gd name="T97" fmla="*/ 52 h 211"/>
                <a:gd name="T98" fmla="*/ 14 w 113"/>
                <a:gd name="T99" fmla="*/ 5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211">
                  <a:moveTo>
                    <a:pt x="14" y="59"/>
                  </a:moveTo>
                  <a:lnTo>
                    <a:pt x="14" y="59"/>
                  </a:lnTo>
                  <a:lnTo>
                    <a:pt x="11" y="63"/>
                  </a:lnTo>
                  <a:lnTo>
                    <a:pt x="11" y="66"/>
                  </a:lnTo>
                  <a:lnTo>
                    <a:pt x="11" y="70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25" y="81"/>
                  </a:lnTo>
                  <a:lnTo>
                    <a:pt x="25" y="84"/>
                  </a:lnTo>
                  <a:lnTo>
                    <a:pt x="25" y="88"/>
                  </a:lnTo>
                  <a:lnTo>
                    <a:pt x="21" y="91"/>
                  </a:lnTo>
                  <a:lnTo>
                    <a:pt x="21" y="95"/>
                  </a:lnTo>
                  <a:lnTo>
                    <a:pt x="18" y="98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35" y="98"/>
                  </a:lnTo>
                  <a:lnTo>
                    <a:pt x="46" y="98"/>
                  </a:lnTo>
                  <a:lnTo>
                    <a:pt x="35" y="109"/>
                  </a:lnTo>
                  <a:lnTo>
                    <a:pt x="35" y="119"/>
                  </a:lnTo>
                  <a:lnTo>
                    <a:pt x="42" y="119"/>
                  </a:lnTo>
                  <a:lnTo>
                    <a:pt x="42" y="133"/>
                  </a:lnTo>
                  <a:lnTo>
                    <a:pt x="21" y="133"/>
                  </a:lnTo>
                  <a:lnTo>
                    <a:pt x="21" y="148"/>
                  </a:lnTo>
                  <a:lnTo>
                    <a:pt x="28" y="14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18" y="165"/>
                  </a:lnTo>
                  <a:lnTo>
                    <a:pt x="18" y="169"/>
                  </a:lnTo>
                  <a:lnTo>
                    <a:pt x="21" y="169"/>
                  </a:lnTo>
                  <a:lnTo>
                    <a:pt x="39" y="172"/>
                  </a:lnTo>
                  <a:lnTo>
                    <a:pt x="49" y="169"/>
                  </a:lnTo>
                  <a:lnTo>
                    <a:pt x="53" y="169"/>
                  </a:lnTo>
                  <a:lnTo>
                    <a:pt x="53" y="169"/>
                  </a:lnTo>
                  <a:lnTo>
                    <a:pt x="53" y="172"/>
                  </a:lnTo>
                  <a:lnTo>
                    <a:pt x="46" y="176"/>
                  </a:lnTo>
                  <a:lnTo>
                    <a:pt x="21" y="186"/>
                  </a:lnTo>
                  <a:lnTo>
                    <a:pt x="0" y="207"/>
                  </a:lnTo>
                  <a:lnTo>
                    <a:pt x="11" y="211"/>
                  </a:lnTo>
                  <a:lnTo>
                    <a:pt x="28" y="200"/>
                  </a:lnTo>
                  <a:lnTo>
                    <a:pt x="39" y="200"/>
                  </a:lnTo>
                  <a:lnTo>
                    <a:pt x="60" y="200"/>
                  </a:lnTo>
                  <a:lnTo>
                    <a:pt x="88" y="190"/>
                  </a:lnTo>
                  <a:lnTo>
                    <a:pt x="113" y="183"/>
                  </a:lnTo>
                  <a:lnTo>
                    <a:pt x="102" y="176"/>
                  </a:lnTo>
                  <a:lnTo>
                    <a:pt x="102" y="172"/>
                  </a:lnTo>
                  <a:lnTo>
                    <a:pt x="106" y="169"/>
                  </a:lnTo>
                  <a:lnTo>
                    <a:pt x="106" y="165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2" y="155"/>
                  </a:lnTo>
                  <a:lnTo>
                    <a:pt x="99" y="148"/>
                  </a:lnTo>
                  <a:lnTo>
                    <a:pt x="95" y="144"/>
                  </a:lnTo>
                  <a:lnTo>
                    <a:pt x="92" y="144"/>
                  </a:lnTo>
                  <a:lnTo>
                    <a:pt x="92" y="140"/>
                  </a:lnTo>
                  <a:lnTo>
                    <a:pt x="88" y="137"/>
                  </a:lnTo>
                  <a:lnTo>
                    <a:pt x="88" y="126"/>
                  </a:lnTo>
                  <a:lnTo>
                    <a:pt x="85" y="119"/>
                  </a:lnTo>
                  <a:lnTo>
                    <a:pt x="78" y="112"/>
                  </a:lnTo>
                  <a:lnTo>
                    <a:pt x="71" y="105"/>
                  </a:lnTo>
                  <a:lnTo>
                    <a:pt x="71" y="102"/>
                  </a:lnTo>
                  <a:lnTo>
                    <a:pt x="67" y="95"/>
                  </a:lnTo>
                  <a:lnTo>
                    <a:pt x="67" y="88"/>
                  </a:lnTo>
                  <a:lnTo>
                    <a:pt x="63" y="81"/>
                  </a:lnTo>
                  <a:lnTo>
                    <a:pt x="60" y="74"/>
                  </a:lnTo>
                  <a:lnTo>
                    <a:pt x="60" y="70"/>
                  </a:lnTo>
                  <a:lnTo>
                    <a:pt x="49" y="66"/>
                  </a:lnTo>
                  <a:lnTo>
                    <a:pt x="60" y="45"/>
                  </a:lnTo>
                  <a:lnTo>
                    <a:pt x="56" y="45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3" y="35"/>
                  </a:lnTo>
                  <a:lnTo>
                    <a:pt x="49" y="35"/>
                  </a:lnTo>
                  <a:lnTo>
                    <a:pt x="46" y="35"/>
                  </a:lnTo>
                  <a:lnTo>
                    <a:pt x="46" y="31"/>
                  </a:lnTo>
                  <a:lnTo>
                    <a:pt x="35" y="31"/>
                  </a:lnTo>
                  <a:lnTo>
                    <a:pt x="35" y="28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9" y="14"/>
                  </a:lnTo>
                  <a:lnTo>
                    <a:pt x="42" y="10"/>
                  </a:lnTo>
                  <a:lnTo>
                    <a:pt x="42" y="7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5" y="3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21"/>
                  </a:lnTo>
                  <a:lnTo>
                    <a:pt x="18" y="28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7" y="42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4" y="5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" name="Freeform 314"/>
            <p:cNvSpPr>
              <a:spLocks/>
            </p:cNvSpPr>
            <p:nvPr userDrawn="1"/>
          </p:nvSpPr>
          <p:spPr bwMode="gray">
            <a:xfrm>
              <a:off x="1059" y="1769"/>
              <a:ext cx="52" cy="92"/>
            </a:xfrm>
            <a:custGeom>
              <a:avLst/>
              <a:gdLst>
                <a:gd name="T0" fmla="*/ 50 w 50"/>
                <a:gd name="T1" fmla="*/ 36 h 85"/>
                <a:gd name="T2" fmla="*/ 50 w 50"/>
                <a:gd name="T3" fmla="*/ 36 h 85"/>
                <a:gd name="T4" fmla="*/ 50 w 50"/>
                <a:gd name="T5" fmla="*/ 29 h 85"/>
                <a:gd name="T6" fmla="*/ 50 w 50"/>
                <a:gd name="T7" fmla="*/ 18 h 85"/>
                <a:gd name="T8" fmla="*/ 50 w 50"/>
                <a:gd name="T9" fmla="*/ 11 h 85"/>
                <a:gd name="T10" fmla="*/ 50 w 50"/>
                <a:gd name="T11" fmla="*/ 0 h 85"/>
                <a:gd name="T12" fmla="*/ 43 w 50"/>
                <a:gd name="T13" fmla="*/ 4 h 85"/>
                <a:gd name="T14" fmla="*/ 43 w 50"/>
                <a:gd name="T15" fmla="*/ 4 h 85"/>
                <a:gd name="T16" fmla="*/ 43 w 50"/>
                <a:gd name="T17" fmla="*/ 11 h 85"/>
                <a:gd name="T18" fmla="*/ 43 w 50"/>
                <a:gd name="T19" fmla="*/ 15 h 85"/>
                <a:gd name="T20" fmla="*/ 39 w 50"/>
                <a:gd name="T21" fmla="*/ 18 h 85"/>
                <a:gd name="T22" fmla="*/ 39 w 50"/>
                <a:gd name="T23" fmla="*/ 18 h 85"/>
                <a:gd name="T24" fmla="*/ 39 w 50"/>
                <a:gd name="T25" fmla="*/ 22 h 85"/>
                <a:gd name="T26" fmla="*/ 36 w 50"/>
                <a:gd name="T27" fmla="*/ 25 h 85"/>
                <a:gd name="T28" fmla="*/ 25 w 50"/>
                <a:gd name="T29" fmla="*/ 32 h 85"/>
                <a:gd name="T30" fmla="*/ 25 w 50"/>
                <a:gd name="T31" fmla="*/ 32 h 85"/>
                <a:gd name="T32" fmla="*/ 18 w 50"/>
                <a:gd name="T33" fmla="*/ 36 h 85"/>
                <a:gd name="T34" fmla="*/ 11 w 50"/>
                <a:gd name="T35" fmla="*/ 36 h 85"/>
                <a:gd name="T36" fmla="*/ 7 w 50"/>
                <a:gd name="T37" fmla="*/ 36 h 85"/>
                <a:gd name="T38" fmla="*/ 0 w 50"/>
                <a:gd name="T39" fmla="*/ 36 h 85"/>
                <a:gd name="T40" fmla="*/ 0 w 50"/>
                <a:gd name="T41" fmla="*/ 43 h 85"/>
                <a:gd name="T42" fmla="*/ 4 w 50"/>
                <a:gd name="T43" fmla="*/ 46 h 85"/>
                <a:gd name="T44" fmla="*/ 4 w 50"/>
                <a:gd name="T45" fmla="*/ 50 h 85"/>
                <a:gd name="T46" fmla="*/ 7 w 50"/>
                <a:gd name="T47" fmla="*/ 57 h 85"/>
                <a:gd name="T48" fmla="*/ 11 w 50"/>
                <a:gd name="T49" fmla="*/ 60 h 85"/>
                <a:gd name="T50" fmla="*/ 11 w 50"/>
                <a:gd name="T51" fmla="*/ 64 h 85"/>
                <a:gd name="T52" fmla="*/ 18 w 50"/>
                <a:gd name="T53" fmla="*/ 71 h 85"/>
                <a:gd name="T54" fmla="*/ 18 w 50"/>
                <a:gd name="T55" fmla="*/ 74 h 85"/>
                <a:gd name="T56" fmla="*/ 25 w 50"/>
                <a:gd name="T57" fmla="*/ 78 h 85"/>
                <a:gd name="T58" fmla="*/ 29 w 50"/>
                <a:gd name="T59" fmla="*/ 82 h 85"/>
                <a:gd name="T60" fmla="*/ 32 w 50"/>
                <a:gd name="T61" fmla="*/ 85 h 85"/>
                <a:gd name="T62" fmla="*/ 36 w 50"/>
                <a:gd name="T63" fmla="*/ 85 h 85"/>
                <a:gd name="T64" fmla="*/ 36 w 50"/>
                <a:gd name="T65" fmla="*/ 85 h 85"/>
                <a:gd name="T66" fmla="*/ 39 w 50"/>
                <a:gd name="T67" fmla="*/ 85 h 85"/>
                <a:gd name="T68" fmla="*/ 39 w 50"/>
                <a:gd name="T69" fmla="*/ 85 h 85"/>
                <a:gd name="T70" fmla="*/ 43 w 50"/>
                <a:gd name="T71" fmla="*/ 82 h 85"/>
                <a:gd name="T72" fmla="*/ 43 w 50"/>
                <a:gd name="T73" fmla="*/ 67 h 85"/>
                <a:gd name="T74" fmla="*/ 43 w 50"/>
                <a:gd name="T75" fmla="*/ 67 h 85"/>
                <a:gd name="T76" fmla="*/ 43 w 50"/>
                <a:gd name="T77" fmla="*/ 64 h 85"/>
                <a:gd name="T78" fmla="*/ 39 w 50"/>
                <a:gd name="T79" fmla="*/ 57 h 85"/>
                <a:gd name="T80" fmla="*/ 36 w 50"/>
                <a:gd name="T81" fmla="*/ 50 h 85"/>
                <a:gd name="T82" fmla="*/ 32 w 50"/>
                <a:gd name="T83" fmla="*/ 46 h 85"/>
                <a:gd name="T84" fmla="*/ 29 w 50"/>
                <a:gd name="T85" fmla="*/ 39 h 85"/>
                <a:gd name="T86" fmla="*/ 29 w 50"/>
                <a:gd name="T87" fmla="*/ 43 h 85"/>
                <a:gd name="T88" fmla="*/ 32 w 50"/>
                <a:gd name="T89" fmla="*/ 50 h 85"/>
                <a:gd name="T90" fmla="*/ 39 w 50"/>
                <a:gd name="T91" fmla="*/ 57 h 85"/>
                <a:gd name="T92" fmla="*/ 43 w 50"/>
                <a:gd name="T93" fmla="*/ 67 h 85"/>
                <a:gd name="T94" fmla="*/ 43 w 50"/>
                <a:gd name="T95" fmla="*/ 64 h 85"/>
                <a:gd name="T96" fmla="*/ 43 w 50"/>
                <a:gd name="T97" fmla="*/ 60 h 85"/>
                <a:gd name="T98" fmla="*/ 46 w 50"/>
                <a:gd name="T99" fmla="*/ 53 h 85"/>
                <a:gd name="T100" fmla="*/ 46 w 50"/>
                <a:gd name="T101" fmla="*/ 46 h 85"/>
                <a:gd name="T102" fmla="*/ 46 w 50"/>
                <a:gd name="T103" fmla="*/ 39 h 85"/>
                <a:gd name="T104" fmla="*/ 50 w 50"/>
                <a:gd name="T105" fmla="*/ 3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" h="85">
                  <a:moveTo>
                    <a:pt x="50" y="36"/>
                  </a:moveTo>
                  <a:lnTo>
                    <a:pt x="50" y="36"/>
                  </a:lnTo>
                  <a:lnTo>
                    <a:pt x="50" y="29"/>
                  </a:lnTo>
                  <a:lnTo>
                    <a:pt x="50" y="18"/>
                  </a:lnTo>
                  <a:lnTo>
                    <a:pt x="50" y="11"/>
                  </a:lnTo>
                  <a:lnTo>
                    <a:pt x="50" y="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11"/>
                  </a:lnTo>
                  <a:lnTo>
                    <a:pt x="43" y="15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22"/>
                  </a:lnTo>
                  <a:lnTo>
                    <a:pt x="36" y="25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18" y="36"/>
                  </a:lnTo>
                  <a:lnTo>
                    <a:pt x="11" y="36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7" y="57"/>
                  </a:lnTo>
                  <a:lnTo>
                    <a:pt x="11" y="60"/>
                  </a:lnTo>
                  <a:lnTo>
                    <a:pt x="11" y="64"/>
                  </a:lnTo>
                  <a:lnTo>
                    <a:pt x="18" y="71"/>
                  </a:lnTo>
                  <a:lnTo>
                    <a:pt x="18" y="74"/>
                  </a:lnTo>
                  <a:lnTo>
                    <a:pt x="25" y="78"/>
                  </a:lnTo>
                  <a:lnTo>
                    <a:pt x="29" y="82"/>
                  </a:lnTo>
                  <a:lnTo>
                    <a:pt x="32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3" y="82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39" y="57"/>
                  </a:lnTo>
                  <a:lnTo>
                    <a:pt x="36" y="50"/>
                  </a:lnTo>
                  <a:lnTo>
                    <a:pt x="32" y="46"/>
                  </a:lnTo>
                  <a:lnTo>
                    <a:pt x="29" y="39"/>
                  </a:lnTo>
                  <a:lnTo>
                    <a:pt x="29" y="43"/>
                  </a:lnTo>
                  <a:lnTo>
                    <a:pt x="32" y="50"/>
                  </a:lnTo>
                  <a:lnTo>
                    <a:pt x="39" y="5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43" y="60"/>
                  </a:lnTo>
                  <a:lnTo>
                    <a:pt x="46" y="53"/>
                  </a:lnTo>
                  <a:lnTo>
                    <a:pt x="46" y="46"/>
                  </a:lnTo>
                  <a:lnTo>
                    <a:pt x="46" y="39"/>
                  </a:lnTo>
                  <a:lnTo>
                    <a:pt x="50" y="3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" name="Freeform 315"/>
            <p:cNvSpPr>
              <a:spLocks/>
            </p:cNvSpPr>
            <p:nvPr userDrawn="1"/>
          </p:nvSpPr>
          <p:spPr bwMode="gray">
            <a:xfrm>
              <a:off x="1212" y="2461"/>
              <a:ext cx="94" cy="205"/>
            </a:xfrm>
            <a:custGeom>
              <a:avLst/>
              <a:gdLst>
                <a:gd name="T0" fmla="*/ 81 w 92"/>
                <a:gd name="T1" fmla="*/ 0 h 190"/>
                <a:gd name="T2" fmla="*/ 74 w 92"/>
                <a:gd name="T3" fmla="*/ 3 h 190"/>
                <a:gd name="T4" fmla="*/ 64 w 92"/>
                <a:gd name="T5" fmla="*/ 21 h 190"/>
                <a:gd name="T6" fmla="*/ 60 w 92"/>
                <a:gd name="T7" fmla="*/ 24 h 190"/>
                <a:gd name="T8" fmla="*/ 50 w 92"/>
                <a:gd name="T9" fmla="*/ 35 h 190"/>
                <a:gd name="T10" fmla="*/ 39 w 92"/>
                <a:gd name="T11" fmla="*/ 49 h 190"/>
                <a:gd name="T12" fmla="*/ 28 w 92"/>
                <a:gd name="T13" fmla="*/ 56 h 190"/>
                <a:gd name="T14" fmla="*/ 25 w 92"/>
                <a:gd name="T15" fmla="*/ 56 h 190"/>
                <a:gd name="T16" fmla="*/ 18 w 92"/>
                <a:gd name="T17" fmla="*/ 56 h 190"/>
                <a:gd name="T18" fmla="*/ 11 w 92"/>
                <a:gd name="T19" fmla="*/ 63 h 190"/>
                <a:gd name="T20" fmla="*/ 7 w 92"/>
                <a:gd name="T21" fmla="*/ 77 h 190"/>
                <a:gd name="T22" fmla="*/ 4 w 92"/>
                <a:gd name="T23" fmla="*/ 91 h 190"/>
                <a:gd name="T24" fmla="*/ 7 w 92"/>
                <a:gd name="T25" fmla="*/ 95 h 190"/>
                <a:gd name="T26" fmla="*/ 7 w 92"/>
                <a:gd name="T27" fmla="*/ 95 h 190"/>
                <a:gd name="T28" fmla="*/ 14 w 92"/>
                <a:gd name="T29" fmla="*/ 105 h 190"/>
                <a:gd name="T30" fmla="*/ 11 w 92"/>
                <a:gd name="T31" fmla="*/ 112 h 190"/>
                <a:gd name="T32" fmla="*/ 7 w 92"/>
                <a:gd name="T33" fmla="*/ 119 h 190"/>
                <a:gd name="T34" fmla="*/ 0 w 92"/>
                <a:gd name="T35" fmla="*/ 155 h 190"/>
                <a:gd name="T36" fmla="*/ 7 w 92"/>
                <a:gd name="T37" fmla="*/ 179 h 190"/>
                <a:gd name="T38" fmla="*/ 18 w 92"/>
                <a:gd name="T39" fmla="*/ 179 h 190"/>
                <a:gd name="T40" fmla="*/ 21 w 92"/>
                <a:gd name="T41" fmla="*/ 179 h 190"/>
                <a:gd name="T42" fmla="*/ 21 w 92"/>
                <a:gd name="T43" fmla="*/ 183 h 190"/>
                <a:gd name="T44" fmla="*/ 28 w 92"/>
                <a:gd name="T45" fmla="*/ 190 h 190"/>
                <a:gd name="T46" fmla="*/ 39 w 92"/>
                <a:gd name="T47" fmla="*/ 190 h 190"/>
                <a:gd name="T48" fmla="*/ 50 w 92"/>
                <a:gd name="T49" fmla="*/ 183 h 190"/>
                <a:gd name="T50" fmla="*/ 60 w 92"/>
                <a:gd name="T51" fmla="*/ 158 h 190"/>
                <a:gd name="T52" fmla="*/ 64 w 92"/>
                <a:gd name="T53" fmla="*/ 137 h 190"/>
                <a:gd name="T54" fmla="*/ 64 w 92"/>
                <a:gd name="T55" fmla="*/ 130 h 190"/>
                <a:gd name="T56" fmla="*/ 64 w 92"/>
                <a:gd name="T57" fmla="*/ 119 h 190"/>
                <a:gd name="T58" fmla="*/ 74 w 92"/>
                <a:gd name="T59" fmla="*/ 98 h 190"/>
                <a:gd name="T60" fmla="*/ 81 w 92"/>
                <a:gd name="T61" fmla="*/ 56 h 190"/>
                <a:gd name="T62" fmla="*/ 85 w 92"/>
                <a:gd name="T63" fmla="*/ 49 h 190"/>
                <a:gd name="T64" fmla="*/ 88 w 92"/>
                <a:gd name="T65" fmla="*/ 35 h 190"/>
                <a:gd name="T66" fmla="*/ 88 w 92"/>
                <a:gd name="T67" fmla="*/ 21 h 190"/>
                <a:gd name="T68" fmla="*/ 92 w 92"/>
                <a:gd name="T69" fmla="*/ 10 h 190"/>
                <a:gd name="T70" fmla="*/ 88 w 92"/>
                <a:gd name="T7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190">
                  <a:moveTo>
                    <a:pt x="85" y="0"/>
                  </a:moveTo>
                  <a:lnTo>
                    <a:pt x="81" y="0"/>
                  </a:lnTo>
                  <a:lnTo>
                    <a:pt x="78" y="0"/>
                  </a:lnTo>
                  <a:lnTo>
                    <a:pt x="74" y="3"/>
                  </a:lnTo>
                  <a:lnTo>
                    <a:pt x="67" y="10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0" y="24"/>
                  </a:lnTo>
                  <a:lnTo>
                    <a:pt x="53" y="28"/>
                  </a:lnTo>
                  <a:lnTo>
                    <a:pt x="50" y="35"/>
                  </a:lnTo>
                  <a:lnTo>
                    <a:pt x="43" y="42"/>
                  </a:lnTo>
                  <a:lnTo>
                    <a:pt x="39" y="49"/>
                  </a:lnTo>
                  <a:lnTo>
                    <a:pt x="32" y="53"/>
                  </a:lnTo>
                  <a:lnTo>
                    <a:pt x="28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1" y="56"/>
                  </a:lnTo>
                  <a:lnTo>
                    <a:pt x="18" y="56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7" y="70"/>
                  </a:lnTo>
                  <a:lnTo>
                    <a:pt x="7" y="77"/>
                  </a:lnTo>
                  <a:lnTo>
                    <a:pt x="4" y="88"/>
                  </a:lnTo>
                  <a:lnTo>
                    <a:pt x="4" y="91"/>
                  </a:lnTo>
                  <a:lnTo>
                    <a:pt x="4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11" y="98"/>
                  </a:lnTo>
                  <a:lnTo>
                    <a:pt x="14" y="105"/>
                  </a:lnTo>
                  <a:lnTo>
                    <a:pt x="14" y="109"/>
                  </a:lnTo>
                  <a:lnTo>
                    <a:pt x="11" y="112"/>
                  </a:lnTo>
                  <a:lnTo>
                    <a:pt x="7" y="116"/>
                  </a:lnTo>
                  <a:lnTo>
                    <a:pt x="7" y="119"/>
                  </a:lnTo>
                  <a:lnTo>
                    <a:pt x="0" y="134"/>
                  </a:lnTo>
                  <a:lnTo>
                    <a:pt x="0" y="155"/>
                  </a:lnTo>
                  <a:lnTo>
                    <a:pt x="7" y="179"/>
                  </a:lnTo>
                  <a:lnTo>
                    <a:pt x="7" y="179"/>
                  </a:lnTo>
                  <a:lnTo>
                    <a:pt x="11" y="179"/>
                  </a:lnTo>
                  <a:lnTo>
                    <a:pt x="18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5" y="186"/>
                  </a:lnTo>
                  <a:lnTo>
                    <a:pt x="28" y="190"/>
                  </a:lnTo>
                  <a:lnTo>
                    <a:pt x="32" y="190"/>
                  </a:lnTo>
                  <a:lnTo>
                    <a:pt x="39" y="190"/>
                  </a:lnTo>
                  <a:lnTo>
                    <a:pt x="43" y="190"/>
                  </a:lnTo>
                  <a:lnTo>
                    <a:pt x="50" y="183"/>
                  </a:lnTo>
                  <a:lnTo>
                    <a:pt x="53" y="172"/>
                  </a:lnTo>
                  <a:lnTo>
                    <a:pt x="60" y="158"/>
                  </a:lnTo>
                  <a:lnTo>
                    <a:pt x="60" y="144"/>
                  </a:lnTo>
                  <a:lnTo>
                    <a:pt x="64" y="137"/>
                  </a:lnTo>
                  <a:lnTo>
                    <a:pt x="64" y="134"/>
                  </a:lnTo>
                  <a:lnTo>
                    <a:pt x="64" y="130"/>
                  </a:lnTo>
                  <a:lnTo>
                    <a:pt x="64" y="126"/>
                  </a:lnTo>
                  <a:lnTo>
                    <a:pt x="64" y="119"/>
                  </a:lnTo>
                  <a:lnTo>
                    <a:pt x="67" y="112"/>
                  </a:lnTo>
                  <a:lnTo>
                    <a:pt x="74" y="98"/>
                  </a:lnTo>
                  <a:lnTo>
                    <a:pt x="78" y="74"/>
                  </a:lnTo>
                  <a:lnTo>
                    <a:pt x="81" y="56"/>
                  </a:lnTo>
                  <a:lnTo>
                    <a:pt x="81" y="53"/>
                  </a:lnTo>
                  <a:lnTo>
                    <a:pt x="85" y="49"/>
                  </a:lnTo>
                  <a:lnTo>
                    <a:pt x="85" y="42"/>
                  </a:lnTo>
                  <a:lnTo>
                    <a:pt x="88" y="35"/>
                  </a:lnTo>
                  <a:lnTo>
                    <a:pt x="88" y="28"/>
                  </a:lnTo>
                  <a:lnTo>
                    <a:pt x="88" y="21"/>
                  </a:lnTo>
                  <a:lnTo>
                    <a:pt x="88" y="17"/>
                  </a:lnTo>
                  <a:lnTo>
                    <a:pt x="92" y="10"/>
                  </a:lnTo>
                  <a:lnTo>
                    <a:pt x="92" y="7"/>
                  </a:lnTo>
                  <a:lnTo>
                    <a:pt x="88" y="0"/>
                  </a:lnTo>
                  <a:lnTo>
                    <a:pt x="8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" name="Freeform 316"/>
            <p:cNvSpPr>
              <a:spLocks/>
            </p:cNvSpPr>
            <p:nvPr userDrawn="1"/>
          </p:nvSpPr>
          <p:spPr bwMode="gray">
            <a:xfrm>
              <a:off x="2607" y="2981"/>
              <a:ext cx="62" cy="65"/>
            </a:xfrm>
            <a:custGeom>
              <a:avLst/>
              <a:gdLst>
                <a:gd name="T0" fmla="*/ 42 w 60"/>
                <a:gd name="T1" fmla="*/ 4 h 60"/>
                <a:gd name="T2" fmla="*/ 38 w 60"/>
                <a:gd name="T3" fmla="*/ 4 h 60"/>
                <a:gd name="T4" fmla="*/ 38 w 60"/>
                <a:gd name="T5" fmla="*/ 11 h 60"/>
                <a:gd name="T6" fmla="*/ 35 w 60"/>
                <a:gd name="T7" fmla="*/ 11 h 60"/>
                <a:gd name="T8" fmla="*/ 35 w 60"/>
                <a:gd name="T9" fmla="*/ 14 h 60"/>
                <a:gd name="T10" fmla="*/ 17 w 60"/>
                <a:gd name="T11" fmla="*/ 4 h 60"/>
                <a:gd name="T12" fmla="*/ 10 w 60"/>
                <a:gd name="T13" fmla="*/ 4 h 60"/>
                <a:gd name="T14" fmla="*/ 10 w 60"/>
                <a:gd name="T15" fmla="*/ 4 h 60"/>
                <a:gd name="T16" fmla="*/ 7 w 60"/>
                <a:gd name="T17" fmla="*/ 4 h 60"/>
                <a:gd name="T18" fmla="*/ 3 w 60"/>
                <a:gd name="T19" fmla="*/ 7 h 60"/>
                <a:gd name="T20" fmla="*/ 0 w 60"/>
                <a:gd name="T21" fmla="*/ 11 h 60"/>
                <a:gd name="T22" fmla="*/ 0 w 60"/>
                <a:gd name="T23" fmla="*/ 18 h 60"/>
                <a:gd name="T24" fmla="*/ 7 w 60"/>
                <a:gd name="T25" fmla="*/ 36 h 60"/>
                <a:gd name="T26" fmla="*/ 7 w 60"/>
                <a:gd name="T27" fmla="*/ 36 h 60"/>
                <a:gd name="T28" fmla="*/ 10 w 60"/>
                <a:gd name="T29" fmla="*/ 39 h 60"/>
                <a:gd name="T30" fmla="*/ 14 w 60"/>
                <a:gd name="T31" fmla="*/ 43 h 60"/>
                <a:gd name="T32" fmla="*/ 17 w 60"/>
                <a:gd name="T33" fmla="*/ 50 h 60"/>
                <a:gd name="T34" fmla="*/ 17 w 60"/>
                <a:gd name="T35" fmla="*/ 53 h 60"/>
                <a:gd name="T36" fmla="*/ 24 w 60"/>
                <a:gd name="T37" fmla="*/ 57 h 60"/>
                <a:gd name="T38" fmla="*/ 31 w 60"/>
                <a:gd name="T39" fmla="*/ 60 h 60"/>
                <a:gd name="T40" fmla="*/ 38 w 60"/>
                <a:gd name="T41" fmla="*/ 60 h 60"/>
                <a:gd name="T42" fmla="*/ 42 w 60"/>
                <a:gd name="T43" fmla="*/ 60 h 60"/>
                <a:gd name="T44" fmla="*/ 45 w 60"/>
                <a:gd name="T45" fmla="*/ 57 h 60"/>
                <a:gd name="T46" fmla="*/ 52 w 60"/>
                <a:gd name="T47" fmla="*/ 53 h 60"/>
                <a:gd name="T48" fmla="*/ 56 w 60"/>
                <a:gd name="T49" fmla="*/ 46 h 60"/>
                <a:gd name="T50" fmla="*/ 60 w 60"/>
                <a:gd name="T51" fmla="*/ 39 h 60"/>
                <a:gd name="T52" fmla="*/ 60 w 60"/>
                <a:gd name="T53" fmla="*/ 36 h 60"/>
                <a:gd name="T54" fmla="*/ 60 w 60"/>
                <a:gd name="T55" fmla="*/ 25 h 60"/>
                <a:gd name="T56" fmla="*/ 60 w 60"/>
                <a:gd name="T57" fmla="*/ 18 h 60"/>
                <a:gd name="T58" fmla="*/ 60 w 60"/>
                <a:gd name="T59" fmla="*/ 11 h 60"/>
                <a:gd name="T60" fmla="*/ 60 w 60"/>
                <a:gd name="T61" fmla="*/ 7 h 60"/>
                <a:gd name="T62" fmla="*/ 56 w 60"/>
                <a:gd name="T63" fmla="*/ 7 h 60"/>
                <a:gd name="T64" fmla="*/ 52 w 60"/>
                <a:gd name="T65" fmla="*/ 7 h 60"/>
                <a:gd name="T66" fmla="*/ 49 w 60"/>
                <a:gd name="T67" fmla="*/ 4 h 60"/>
                <a:gd name="T68" fmla="*/ 45 w 60"/>
                <a:gd name="T69" fmla="*/ 0 h 60"/>
                <a:gd name="T70" fmla="*/ 42 w 60"/>
                <a:gd name="T71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0">
                  <a:moveTo>
                    <a:pt x="42" y="4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1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9"/>
                  </a:lnTo>
                  <a:lnTo>
                    <a:pt x="14" y="43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24" y="57"/>
                  </a:lnTo>
                  <a:lnTo>
                    <a:pt x="31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5" y="57"/>
                  </a:lnTo>
                  <a:lnTo>
                    <a:pt x="52" y="53"/>
                  </a:lnTo>
                  <a:lnTo>
                    <a:pt x="56" y="46"/>
                  </a:lnTo>
                  <a:lnTo>
                    <a:pt x="60" y="39"/>
                  </a:lnTo>
                  <a:lnTo>
                    <a:pt x="60" y="36"/>
                  </a:lnTo>
                  <a:lnTo>
                    <a:pt x="60" y="25"/>
                  </a:lnTo>
                  <a:lnTo>
                    <a:pt x="60" y="18"/>
                  </a:lnTo>
                  <a:lnTo>
                    <a:pt x="60" y="11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2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" name="Freeform 317"/>
            <p:cNvSpPr>
              <a:spLocks/>
            </p:cNvSpPr>
            <p:nvPr userDrawn="1"/>
          </p:nvSpPr>
          <p:spPr bwMode="gray">
            <a:xfrm>
              <a:off x="2306" y="2138"/>
              <a:ext cx="11" cy="19"/>
            </a:xfrm>
            <a:custGeom>
              <a:avLst/>
              <a:gdLst>
                <a:gd name="T0" fmla="*/ 7 w 11"/>
                <a:gd name="T1" fmla="*/ 0 h 18"/>
                <a:gd name="T2" fmla="*/ 0 w 11"/>
                <a:gd name="T3" fmla="*/ 4 h 18"/>
                <a:gd name="T4" fmla="*/ 0 w 11"/>
                <a:gd name="T5" fmla="*/ 11 h 18"/>
                <a:gd name="T6" fmla="*/ 0 w 11"/>
                <a:gd name="T7" fmla="*/ 14 h 18"/>
                <a:gd name="T8" fmla="*/ 7 w 11"/>
                <a:gd name="T9" fmla="*/ 18 h 18"/>
                <a:gd name="T10" fmla="*/ 11 w 11"/>
                <a:gd name="T11" fmla="*/ 14 h 18"/>
                <a:gd name="T12" fmla="*/ 11 w 11"/>
                <a:gd name="T13" fmla="*/ 11 h 18"/>
                <a:gd name="T14" fmla="*/ 11 w 11"/>
                <a:gd name="T15" fmla="*/ 4 h 18"/>
                <a:gd name="T16" fmla="*/ 7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7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" name="Freeform 318"/>
            <p:cNvSpPr>
              <a:spLocks/>
            </p:cNvSpPr>
            <p:nvPr userDrawn="1"/>
          </p:nvSpPr>
          <p:spPr bwMode="gray">
            <a:xfrm>
              <a:off x="2266" y="2005"/>
              <a:ext cx="40" cy="110"/>
            </a:xfrm>
            <a:custGeom>
              <a:avLst/>
              <a:gdLst>
                <a:gd name="T0" fmla="*/ 22 w 39"/>
                <a:gd name="T1" fmla="*/ 0 h 102"/>
                <a:gd name="T2" fmla="*/ 22 w 39"/>
                <a:gd name="T3" fmla="*/ 0 h 102"/>
                <a:gd name="T4" fmla="*/ 15 w 39"/>
                <a:gd name="T5" fmla="*/ 0 h 102"/>
                <a:gd name="T6" fmla="*/ 11 w 39"/>
                <a:gd name="T7" fmla="*/ 3 h 102"/>
                <a:gd name="T8" fmla="*/ 8 w 39"/>
                <a:gd name="T9" fmla="*/ 3 h 102"/>
                <a:gd name="T10" fmla="*/ 4 w 39"/>
                <a:gd name="T11" fmla="*/ 10 h 102"/>
                <a:gd name="T12" fmla="*/ 4 w 39"/>
                <a:gd name="T13" fmla="*/ 10 h 102"/>
                <a:gd name="T14" fmla="*/ 0 w 39"/>
                <a:gd name="T15" fmla="*/ 18 h 102"/>
                <a:gd name="T16" fmla="*/ 0 w 39"/>
                <a:gd name="T17" fmla="*/ 28 h 102"/>
                <a:gd name="T18" fmla="*/ 0 w 39"/>
                <a:gd name="T19" fmla="*/ 39 h 102"/>
                <a:gd name="T20" fmla="*/ 0 w 39"/>
                <a:gd name="T21" fmla="*/ 46 h 102"/>
                <a:gd name="T22" fmla="*/ 0 w 39"/>
                <a:gd name="T23" fmla="*/ 53 h 102"/>
                <a:gd name="T24" fmla="*/ 4 w 39"/>
                <a:gd name="T25" fmla="*/ 56 h 102"/>
                <a:gd name="T26" fmla="*/ 4 w 39"/>
                <a:gd name="T27" fmla="*/ 56 h 102"/>
                <a:gd name="T28" fmla="*/ 4 w 39"/>
                <a:gd name="T29" fmla="*/ 60 h 102"/>
                <a:gd name="T30" fmla="*/ 4 w 39"/>
                <a:gd name="T31" fmla="*/ 60 h 102"/>
                <a:gd name="T32" fmla="*/ 4 w 39"/>
                <a:gd name="T33" fmla="*/ 63 h 102"/>
                <a:gd name="T34" fmla="*/ 0 w 39"/>
                <a:gd name="T35" fmla="*/ 67 h 102"/>
                <a:gd name="T36" fmla="*/ 0 w 39"/>
                <a:gd name="T37" fmla="*/ 70 h 102"/>
                <a:gd name="T38" fmla="*/ 4 w 39"/>
                <a:gd name="T39" fmla="*/ 77 h 102"/>
                <a:gd name="T40" fmla="*/ 4 w 39"/>
                <a:gd name="T41" fmla="*/ 84 h 102"/>
                <a:gd name="T42" fmla="*/ 8 w 39"/>
                <a:gd name="T43" fmla="*/ 91 h 102"/>
                <a:gd name="T44" fmla="*/ 15 w 39"/>
                <a:gd name="T45" fmla="*/ 99 h 102"/>
                <a:gd name="T46" fmla="*/ 15 w 39"/>
                <a:gd name="T47" fmla="*/ 102 h 102"/>
                <a:gd name="T48" fmla="*/ 18 w 39"/>
                <a:gd name="T49" fmla="*/ 102 h 102"/>
                <a:gd name="T50" fmla="*/ 22 w 39"/>
                <a:gd name="T51" fmla="*/ 99 h 102"/>
                <a:gd name="T52" fmla="*/ 25 w 39"/>
                <a:gd name="T53" fmla="*/ 91 h 102"/>
                <a:gd name="T54" fmla="*/ 25 w 39"/>
                <a:gd name="T55" fmla="*/ 88 h 102"/>
                <a:gd name="T56" fmla="*/ 25 w 39"/>
                <a:gd name="T57" fmla="*/ 77 h 102"/>
                <a:gd name="T58" fmla="*/ 25 w 39"/>
                <a:gd name="T59" fmla="*/ 70 h 102"/>
                <a:gd name="T60" fmla="*/ 25 w 39"/>
                <a:gd name="T61" fmla="*/ 63 h 102"/>
                <a:gd name="T62" fmla="*/ 25 w 39"/>
                <a:gd name="T63" fmla="*/ 60 h 102"/>
                <a:gd name="T64" fmla="*/ 32 w 39"/>
                <a:gd name="T65" fmla="*/ 46 h 102"/>
                <a:gd name="T66" fmla="*/ 32 w 39"/>
                <a:gd name="T67" fmla="*/ 42 h 102"/>
                <a:gd name="T68" fmla="*/ 32 w 39"/>
                <a:gd name="T69" fmla="*/ 39 h 102"/>
                <a:gd name="T70" fmla="*/ 32 w 39"/>
                <a:gd name="T71" fmla="*/ 32 h 102"/>
                <a:gd name="T72" fmla="*/ 32 w 39"/>
                <a:gd name="T73" fmla="*/ 28 h 102"/>
                <a:gd name="T74" fmla="*/ 36 w 39"/>
                <a:gd name="T75" fmla="*/ 25 h 102"/>
                <a:gd name="T76" fmla="*/ 36 w 39"/>
                <a:gd name="T77" fmla="*/ 25 h 102"/>
                <a:gd name="T78" fmla="*/ 36 w 39"/>
                <a:gd name="T79" fmla="*/ 18 h 102"/>
                <a:gd name="T80" fmla="*/ 36 w 39"/>
                <a:gd name="T81" fmla="*/ 10 h 102"/>
                <a:gd name="T82" fmla="*/ 36 w 39"/>
                <a:gd name="T83" fmla="*/ 3 h 102"/>
                <a:gd name="T84" fmla="*/ 39 w 39"/>
                <a:gd name="T85" fmla="*/ 0 h 102"/>
                <a:gd name="T86" fmla="*/ 36 w 39"/>
                <a:gd name="T87" fmla="*/ 0 h 102"/>
                <a:gd name="T88" fmla="*/ 32 w 39"/>
                <a:gd name="T89" fmla="*/ 3 h 102"/>
                <a:gd name="T90" fmla="*/ 25 w 39"/>
                <a:gd name="T91" fmla="*/ 3 h 102"/>
                <a:gd name="T92" fmla="*/ 22 w 39"/>
                <a:gd name="T9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102">
                  <a:moveTo>
                    <a:pt x="22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4" y="77"/>
                  </a:lnTo>
                  <a:lnTo>
                    <a:pt x="4" y="84"/>
                  </a:lnTo>
                  <a:lnTo>
                    <a:pt x="8" y="91"/>
                  </a:lnTo>
                  <a:lnTo>
                    <a:pt x="15" y="99"/>
                  </a:lnTo>
                  <a:lnTo>
                    <a:pt x="15" y="102"/>
                  </a:lnTo>
                  <a:lnTo>
                    <a:pt x="18" y="102"/>
                  </a:lnTo>
                  <a:lnTo>
                    <a:pt x="22" y="99"/>
                  </a:lnTo>
                  <a:lnTo>
                    <a:pt x="25" y="91"/>
                  </a:lnTo>
                  <a:lnTo>
                    <a:pt x="25" y="88"/>
                  </a:lnTo>
                  <a:lnTo>
                    <a:pt x="25" y="77"/>
                  </a:lnTo>
                  <a:lnTo>
                    <a:pt x="25" y="70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2" y="39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18"/>
                  </a:lnTo>
                  <a:lnTo>
                    <a:pt x="36" y="10"/>
                  </a:lnTo>
                  <a:lnTo>
                    <a:pt x="36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" name="Freeform 319"/>
            <p:cNvSpPr>
              <a:spLocks/>
            </p:cNvSpPr>
            <p:nvPr userDrawn="1"/>
          </p:nvSpPr>
          <p:spPr bwMode="gray">
            <a:xfrm>
              <a:off x="2234" y="2120"/>
              <a:ext cx="32" cy="37"/>
            </a:xfrm>
            <a:custGeom>
              <a:avLst/>
              <a:gdLst>
                <a:gd name="T0" fmla="*/ 24 w 31"/>
                <a:gd name="T1" fmla="*/ 0 h 35"/>
                <a:gd name="T2" fmla="*/ 21 w 31"/>
                <a:gd name="T3" fmla="*/ 3 h 35"/>
                <a:gd name="T4" fmla="*/ 17 w 31"/>
                <a:gd name="T5" fmla="*/ 7 h 35"/>
                <a:gd name="T6" fmla="*/ 10 w 31"/>
                <a:gd name="T7" fmla="*/ 14 h 35"/>
                <a:gd name="T8" fmla="*/ 7 w 31"/>
                <a:gd name="T9" fmla="*/ 17 h 35"/>
                <a:gd name="T10" fmla="*/ 3 w 31"/>
                <a:gd name="T11" fmla="*/ 24 h 35"/>
                <a:gd name="T12" fmla="*/ 0 w 31"/>
                <a:gd name="T13" fmla="*/ 28 h 35"/>
                <a:gd name="T14" fmla="*/ 0 w 31"/>
                <a:gd name="T15" fmla="*/ 28 h 35"/>
                <a:gd name="T16" fmla="*/ 0 w 31"/>
                <a:gd name="T17" fmla="*/ 31 h 35"/>
                <a:gd name="T18" fmla="*/ 0 w 31"/>
                <a:gd name="T19" fmla="*/ 31 h 35"/>
                <a:gd name="T20" fmla="*/ 0 w 31"/>
                <a:gd name="T21" fmla="*/ 35 h 35"/>
                <a:gd name="T22" fmla="*/ 0 w 31"/>
                <a:gd name="T23" fmla="*/ 35 h 35"/>
                <a:gd name="T24" fmla="*/ 3 w 31"/>
                <a:gd name="T25" fmla="*/ 35 h 35"/>
                <a:gd name="T26" fmla="*/ 10 w 31"/>
                <a:gd name="T27" fmla="*/ 31 h 35"/>
                <a:gd name="T28" fmla="*/ 14 w 31"/>
                <a:gd name="T29" fmla="*/ 28 h 35"/>
                <a:gd name="T30" fmla="*/ 21 w 31"/>
                <a:gd name="T31" fmla="*/ 24 h 35"/>
                <a:gd name="T32" fmla="*/ 21 w 31"/>
                <a:gd name="T33" fmla="*/ 24 h 35"/>
                <a:gd name="T34" fmla="*/ 21 w 31"/>
                <a:gd name="T35" fmla="*/ 21 h 35"/>
                <a:gd name="T36" fmla="*/ 24 w 31"/>
                <a:gd name="T37" fmla="*/ 17 h 35"/>
                <a:gd name="T38" fmla="*/ 28 w 31"/>
                <a:gd name="T39" fmla="*/ 14 h 35"/>
                <a:gd name="T40" fmla="*/ 31 w 31"/>
                <a:gd name="T41" fmla="*/ 10 h 35"/>
                <a:gd name="T42" fmla="*/ 31 w 31"/>
                <a:gd name="T43" fmla="*/ 7 h 35"/>
                <a:gd name="T44" fmla="*/ 31 w 31"/>
                <a:gd name="T45" fmla="*/ 3 h 35"/>
                <a:gd name="T46" fmla="*/ 31 w 31"/>
                <a:gd name="T47" fmla="*/ 3 h 35"/>
                <a:gd name="T48" fmla="*/ 28 w 31"/>
                <a:gd name="T49" fmla="*/ 0 h 35"/>
                <a:gd name="T50" fmla="*/ 24 w 31"/>
                <a:gd name="T5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5">
                  <a:moveTo>
                    <a:pt x="24" y="0"/>
                  </a:moveTo>
                  <a:lnTo>
                    <a:pt x="21" y="3"/>
                  </a:lnTo>
                  <a:lnTo>
                    <a:pt x="17" y="7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1"/>
                  </a:lnTo>
                  <a:lnTo>
                    <a:pt x="14" y="28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28" y="14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" name="Freeform 320"/>
            <p:cNvSpPr>
              <a:spLocks/>
            </p:cNvSpPr>
            <p:nvPr userDrawn="1"/>
          </p:nvSpPr>
          <p:spPr bwMode="gray">
            <a:xfrm>
              <a:off x="2292" y="2112"/>
              <a:ext cx="18" cy="30"/>
            </a:xfrm>
            <a:custGeom>
              <a:avLst/>
              <a:gdLst>
                <a:gd name="T0" fmla="*/ 11 w 18"/>
                <a:gd name="T1" fmla="*/ 0 h 28"/>
                <a:gd name="T2" fmla="*/ 7 w 18"/>
                <a:gd name="T3" fmla="*/ 0 h 28"/>
                <a:gd name="T4" fmla="*/ 4 w 18"/>
                <a:gd name="T5" fmla="*/ 3 h 28"/>
                <a:gd name="T6" fmla="*/ 0 w 18"/>
                <a:gd name="T7" fmla="*/ 3 h 28"/>
                <a:gd name="T8" fmla="*/ 0 w 18"/>
                <a:gd name="T9" fmla="*/ 7 h 28"/>
                <a:gd name="T10" fmla="*/ 0 w 18"/>
                <a:gd name="T11" fmla="*/ 14 h 28"/>
                <a:gd name="T12" fmla="*/ 0 w 18"/>
                <a:gd name="T13" fmla="*/ 17 h 28"/>
                <a:gd name="T14" fmla="*/ 0 w 18"/>
                <a:gd name="T15" fmla="*/ 24 h 28"/>
                <a:gd name="T16" fmla="*/ 4 w 18"/>
                <a:gd name="T17" fmla="*/ 28 h 28"/>
                <a:gd name="T18" fmla="*/ 11 w 18"/>
                <a:gd name="T19" fmla="*/ 28 h 28"/>
                <a:gd name="T20" fmla="*/ 14 w 18"/>
                <a:gd name="T21" fmla="*/ 24 h 28"/>
                <a:gd name="T22" fmla="*/ 18 w 18"/>
                <a:gd name="T23" fmla="*/ 21 h 28"/>
                <a:gd name="T24" fmla="*/ 18 w 18"/>
                <a:gd name="T25" fmla="*/ 17 h 28"/>
                <a:gd name="T26" fmla="*/ 18 w 18"/>
                <a:gd name="T27" fmla="*/ 14 h 28"/>
                <a:gd name="T28" fmla="*/ 14 w 18"/>
                <a:gd name="T29" fmla="*/ 10 h 28"/>
                <a:gd name="T30" fmla="*/ 14 w 18"/>
                <a:gd name="T31" fmla="*/ 3 h 28"/>
                <a:gd name="T32" fmla="*/ 11 w 18"/>
                <a:gd name="T3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8">
                  <a:moveTo>
                    <a:pt x="11" y="0"/>
                  </a:move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11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4" y="10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" name="Freeform 321"/>
            <p:cNvSpPr>
              <a:spLocks/>
            </p:cNvSpPr>
            <p:nvPr userDrawn="1"/>
          </p:nvSpPr>
          <p:spPr bwMode="gray">
            <a:xfrm>
              <a:off x="2296" y="2150"/>
              <a:ext cx="69" cy="53"/>
            </a:xfrm>
            <a:custGeom>
              <a:avLst/>
              <a:gdLst>
                <a:gd name="T0" fmla="*/ 45 w 67"/>
                <a:gd name="T1" fmla="*/ 0 h 49"/>
                <a:gd name="T2" fmla="*/ 31 w 67"/>
                <a:gd name="T3" fmla="*/ 7 h 49"/>
                <a:gd name="T4" fmla="*/ 21 w 67"/>
                <a:gd name="T5" fmla="*/ 7 h 49"/>
                <a:gd name="T6" fmla="*/ 7 w 67"/>
                <a:gd name="T7" fmla="*/ 14 h 49"/>
                <a:gd name="T8" fmla="*/ 7 w 67"/>
                <a:gd name="T9" fmla="*/ 17 h 49"/>
                <a:gd name="T10" fmla="*/ 3 w 67"/>
                <a:gd name="T11" fmla="*/ 21 h 49"/>
                <a:gd name="T12" fmla="*/ 3 w 67"/>
                <a:gd name="T13" fmla="*/ 24 h 49"/>
                <a:gd name="T14" fmla="*/ 0 w 67"/>
                <a:gd name="T15" fmla="*/ 31 h 49"/>
                <a:gd name="T16" fmla="*/ 0 w 67"/>
                <a:gd name="T17" fmla="*/ 35 h 49"/>
                <a:gd name="T18" fmla="*/ 3 w 67"/>
                <a:gd name="T19" fmla="*/ 35 h 49"/>
                <a:gd name="T20" fmla="*/ 10 w 67"/>
                <a:gd name="T21" fmla="*/ 35 h 49"/>
                <a:gd name="T22" fmla="*/ 17 w 67"/>
                <a:gd name="T23" fmla="*/ 31 h 49"/>
                <a:gd name="T24" fmla="*/ 21 w 67"/>
                <a:gd name="T25" fmla="*/ 31 h 49"/>
                <a:gd name="T26" fmla="*/ 21 w 67"/>
                <a:gd name="T27" fmla="*/ 31 h 49"/>
                <a:gd name="T28" fmla="*/ 21 w 67"/>
                <a:gd name="T29" fmla="*/ 31 h 49"/>
                <a:gd name="T30" fmla="*/ 24 w 67"/>
                <a:gd name="T31" fmla="*/ 39 h 49"/>
                <a:gd name="T32" fmla="*/ 24 w 67"/>
                <a:gd name="T33" fmla="*/ 42 h 49"/>
                <a:gd name="T34" fmla="*/ 28 w 67"/>
                <a:gd name="T35" fmla="*/ 46 h 49"/>
                <a:gd name="T36" fmla="*/ 31 w 67"/>
                <a:gd name="T37" fmla="*/ 46 h 49"/>
                <a:gd name="T38" fmla="*/ 38 w 67"/>
                <a:gd name="T39" fmla="*/ 46 h 49"/>
                <a:gd name="T40" fmla="*/ 42 w 67"/>
                <a:gd name="T41" fmla="*/ 49 h 49"/>
                <a:gd name="T42" fmla="*/ 45 w 67"/>
                <a:gd name="T43" fmla="*/ 46 h 49"/>
                <a:gd name="T44" fmla="*/ 49 w 67"/>
                <a:gd name="T45" fmla="*/ 42 h 49"/>
                <a:gd name="T46" fmla="*/ 49 w 67"/>
                <a:gd name="T47" fmla="*/ 35 h 49"/>
                <a:gd name="T48" fmla="*/ 45 w 67"/>
                <a:gd name="T49" fmla="*/ 31 h 49"/>
                <a:gd name="T50" fmla="*/ 45 w 67"/>
                <a:gd name="T51" fmla="*/ 28 h 49"/>
                <a:gd name="T52" fmla="*/ 49 w 67"/>
                <a:gd name="T53" fmla="*/ 28 h 49"/>
                <a:gd name="T54" fmla="*/ 49 w 67"/>
                <a:gd name="T55" fmla="*/ 28 h 49"/>
                <a:gd name="T56" fmla="*/ 53 w 67"/>
                <a:gd name="T57" fmla="*/ 31 h 49"/>
                <a:gd name="T58" fmla="*/ 56 w 67"/>
                <a:gd name="T59" fmla="*/ 35 h 49"/>
                <a:gd name="T60" fmla="*/ 56 w 67"/>
                <a:gd name="T61" fmla="*/ 35 h 49"/>
                <a:gd name="T62" fmla="*/ 60 w 67"/>
                <a:gd name="T63" fmla="*/ 31 h 49"/>
                <a:gd name="T64" fmla="*/ 63 w 67"/>
                <a:gd name="T65" fmla="*/ 28 h 49"/>
                <a:gd name="T66" fmla="*/ 67 w 67"/>
                <a:gd name="T67" fmla="*/ 21 h 49"/>
                <a:gd name="T68" fmla="*/ 67 w 67"/>
                <a:gd name="T69" fmla="*/ 14 h 49"/>
                <a:gd name="T70" fmla="*/ 63 w 67"/>
                <a:gd name="T71" fmla="*/ 10 h 49"/>
                <a:gd name="T72" fmla="*/ 60 w 67"/>
                <a:gd name="T73" fmla="*/ 3 h 49"/>
                <a:gd name="T74" fmla="*/ 53 w 67"/>
                <a:gd name="T75" fmla="*/ 0 h 49"/>
                <a:gd name="T76" fmla="*/ 49 w 67"/>
                <a:gd name="T77" fmla="*/ 0 h 49"/>
                <a:gd name="T78" fmla="*/ 45 w 67"/>
                <a:gd name="T7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49">
                  <a:moveTo>
                    <a:pt x="45" y="0"/>
                  </a:moveTo>
                  <a:lnTo>
                    <a:pt x="31" y="7"/>
                  </a:lnTo>
                  <a:lnTo>
                    <a:pt x="21" y="7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28" y="46"/>
                  </a:lnTo>
                  <a:lnTo>
                    <a:pt x="31" y="46"/>
                  </a:lnTo>
                  <a:lnTo>
                    <a:pt x="38" y="46"/>
                  </a:lnTo>
                  <a:lnTo>
                    <a:pt x="42" y="49"/>
                  </a:lnTo>
                  <a:lnTo>
                    <a:pt x="45" y="46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3" y="31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7" y="21"/>
                  </a:lnTo>
                  <a:lnTo>
                    <a:pt x="67" y="14"/>
                  </a:lnTo>
                  <a:lnTo>
                    <a:pt x="63" y="10"/>
                  </a:lnTo>
                  <a:lnTo>
                    <a:pt x="60" y="3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" name="Freeform 322"/>
            <p:cNvSpPr>
              <a:spLocks noEditPoints="1"/>
            </p:cNvSpPr>
            <p:nvPr userDrawn="1"/>
          </p:nvSpPr>
          <p:spPr bwMode="gray">
            <a:xfrm>
              <a:off x="2122" y="2180"/>
              <a:ext cx="137" cy="170"/>
            </a:xfrm>
            <a:custGeom>
              <a:avLst/>
              <a:gdLst>
                <a:gd name="T0" fmla="*/ 14 w 133"/>
                <a:gd name="T1" fmla="*/ 134 h 158"/>
                <a:gd name="T2" fmla="*/ 24 w 133"/>
                <a:gd name="T3" fmla="*/ 141 h 158"/>
                <a:gd name="T4" fmla="*/ 42 w 133"/>
                <a:gd name="T5" fmla="*/ 144 h 158"/>
                <a:gd name="T6" fmla="*/ 52 w 133"/>
                <a:gd name="T7" fmla="*/ 148 h 158"/>
                <a:gd name="T8" fmla="*/ 66 w 133"/>
                <a:gd name="T9" fmla="*/ 158 h 158"/>
                <a:gd name="T10" fmla="*/ 77 w 133"/>
                <a:gd name="T11" fmla="*/ 155 h 158"/>
                <a:gd name="T12" fmla="*/ 84 w 133"/>
                <a:gd name="T13" fmla="*/ 141 h 158"/>
                <a:gd name="T14" fmla="*/ 88 w 133"/>
                <a:gd name="T15" fmla="*/ 127 h 158"/>
                <a:gd name="T16" fmla="*/ 98 w 133"/>
                <a:gd name="T17" fmla="*/ 120 h 158"/>
                <a:gd name="T18" fmla="*/ 105 w 133"/>
                <a:gd name="T19" fmla="*/ 102 h 158"/>
                <a:gd name="T20" fmla="*/ 119 w 133"/>
                <a:gd name="T21" fmla="*/ 95 h 158"/>
                <a:gd name="T22" fmla="*/ 123 w 133"/>
                <a:gd name="T23" fmla="*/ 88 h 158"/>
                <a:gd name="T24" fmla="*/ 112 w 133"/>
                <a:gd name="T25" fmla="*/ 81 h 158"/>
                <a:gd name="T26" fmla="*/ 105 w 133"/>
                <a:gd name="T27" fmla="*/ 77 h 158"/>
                <a:gd name="T28" fmla="*/ 116 w 133"/>
                <a:gd name="T29" fmla="*/ 56 h 158"/>
                <a:gd name="T30" fmla="*/ 126 w 133"/>
                <a:gd name="T31" fmla="*/ 46 h 158"/>
                <a:gd name="T32" fmla="*/ 112 w 133"/>
                <a:gd name="T33" fmla="*/ 39 h 158"/>
                <a:gd name="T34" fmla="*/ 133 w 133"/>
                <a:gd name="T35" fmla="*/ 28 h 158"/>
                <a:gd name="T36" fmla="*/ 126 w 133"/>
                <a:gd name="T37" fmla="*/ 18 h 158"/>
                <a:gd name="T38" fmla="*/ 116 w 133"/>
                <a:gd name="T39" fmla="*/ 7 h 158"/>
                <a:gd name="T40" fmla="*/ 112 w 133"/>
                <a:gd name="T41" fmla="*/ 0 h 158"/>
                <a:gd name="T42" fmla="*/ 98 w 133"/>
                <a:gd name="T43" fmla="*/ 3 h 158"/>
                <a:gd name="T44" fmla="*/ 88 w 133"/>
                <a:gd name="T45" fmla="*/ 11 h 158"/>
                <a:gd name="T46" fmla="*/ 70 w 133"/>
                <a:gd name="T47" fmla="*/ 39 h 158"/>
                <a:gd name="T48" fmla="*/ 59 w 133"/>
                <a:gd name="T49" fmla="*/ 46 h 158"/>
                <a:gd name="T50" fmla="*/ 45 w 133"/>
                <a:gd name="T51" fmla="*/ 56 h 158"/>
                <a:gd name="T52" fmla="*/ 38 w 133"/>
                <a:gd name="T53" fmla="*/ 67 h 158"/>
                <a:gd name="T54" fmla="*/ 7 w 133"/>
                <a:gd name="T55" fmla="*/ 88 h 158"/>
                <a:gd name="T56" fmla="*/ 0 w 133"/>
                <a:gd name="T57" fmla="*/ 99 h 158"/>
                <a:gd name="T58" fmla="*/ 3 w 133"/>
                <a:gd name="T59" fmla="*/ 120 h 158"/>
                <a:gd name="T60" fmla="*/ 0 w 133"/>
                <a:gd name="T61" fmla="*/ 127 h 158"/>
                <a:gd name="T62" fmla="*/ 38 w 133"/>
                <a:gd name="T63" fmla="*/ 99 h 158"/>
                <a:gd name="T64" fmla="*/ 38 w 133"/>
                <a:gd name="T65" fmla="*/ 99 h 158"/>
                <a:gd name="T66" fmla="*/ 63 w 133"/>
                <a:gd name="T67" fmla="*/ 81 h 158"/>
                <a:gd name="T68" fmla="*/ 95 w 133"/>
                <a:gd name="T69" fmla="*/ 49 h 158"/>
                <a:gd name="T70" fmla="*/ 74 w 133"/>
                <a:gd name="T71" fmla="*/ 74 h 158"/>
                <a:gd name="T72" fmla="*/ 74 w 133"/>
                <a:gd name="T73" fmla="*/ 74 h 158"/>
                <a:gd name="T74" fmla="*/ 59 w 133"/>
                <a:gd name="T75" fmla="*/ 81 h 158"/>
                <a:gd name="T76" fmla="*/ 52 w 133"/>
                <a:gd name="T77" fmla="*/ 85 h 158"/>
                <a:gd name="T78" fmla="*/ 45 w 133"/>
                <a:gd name="T79" fmla="*/ 92 h 158"/>
                <a:gd name="T80" fmla="*/ 49 w 133"/>
                <a:gd name="T81" fmla="*/ 88 h 158"/>
                <a:gd name="T82" fmla="*/ 28 w 133"/>
                <a:gd name="T83" fmla="*/ 99 h 158"/>
                <a:gd name="T84" fmla="*/ 21 w 133"/>
                <a:gd name="T85" fmla="*/ 92 h 158"/>
                <a:gd name="T86" fmla="*/ 28 w 133"/>
                <a:gd name="T87" fmla="*/ 99 h 158"/>
                <a:gd name="T88" fmla="*/ 28 w 133"/>
                <a:gd name="T89" fmla="*/ 9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3" h="158">
                  <a:moveTo>
                    <a:pt x="0" y="130"/>
                  </a:moveTo>
                  <a:lnTo>
                    <a:pt x="7" y="130"/>
                  </a:lnTo>
                  <a:lnTo>
                    <a:pt x="14" y="134"/>
                  </a:lnTo>
                  <a:lnTo>
                    <a:pt x="21" y="137"/>
                  </a:lnTo>
                  <a:lnTo>
                    <a:pt x="21" y="141"/>
                  </a:lnTo>
                  <a:lnTo>
                    <a:pt x="24" y="141"/>
                  </a:lnTo>
                  <a:lnTo>
                    <a:pt x="31" y="144"/>
                  </a:lnTo>
                  <a:lnTo>
                    <a:pt x="38" y="144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9" y="144"/>
                  </a:lnTo>
                  <a:lnTo>
                    <a:pt x="52" y="148"/>
                  </a:lnTo>
                  <a:lnTo>
                    <a:pt x="52" y="151"/>
                  </a:lnTo>
                  <a:lnTo>
                    <a:pt x="63" y="151"/>
                  </a:lnTo>
                  <a:lnTo>
                    <a:pt x="66" y="158"/>
                  </a:lnTo>
                  <a:lnTo>
                    <a:pt x="70" y="158"/>
                  </a:lnTo>
                  <a:lnTo>
                    <a:pt x="74" y="155"/>
                  </a:lnTo>
                  <a:lnTo>
                    <a:pt x="77" y="155"/>
                  </a:lnTo>
                  <a:lnTo>
                    <a:pt x="81" y="151"/>
                  </a:lnTo>
                  <a:lnTo>
                    <a:pt x="84" y="148"/>
                  </a:lnTo>
                  <a:lnTo>
                    <a:pt x="84" y="141"/>
                  </a:lnTo>
                  <a:lnTo>
                    <a:pt x="88" y="134"/>
                  </a:lnTo>
                  <a:lnTo>
                    <a:pt x="88" y="130"/>
                  </a:lnTo>
                  <a:lnTo>
                    <a:pt x="88" y="127"/>
                  </a:lnTo>
                  <a:lnTo>
                    <a:pt x="91" y="127"/>
                  </a:lnTo>
                  <a:lnTo>
                    <a:pt x="91" y="123"/>
                  </a:lnTo>
                  <a:lnTo>
                    <a:pt x="98" y="120"/>
                  </a:lnTo>
                  <a:lnTo>
                    <a:pt x="102" y="116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09" y="99"/>
                  </a:lnTo>
                  <a:lnTo>
                    <a:pt x="112" y="95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23" y="92"/>
                  </a:lnTo>
                  <a:lnTo>
                    <a:pt x="123" y="88"/>
                  </a:lnTo>
                  <a:lnTo>
                    <a:pt x="123" y="85"/>
                  </a:lnTo>
                  <a:lnTo>
                    <a:pt x="116" y="81"/>
                  </a:lnTo>
                  <a:lnTo>
                    <a:pt x="112" y="81"/>
                  </a:lnTo>
                  <a:lnTo>
                    <a:pt x="109" y="81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09" y="74"/>
                  </a:lnTo>
                  <a:lnTo>
                    <a:pt x="109" y="60"/>
                  </a:lnTo>
                  <a:lnTo>
                    <a:pt x="116" y="56"/>
                  </a:lnTo>
                  <a:lnTo>
                    <a:pt x="119" y="49"/>
                  </a:lnTo>
                  <a:lnTo>
                    <a:pt x="123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2" y="39"/>
                  </a:lnTo>
                  <a:lnTo>
                    <a:pt x="133" y="32"/>
                  </a:lnTo>
                  <a:lnTo>
                    <a:pt x="133" y="32"/>
                  </a:lnTo>
                  <a:lnTo>
                    <a:pt x="133" y="28"/>
                  </a:lnTo>
                  <a:lnTo>
                    <a:pt x="130" y="25"/>
                  </a:lnTo>
                  <a:lnTo>
                    <a:pt x="130" y="21"/>
                  </a:lnTo>
                  <a:lnTo>
                    <a:pt x="126" y="18"/>
                  </a:lnTo>
                  <a:lnTo>
                    <a:pt x="123" y="14"/>
                  </a:lnTo>
                  <a:lnTo>
                    <a:pt x="119" y="11"/>
                  </a:lnTo>
                  <a:lnTo>
                    <a:pt x="116" y="7"/>
                  </a:lnTo>
                  <a:lnTo>
                    <a:pt x="112" y="7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8" y="3"/>
                  </a:lnTo>
                  <a:lnTo>
                    <a:pt x="95" y="3"/>
                  </a:lnTo>
                  <a:lnTo>
                    <a:pt x="91" y="7"/>
                  </a:lnTo>
                  <a:lnTo>
                    <a:pt x="88" y="11"/>
                  </a:lnTo>
                  <a:lnTo>
                    <a:pt x="81" y="14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66" y="42"/>
                  </a:lnTo>
                  <a:lnTo>
                    <a:pt x="63" y="46"/>
                  </a:lnTo>
                  <a:lnTo>
                    <a:pt x="59" y="46"/>
                  </a:lnTo>
                  <a:lnTo>
                    <a:pt x="52" y="49"/>
                  </a:lnTo>
                  <a:lnTo>
                    <a:pt x="49" y="53"/>
                  </a:lnTo>
                  <a:lnTo>
                    <a:pt x="45" y="56"/>
                  </a:lnTo>
                  <a:lnTo>
                    <a:pt x="42" y="60"/>
                  </a:lnTo>
                  <a:lnTo>
                    <a:pt x="38" y="63"/>
                  </a:lnTo>
                  <a:lnTo>
                    <a:pt x="38" y="67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92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0" y="130"/>
                  </a:lnTo>
                  <a:close/>
                  <a:moveTo>
                    <a:pt x="38" y="99"/>
                  </a:move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close/>
                  <a:moveTo>
                    <a:pt x="63" y="81"/>
                  </a:moveTo>
                  <a:lnTo>
                    <a:pt x="66" y="77"/>
                  </a:lnTo>
                  <a:lnTo>
                    <a:pt x="63" y="81"/>
                  </a:lnTo>
                  <a:lnTo>
                    <a:pt x="63" y="81"/>
                  </a:lnTo>
                  <a:close/>
                  <a:moveTo>
                    <a:pt x="95" y="49"/>
                  </a:moveTo>
                  <a:lnTo>
                    <a:pt x="95" y="49"/>
                  </a:lnTo>
                  <a:lnTo>
                    <a:pt x="91" y="49"/>
                  </a:lnTo>
                  <a:lnTo>
                    <a:pt x="95" y="49"/>
                  </a:lnTo>
                  <a:close/>
                  <a:moveTo>
                    <a:pt x="74" y="74"/>
                  </a:moveTo>
                  <a:lnTo>
                    <a:pt x="77" y="74"/>
                  </a:lnTo>
                  <a:lnTo>
                    <a:pt x="77" y="74"/>
                  </a:lnTo>
                  <a:lnTo>
                    <a:pt x="74" y="74"/>
                  </a:lnTo>
                  <a:close/>
                  <a:moveTo>
                    <a:pt x="49" y="88"/>
                  </a:moveTo>
                  <a:lnTo>
                    <a:pt x="52" y="85"/>
                  </a:lnTo>
                  <a:lnTo>
                    <a:pt x="59" y="81"/>
                  </a:lnTo>
                  <a:lnTo>
                    <a:pt x="59" y="85"/>
                  </a:lnTo>
                  <a:lnTo>
                    <a:pt x="56" y="85"/>
                  </a:lnTo>
                  <a:lnTo>
                    <a:pt x="52" y="85"/>
                  </a:lnTo>
                  <a:lnTo>
                    <a:pt x="49" y="88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88"/>
                  </a:lnTo>
                  <a:lnTo>
                    <a:pt x="49" y="88"/>
                  </a:lnTo>
                  <a:lnTo>
                    <a:pt x="49" y="88"/>
                  </a:lnTo>
                  <a:close/>
                  <a:moveTo>
                    <a:pt x="21" y="92"/>
                  </a:moveTo>
                  <a:lnTo>
                    <a:pt x="21" y="95"/>
                  </a:lnTo>
                  <a:lnTo>
                    <a:pt x="28" y="99"/>
                  </a:lnTo>
                  <a:lnTo>
                    <a:pt x="24" y="95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1" y="92"/>
                  </a:lnTo>
                  <a:close/>
                  <a:moveTo>
                    <a:pt x="28" y="99"/>
                  </a:move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" name="Freeform 323"/>
            <p:cNvSpPr>
              <a:spLocks/>
            </p:cNvSpPr>
            <p:nvPr userDrawn="1"/>
          </p:nvSpPr>
          <p:spPr bwMode="gray">
            <a:xfrm>
              <a:off x="2560" y="2325"/>
              <a:ext cx="141" cy="121"/>
            </a:xfrm>
            <a:custGeom>
              <a:avLst/>
              <a:gdLst>
                <a:gd name="T0" fmla="*/ 95 w 137"/>
                <a:gd name="T1" fmla="*/ 46 h 113"/>
                <a:gd name="T2" fmla="*/ 95 w 137"/>
                <a:gd name="T3" fmla="*/ 46 h 113"/>
                <a:gd name="T4" fmla="*/ 91 w 137"/>
                <a:gd name="T5" fmla="*/ 46 h 113"/>
                <a:gd name="T6" fmla="*/ 88 w 137"/>
                <a:gd name="T7" fmla="*/ 46 h 113"/>
                <a:gd name="T8" fmla="*/ 84 w 137"/>
                <a:gd name="T9" fmla="*/ 42 h 113"/>
                <a:gd name="T10" fmla="*/ 81 w 137"/>
                <a:gd name="T11" fmla="*/ 39 h 113"/>
                <a:gd name="T12" fmla="*/ 81 w 137"/>
                <a:gd name="T13" fmla="*/ 39 h 113"/>
                <a:gd name="T14" fmla="*/ 77 w 137"/>
                <a:gd name="T15" fmla="*/ 35 h 113"/>
                <a:gd name="T16" fmla="*/ 74 w 137"/>
                <a:gd name="T17" fmla="*/ 35 h 113"/>
                <a:gd name="T18" fmla="*/ 70 w 137"/>
                <a:gd name="T19" fmla="*/ 32 h 113"/>
                <a:gd name="T20" fmla="*/ 63 w 137"/>
                <a:gd name="T21" fmla="*/ 28 h 113"/>
                <a:gd name="T22" fmla="*/ 60 w 137"/>
                <a:gd name="T23" fmla="*/ 21 h 113"/>
                <a:gd name="T24" fmla="*/ 53 w 137"/>
                <a:gd name="T25" fmla="*/ 17 h 113"/>
                <a:gd name="T26" fmla="*/ 46 w 137"/>
                <a:gd name="T27" fmla="*/ 14 h 113"/>
                <a:gd name="T28" fmla="*/ 42 w 137"/>
                <a:gd name="T29" fmla="*/ 10 h 113"/>
                <a:gd name="T30" fmla="*/ 42 w 137"/>
                <a:gd name="T31" fmla="*/ 10 h 113"/>
                <a:gd name="T32" fmla="*/ 39 w 137"/>
                <a:gd name="T33" fmla="*/ 10 h 113"/>
                <a:gd name="T34" fmla="*/ 32 w 137"/>
                <a:gd name="T35" fmla="*/ 7 h 113"/>
                <a:gd name="T36" fmla="*/ 21 w 137"/>
                <a:gd name="T37" fmla="*/ 3 h 113"/>
                <a:gd name="T38" fmla="*/ 10 w 137"/>
                <a:gd name="T39" fmla="*/ 3 h 113"/>
                <a:gd name="T40" fmla="*/ 3 w 137"/>
                <a:gd name="T41" fmla="*/ 0 h 113"/>
                <a:gd name="T42" fmla="*/ 0 w 137"/>
                <a:gd name="T43" fmla="*/ 81 h 113"/>
                <a:gd name="T44" fmla="*/ 14 w 137"/>
                <a:gd name="T45" fmla="*/ 88 h 113"/>
                <a:gd name="T46" fmla="*/ 28 w 137"/>
                <a:gd name="T47" fmla="*/ 84 h 113"/>
                <a:gd name="T48" fmla="*/ 28 w 137"/>
                <a:gd name="T49" fmla="*/ 81 h 113"/>
                <a:gd name="T50" fmla="*/ 32 w 137"/>
                <a:gd name="T51" fmla="*/ 77 h 113"/>
                <a:gd name="T52" fmla="*/ 35 w 137"/>
                <a:gd name="T53" fmla="*/ 74 h 113"/>
                <a:gd name="T54" fmla="*/ 39 w 137"/>
                <a:gd name="T55" fmla="*/ 70 h 113"/>
                <a:gd name="T56" fmla="*/ 46 w 137"/>
                <a:gd name="T57" fmla="*/ 70 h 113"/>
                <a:gd name="T58" fmla="*/ 56 w 137"/>
                <a:gd name="T59" fmla="*/ 70 h 113"/>
                <a:gd name="T60" fmla="*/ 81 w 137"/>
                <a:gd name="T61" fmla="*/ 84 h 113"/>
                <a:gd name="T62" fmla="*/ 91 w 137"/>
                <a:gd name="T63" fmla="*/ 98 h 113"/>
                <a:gd name="T64" fmla="*/ 109 w 137"/>
                <a:gd name="T65" fmla="*/ 106 h 113"/>
                <a:gd name="T66" fmla="*/ 134 w 137"/>
                <a:gd name="T67" fmla="*/ 113 h 113"/>
                <a:gd name="T68" fmla="*/ 134 w 137"/>
                <a:gd name="T69" fmla="*/ 113 h 113"/>
                <a:gd name="T70" fmla="*/ 137 w 137"/>
                <a:gd name="T71" fmla="*/ 109 h 113"/>
                <a:gd name="T72" fmla="*/ 137 w 137"/>
                <a:gd name="T73" fmla="*/ 106 h 113"/>
                <a:gd name="T74" fmla="*/ 134 w 137"/>
                <a:gd name="T75" fmla="*/ 102 h 113"/>
                <a:gd name="T76" fmla="*/ 130 w 137"/>
                <a:gd name="T77" fmla="*/ 98 h 113"/>
                <a:gd name="T78" fmla="*/ 123 w 137"/>
                <a:gd name="T79" fmla="*/ 91 h 113"/>
                <a:gd name="T80" fmla="*/ 116 w 137"/>
                <a:gd name="T81" fmla="*/ 88 h 113"/>
                <a:gd name="T82" fmla="*/ 113 w 137"/>
                <a:gd name="T83" fmla="*/ 81 h 113"/>
                <a:gd name="T84" fmla="*/ 106 w 137"/>
                <a:gd name="T85" fmla="*/ 77 h 113"/>
                <a:gd name="T86" fmla="*/ 102 w 137"/>
                <a:gd name="T87" fmla="*/ 74 h 113"/>
                <a:gd name="T88" fmla="*/ 102 w 137"/>
                <a:gd name="T89" fmla="*/ 74 h 113"/>
                <a:gd name="T90" fmla="*/ 84 w 137"/>
                <a:gd name="T91" fmla="*/ 63 h 113"/>
                <a:gd name="T92" fmla="*/ 102 w 137"/>
                <a:gd name="T93" fmla="*/ 56 h 113"/>
                <a:gd name="T94" fmla="*/ 95 w 137"/>
                <a:gd name="T95" fmla="*/ 4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" h="113">
                  <a:moveTo>
                    <a:pt x="95" y="46"/>
                  </a:moveTo>
                  <a:lnTo>
                    <a:pt x="95" y="46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4" y="42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77" y="35"/>
                  </a:lnTo>
                  <a:lnTo>
                    <a:pt x="74" y="35"/>
                  </a:lnTo>
                  <a:lnTo>
                    <a:pt x="70" y="32"/>
                  </a:lnTo>
                  <a:lnTo>
                    <a:pt x="63" y="28"/>
                  </a:lnTo>
                  <a:lnTo>
                    <a:pt x="60" y="21"/>
                  </a:lnTo>
                  <a:lnTo>
                    <a:pt x="53" y="17"/>
                  </a:lnTo>
                  <a:lnTo>
                    <a:pt x="46" y="14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2" y="7"/>
                  </a:lnTo>
                  <a:lnTo>
                    <a:pt x="21" y="3"/>
                  </a:lnTo>
                  <a:lnTo>
                    <a:pt x="10" y="3"/>
                  </a:lnTo>
                  <a:lnTo>
                    <a:pt x="3" y="0"/>
                  </a:lnTo>
                  <a:lnTo>
                    <a:pt x="0" y="81"/>
                  </a:lnTo>
                  <a:lnTo>
                    <a:pt x="14" y="88"/>
                  </a:lnTo>
                  <a:lnTo>
                    <a:pt x="28" y="84"/>
                  </a:lnTo>
                  <a:lnTo>
                    <a:pt x="28" y="81"/>
                  </a:lnTo>
                  <a:lnTo>
                    <a:pt x="32" y="77"/>
                  </a:lnTo>
                  <a:lnTo>
                    <a:pt x="35" y="74"/>
                  </a:lnTo>
                  <a:lnTo>
                    <a:pt x="39" y="70"/>
                  </a:lnTo>
                  <a:lnTo>
                    <a:pt x="46" y="70"/>
                  </a:lnTo>
                  <a:lnTo>
                    <a:pt x="56" y="70"/>
                  </a:lnTo>
                  <a:lnTo>
                    <a:pt x="81" y="84"/>
                  </a:lnTo>
                  <a:lnTo>
                    <a:pt x="91" y="98"/>
                  </a:lnTo>
                  <a:lnTo>
                    <a:pt x="109" y="106"/>
                  </a:lnTo>
                  <a:lnTo>
                    <a:pt x="134" y="113"/>
                  </a:lnTo>
                  <a:lnTo>
                    <a:pt x="134" y="113"/>
                  </a:lnTo>
                  <a:lnTo>
                    <a:pt x="137" y="109"/>
                  </a:lnTo>
                  <a:lnTo>
                    <a:pt x="137" y="106"/>
                  </a:lnTo>
                  <a:lnTo>
                    <a:pt x="134" y="102"/>
                  </a:lnTo>
                  <a:lnTo>
                    <a:pt x="130" y="98"/>
                  </a:lnTo>
                  <a:lnTo>
                    <a:pt x="123" y="91"/>
                  </a:lnTo>
                  <a:lnTo>
                    <a:pt x="116" y="88"/>
                  </a:lnTo>
                  <a:lnTo>
                    <a:pt x="113" y="81"/>
                  </a:lnTo>
                  <a:lnTo>
                    <a:pt x="106" y="77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84" y="63"/>
                  </a:lnTo>
                  <a:lnTo>
                    <a:pt x="102" y="56"/>
                  </a:lnTo>
                  <a:lnTo>
                    <a:pt x="95" y="4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" name="Freeform 324"/>
            <p:cNvSpPr>
              <a:spLocks/>
            </p:cNvSpPr>
            <p:nvPr userDrawn="1"/>
          </p:nvSpPr>
          <p:spPr bwMode="gray">
            <a:xfrm>
              <a:off x="2429" y="2290"/>
              <a:ext cx="134" cy="122"/>
            </a:xfrm>
            <a:custGeom>
              <a:avLst/>
              <a:gdLst>
                <a:gd name="T0" fmla="*/ 0 w 130"/>
                <a:gd name="T1" fmla="*/ 14 h 113"/>
                <a:gd name="T2" fmla="*/ 7 w 130"/>
                <a:gd name="T3" fmla="*/ 21 h 113"/>
                <a:gd name="T4" fmla="*/ 11 w 130"/>
                <a:gd name="T5" fmla="*/ 28 h 113"/>
                <a:gd name="T6" fmla="*/ 14 w 130"/>
                <a:gd name="T7" fmla="*/ 35 h 113"/>
                <a:gd name="T8" fmla="*/ 14 w 130"/>
                <a:gd name="T9" fmla="*/ 42 h 113"/>
                <a:gd name="T10" fmla="*/ 18 w 130"/>
                <a:gd name="T11" fmla="*/ 46 h 113"/>
                <a:gd name="T12" fmla="*/ 18 w 130"/>
                <a:gd name="T13" fmla="*/ 49 h 113"/>
                <a:gd name="T14" fmla="*/ 21 w 130"/>
                <a:gd name="T15" fmla="*/ 53 h 113"/>
                <a:gd name="T16" fmla="*/ 25 w 130"/>
                <a:gd name="T17" fmla="*/ 53 h 113"/>
                <a:gd name="T18" fmla="*/ 32 w 130"/>
                <a:gd name="T19" fmla="*/ 53 h 113"/>
                <a:gd name="T20" fmla="*/ 39 w 130"/>
                <a:gd name="T21" fmla="*/ 53 h 113"/>
                <a:gd name="T22" fmla="*/ 46 w 130"/>
                <a:gd name="T23" fmla="*/ 56 h 113"/>
                <a:gd name="T24" fmla="*/ 49 w 130"/>
                <a:gd name="T25" fmla="*/ 56 h 113"/>
                <a:gd name="T26" fmla="*/ 56 w 130"/>
                <a:gd name="T27" fmla="*/ 60 h 113"/>
                <a:gd name="T28" fmla="*/ 67 w 130"/>
                <a:gd name="T29" fmla="*/ 60 h 113"/>
                <a:gd name="T30" fmla="*/ 74 w 130"/>
                <a:gd name="T31" fmla="*/ 60 h 113"/>
                <a:gd name="T32" fmla="*/ 78 w 130"/>
                <a:gd name="T33" fmla="*/ 64 h 113"/>
                <a:gd name="T34" fmla="*/ 92 w 130"/>
                <a:gd name="T35" fmla="*/ 78 h 113"/>
                <a:gd name="T36" fmla="*/ 102 w 130"/>
                <a:gd name="T37" fmla="*/ 95 h 113"/>
                <a:gd name="T38" fmla="*/ 120 w 130"/>
                <a:gd name="T39" fmla="*/ 113 h 113"/>
                <a:gd name="T40" fmla="*/ 123 w 130"/>
                <a:gd name="T41" fmla="*/ 113 h 113"/>
                <a:gd name="T42" fmla="*/ 130 w 130"/>
                <a:gd name="T43" fmla="*/ 32 h 113"/>
                <a:gd name="T44" fmla="*/ 123 w 130"/>
                <a:gd name="T45" fmla="*/ 28 h 113"/>
                <a:gd name="T46" fmla="*/ 116 w 130"/>
                <a:gd name="T47" fmla="*/ 25 h 113"/>
                <a:gd name="T48" fmla="*/ 106 w 130"/>
                <a:gd name="T49" fmla="*/ 18 h 113"/>
                <a:gd name="T50" fmla="*/ 99 w 130"/>
                <a:gd name="T51" fmla="*/ 18 h 113"/>
                <a:gd name="T52" fmla="*/ 92 w 130"/>
                <a:gd name="T53" fmla="*/ 14 h 113"/>
                <a:gd name="T54" fmla="*/ 81 w 130"/>
                <a:gd name="T55" fmla="*/ 18 h 113"/>
                <a:gd name="T56" fmla="*/ 78 w 130"/>
                <a:gd name="T57" fmla="*/ 21 h 113"/>
                <a:gd name="T58" fmla="*/ 78 w 130"/>
                <a:gd name="T59" fmla="*/ 25 h 113"/>
                <a:gd name="T60" fmla="*/ 74 w 130"/>
                <a:gd name="T61" fmla="*/ 28 h 113"/>
                <a:gd name="T62" fmla="*/ 74 w 130"/>
                <a:gd name="T63" fmla="*/ 35 h 113"/>
                <a:gd name="T64" fmla="*/ 70 w 130"/>
                <a:gd name="T65" fmla="*/ 42 h 113"/>
                <a:gd name="T66" fmla="*/ 67 w 130"/>
                <a:gd name="T67" fmla="*/ 46 h 113"/>
                <a:gd name="T68" fmla="*/ 60 w 130"/>
                <a:gd name="T69" fmla="*/ 46 h 113"/>
                <a:gd name="T70" fmla="*/ 53 w 130"/>
                <a:gd name="T71" fmla="*/ 46 h 113"/>
                <a:gd name="T72" fmla="*/ 46 w 130"/>
                <a:gd name="T73" fmla="*/ 42 h 113"/>
                <a:gd name="T74" fmla="*/ 42 w 130"/>
                <a:gd name="T75" fmla="*/ 35 h 113"/>
                <a:gd name="T76" fmla="*/ 39 w 130"/>
                <a:gd name="T77" fmla="*/ 28 h 113"/>
                <a:gd name="T78" fmla="*/ 35 w 130"/>
                <a:gd name="T79" fmla="*/ 21 h 113"/>
                <a:gd name="T80" fmla="*/ 35 w 130"/>
                <a:gd name="T81" fmla="*/ 18 h 113"/>
                <a:gd name="T82" fmla="*/ 32 w 130"/>
                <a:gd name="T83" fmla="*/ 14 h 113"/>
                <a:gd name="T84" fmla="*/ 32 w 130"/>
                <a:gd name="T85" fmla="*/ 14 h 113"/>
                <a:gd name="T86" fmla="*/ 28 w 130"/>
                <a:gd name="T87" fmla="*/ 11 h 113"/>
                <a:gd name="T88" fmla="*/ 25 w 130"/>
                <a:gd name="T89" fmla="*/ 7 h 113"/>
                <a:gd name="T90" fmla="*/ 21 w 130"/>
                <a:gd name="T91" fmla="*/ 4 h 113"/>
                <a:gd name="T92" fmla="*/ 14 w 130"/>
                <a:gd name="T93" fmla="*/ 0 h 113"/>
                <a:gd name="T94" fmla="*/ 7 w 130"/>
                <a:gd name="T95" fmla="*/ 0 h 113"/>
                <a:gd name="T96" fmla="*/ 4 w 130"/>
                <a:gd name="T97" fmla="*/ 7 h 113"/>
                <a:gd name="T98" fmla="*/ 4 w 130"/>
                <a:gd name="T99" fmla="*/ 7 h 113"/>
                <a:gd name="T100" fmla="*/ 0 w 130"/>
                <a:gd name="T101" fmla="*/ 11 h 113"/>
                <a:gd name="T102" fmla="*/ 0 w 130"/>
                <a:gd name="T103" fmla="*/ 11 h 113"/>
                <a:gd name="T104" fmla="*/ 0 w 130"/>
                <a:gd name="T105" fmla="*/ 1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" h="113">
                  <a:moveTo>
                    <a:pt x="0" y="14"/>
                  </a:moveTo>
                  <a:lnTo>
                    <a:pt x="7" y="21"/>
                  </a:lnTo>
                  <a:lnTo>
                    <a:pt x="11" y="28"/>
                  </a:lnTo>
                  <a:lnTo>
                    <a:pt x="14" y="35"/>
                  </a:lnTo>
                  <a:lnTo>
                    <a:pt x="14" y="42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21" y="53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9" y="53"/>
                  </a:lnTo>
                  <a:lnTo>
                    <a:pt x="46" y="56"/>
                  </a:lnTo>
                  <a:lnTo>
                    <a:pt x="49" y="56"/>
                  </a:lnTo>
                  <a:lnTo>
                    <a:pt x="56" y="60"/>
                  </a:lnTo>
                  <a:lnTo>
                    <a:pt x="67" y="60"/>
                  </a:lnTo>
                  <a:lnTo>
                    <a:pt x="74" y="60"/>
                  </a:lnTo>
                  <a:lnTo>
                    <a:pt x="78" y="64"/>
                  </a:lnTo>
                  <a:lnTo>
                    <a:pt x="92" y="78"/>
                  </a:lnTo>
                  <a:lnTo>
                    <a:pt x="102" y="95"/>
                  </a:lnTo>
                  <a:lnTo>
                    <a:pt x="120" y="113"/>
                  </a:lnTo>
                  <a:lnTo>
                    <a:pt x="123" y="113"/>
                  </a:lnTo>
                  <a:lnTo>
                    <a:pt x="130" y="32"/>
                  </a:lnTo>
                  <a:lnTo>
                    <a:pt x="123" y="28"/>
                  </a:lnTo>
                  <a:lnTo>
                    <a:pt x="116" y="25"/>
                  </a:lnTo>
                  <a:lnTo>
                    <a:pt x="106" y="18"/>
                  </a:lnTo>
                  <a:lnTo>
                    <a:pt x="99" y="18"/>
                  </a:lnTo>
                  <a:lnTo>
                    <a:pt x="92" y="14"/>
                  </a:lnTo>
                  <a:lnTo>
                    <a:pt x="81" y="18"/>
                  </a:lnTo>
                  <a:lnTo>
                    <a:pt x="78" y="21"/>
                  </a:lnTo>
                  <a:lnTo>
                    <a:pt x="78" y="25"/>
                  </a:lnTo>
                  <a:lnTo>
                    <a:pt x="74" y="28"/>
                  </a:lnTo>
                  <a:lnTo>
                    <a:pt x="74" y="35"/>
                  </a:lnTo>
                  <a:lnTo>
                    <a:pt x="70" y="42"/>
                  </a:lnTo>
                  <a:lnTo>
                    <a:pt x="67" y="46"/>
                  </a:lnTo>
                  <a:lnTo>
                    <a:pt x="60" y="46"/>
                  </a:lnTo>
                  <a:lnTo>
                    <a:pt x="53" y="46"/>
                  </a:lnTo>
                  <a:lnTo>
                    <a:pt x="46" y="42"/>
                  </a:lnTo>
                  <a:lnTo>
                    <a:pt x="42" y="35"/>
                  </a:lnTo>
                  <a:lnTo>
                    <a:pt x="39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" name="Freeform 325"/>
            <p:cNvSpPr>
              <a:spLocks/>
            </p:cNvSpPr>
            <p:nvPr userDrawn="1"/>
          </p:nvSpPr>
          <p:spPr bwMode="gray">
            <a:xfrm>
              <a:off x="2183" y="2495"/>
              <a:ext cx="551" cy="463"/>
            </a:xfrm>
            <a:custGeom>
              <a:avLst/>
              <a:gdLst>
                <a:gd name="T0" fmla="*/ 458 w 536"/>
                <a:gd name="T1" fmla="*/ 117 h 430"/>
                <a:gd name="T2" fmla="*/ 437 w 536"/>
                <a:gd name="T3" fmla="*/ 95 h 430"/>
                <a:gd name="T4" fmla="*/ 430 w 536"/>
                <a:gd name="T5" fmla="*/ 71 h 430"/>
                <a:gd name="T6" fmla="*/ 416 w 536"/>
                <a:gd name="T7" fmla="*/ 46 h 430"/>
                <a:gd name="T8" fmla="*/ 399 w 536"/>
                <a:gd name="T9" fmla="*/ 43 h 430"/>
                <a:gd name="T10" fmla="*/ 399 w 536"/>
                <a:gd name="T11" fmla="*/ 25 h 430"/>
                <a:gd name="T12" fmla="*/ 391 w 536"/>
                <a:gd name="T13" fmla="*/ 4 h 430"/>
                <a:gd name="T14" fmla="*/ 377 w 536"/>
                <a:gd name="T15" fmla="*/ 7 h 430"/>
                <a:gd name="T16" fmla="*/ 374 w 536"/>
                <a:gd name="T17" fmla="*/ 53 h 430"/>
                <a:gd name="T18" fmla="*/ 356 w 536"/>
                <a:gd name="T19" fmla="*/ 88 h 430"/>
                <a:gd name="T20" fmla="*/ 342 w 536"/>
                <a:gd name="T21" fmla="*/ 81 h 430"/>
                <a:gd name="T22" fmla="*/ 303 w 536"/>
                <a:gd name="T23" fmla="*/ 57 h 430"/>
                <a:gd name="T24" fmla="*/ 310 w 536"/>
                <a:gd name="T25" fmla="*/ 36 h 430"/>
                <a:gd name="T26" fmla="*/ 318 w 536"/>
                <a:gd name="T27" fmla="*/ 22 h 430"/>
                <a:gd name="T28" fmla="*/ 296 w 536"/>
                <a:gd name="T29" fmla="*/ 14 h 430"/>
                <a:gd name="T30" fmla="*/ 272 w 536"/>
                <a:gd name="T31" fmla="*/ 4 h 430"/>
                <a:gd name="T32" fmla="*/ 265 w 536"/>
                <a:gd name="T33" fmla="*/ 11 h 430"/>
                <a:gd name="T34" fmla="*/ 258 w 536"/>
                <a:gd name="T35" fmla="*/ 7 h 430"/>
                <a:gd name="T36" fmla="*/ 247 w 536"/>
                <a:gd name="T37" fmla="*/ 0 h 430"/>
                <a:gd name="T38" fmla="*/ 233 w 536"/>
                <a:gd name="T39" fmla="*/ 11 h 430"/>
                <a:gd name="T40" fmla="*/ 240 w 536"/>
                <a:gd name="T41" fmla="*/ 18 h 430"/>
                <a:gd name="T42" fmla="*/ 212 w 536"/>
                <a:gd name="T43" fmla="*/ 29 h 430"/>
                <a:gd name="T44" fmla="*/ 205 w 536"/>
                <a:gd name="T45" fmla="*/ 46 h 430"/>
                <a:gd name="T46" fmla="*/ 212 w 536"/>
                <a:gd name="T47" fmla="*/ 60 h 430"/>
                <a:gd name="T48" fmla="*/ 198 w 536"/>
                <a:gd name="T49" fmla="*/ 60 h 430"/>
                <a:gd name="T50" fmla="*/ 177 w 536"/>
                <a:gd name="T51" fmla="*/ 50 h 430"/>
                <a:gd name="T52" fmla="*/ 145 w 536"/>
                <a:gd name="T53" fmla="*/ 67 h 430"/>
                <a:gd name="T54" fmla="*/ 134 w 536"/>
                <a:gd name="T55" fmla="*/ 85 h 430"/>
                <a:gd name="T56" fmla="*/ 120 w 536"/>
                <a:gd name="T57" fmla="*/ 95 h 430"/>
                <a:gd name="T58" fmla="*/ 110 w 536"/>
                <a:gd name="T59" fmla="*/ 120 h 430"/>
                <a:gd name="T60" fmla="*/ 64 w 536"/>
                <a:gd name="T61" fmla="*/ 141 h 430"/>
                <a:gd name="T62" fmla="*/ 15 w 536"/>
                <a:gd name="T63" fmla="*/ 159 h 430"/>
                <a:gd name="T64" fmla="*/ 0 w 536"/>
                <a:gd name="T65" fmla="*/ 187 h 430"/>
                <a:gd name="T66" fmla="*/ 7 w 536"/>
                <a:gd name="T67" fmla="*/ 215 h 430"/>
                <a:gd name="T68" fmla="*/ 18 w 536"/>
                <a:gd name="T69" fmla="*/ 282 h 430"/>
                <a:gd name="T70" fmla="*/ 29 w 536"/>
                <a:gd name="T71" fmla="*/ 314 h 430"/>
                <a:gd name="T72" fmla="*/ 18 w 536"/>
                <a:gd name="T73" fmla="*/ 356 h 430"/>
                <a:gd name="T74" fmla="*/ 29 w 536"/>
                <a:gd name="T75" fmla="*/ 360 h 430"/>
                <a:gd name="T76" fmla="*/ 36 w 536"/>
                <a:gd name="T77" fmla="*/ 370 h 430"/>
                <a:gd name="T78" fmla="*/ 67 w 536"/>
                <a:gd name="T79" fmla="*/ 370 h 430"/>
                <a:gd name="T80" fmla="*/ 81 w 536"/>
                <a:gd name="T81" fmla="*/ 356 h 430"/>
                <a:gd name="T82" fmla="*/ 131 w 536"/>
                <a:gd name="T83" fmla="*/ 360 h 430"/>
                <a:gd name="T84" fmla="*/ 148 w 536"/>
                <a:gd name="T85" fmla="*/ 342 h 430"/>
                <a:gd name="T86" fmla="*/ 222 w 536"/>
                <a:gd name="T87" fmla="*/ 310 h 430"/>
                <a:gd name="T88" fmla="*/ 286 w 536"/>
                <a:gd name="T89" fmla="*/ 332 h 430"/>
                <a:gd name="T90" fmla="*/ 349 w 536"/>
                <a:gd name="T91" fmla="*/ 381 h 430"/>
                <a:gd name="T92" fmla="*/ 363 w 536"/>
                <a:gd name="T93" fmla="*/ 413 h 430"/>
                <a:gd name="T94" fmla="*/ 399 w 536"/>
                <a:gd name="T95" fmla="*/ 420 h 430"/>
                <a:gd name="T96" fmla="*/ 420 w 536"/>
                <a:gd name="T97" fmla="*/ 416 h 430"/>
                <a:gd name="T98" fmla="*/ 441 w 536"/>
                <a:gd name="T99" fmla="*/ 430 h 430"/>
                <a:gd name="T100" fmla="*/ 480 w 536"/>
                <a:gd name="T101" fmla="*/ 409 h 430"/>
                <a:gd name="T102" fmla="*/ 487 w 536"/>
                <a:gd name="T103" fmla="*/ 377 h 430"/>
                <a:gd name="T104" fmla="*/ 494 w 536"/>
                <a:gd name="T105" fmla="*/ 353 h 430"/>
                <a:gd name="T106" fmla="*/ 508 w 536"/>
                <a:gd name="T107" fmla="*/ 328 h 430"/>
                <a:gd name="T108" fmla="*/ 536 w 536"/>
                <a:gd name="T109" fmla="*/ 289 h 430"/>
                <a:gd name="T110" fmla="*/ 532 w 536"/>
                <a:gd name="T111" fmla="*/ 222 h 430"/>
                <a:gd name="T112" fmla="*/ 515 w 536"/>
                <a:gd name="T113" fmla="*/ 18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6" h="430">
                  <a:moveTo>
                    <a:pt x="515" y="180"/>
                  </a:moveTo>
                  <a:lnTo>
                    <a:pt x="480" y="152"/>
                  </a:lnTo>
                  <a:lnTo>
                    <a:pt x="480" y="141"/>
                  </a:lnTo>
                  <a:lnTo>
                    <a:pt x="458" y="120"/>
                  </a:lnTo>
                  <a:lnTo>
                    <a:pt x="458" y="117"/>
                  </a:lnTo>
                  <a:lnTo>
                    <a:pt x="455" y="113"/>
                  </a:lnTo>
                  <a:lnTo>
                    <a:pt x="451" y="110"/>
                  </a:lnTo>
                  <a:lnTo>
                    <a:pt x="444" y="106"/>
                  </a:lnTo>
                  <a:lnTo>
                    <a:pt x="441" y="99"/>
                  </a:lnTo>
                  <a:lnTo>
                    <a:pt x="437" y="95"/>
                  </a:lnTo>
                  <a:lnTo>
                    <a:pt x="437" y="92"/>
                  </a:lnTo>
                  <a:lnTo>
                    <a:pt x="434" y="85"/>
                  </a:lnTo>
                  <a:lnTo>
                    <a:pt x="434" y="78"/>
                  </a:lnTo>
                  <a:lnTo>
                    <a:pt x="430" y="74"/>
                  </a:lnTo>
                  <a:lnTo>
                    <a:pt x="430" y="71"/>
                  </a:lnTo>
                  <a:lnTo>
                    <a:pt x="427" y="71"/>
                  </a:lnTo>
                  <a:lnTo>
                    <a:pt x="423" y="67"/>
                  </a:lnTo>
                  <a:lnTo>
                    <a:pt x="420" y="60"/>
                  </a:lnTo>
                  <a:lnTo>
                    <a:pt x="416" y="53"/>
                  </a:lnTo>
                  <a:lnTo>
                    <a:pt x="416" y="46"/>
                  </a:lnTo>
                  <a:lnTo>
                    <a:pt x="413" y="46"/>
                  </a:lnTo>
                  <a:lnTo>
                    <a:pt x="409" y="43"/>
                  </a:lnTo>
                  <a:lnTo>
                    <a:pt x="406" y="43"/>
                  </a:lnTo>
                  <a:lnTo>
                    <a:pt x="402" y="43"/>
                  </a:lnTo>
                  <a:lnTo>
                    <a:pt x="399" y="43"/>
                  </a:lnTo>
                  <a:lnTo>
                    <a:pt x="399" y="39"/>
                  </a:lnTo>
                  <a:lnTo>
                    <a:pt x="395" y="36"/>
                  </a:lnTo>
                  <a:lnTo>
                    <a:pt x="395" y="29"/>
                  </a:lnTo>
                  <a:lnTo>
                    <a:pt x="399" y="25"/>
                  </a:lnTo>
                  <a:lnTo>
                    <a:pt x="399" y="25"/>
                  </a:lnTo>
                  <a:lnTo>
                    <a:pt x="399" y="22"/>
                  </a:lnTo>
                  <a:lnTo>
                    <a:pt x="399" y="18"/>
                  </a:lnTo>
                  <a:lnTo>
                    <a:pt x="399" y="14"/>
                  </a:lnTo>
                  <a:lnTo>
                    <a:pt x="395" y="7"/>
                  </a:lnTo>
                  <a:lnTo>
                    <a:pt x="391" y="4"/>
                  </a:lnTo>
                  <a:lnTo>
                    <a:pt x="388" y="0"/>
                  </a:lnTo>
                  <a:lnTo>
                    <a:pt x="381" y="0"/>
                  </a:lnTo>
                  <a:lnTo>
                    <a:pt x="377" y="0"/>
                  </a:lnTo>
                  <a:lnTo>
                    <a:pt x="377" y="4"/>
                  </a:lnTo>
                  <a:lnTo>
                    <a:pt x="377" y="7"/>
                  </a:lnTo>
                  <a:lnTo>
                    <a:pt x="377" y="11"/>
                  </a:lnTo>
                  <a:lnTo>
                    <a:pt x="377" y="11"/>
                  </a:lnTo>
                  <a:lnTo>
                    <a:pt x="374" y="43"/>
                  </a:lnTo>
                  <a:lnTo>
                    <a:pt x="374" y="46"/>
                  </a:lnTo>
                  <a:lnTo>
                    <a:pt x="374" y="53"/>
                  </a:lnTo>
                  <a:lnTo>
                    <a:pt x="370" y="60"/>
                  </a:lnTo>
                  <a:lnTo>
                    <a:pt x="367" y="67"/>
                  </a:lnTo>
                  <a:lnTo>
                    <a:pt x="367" y="78"/>
                  </a:lnTo>
                  <a:lnTo>
                    <a:pt x="363" y="81"/>
                  </a:lnTo>
                  <a:lnTo>
                    <a:pt x="356" y="88"/>
                  </a:lnTo>
                  <a:lnTo>
                    <a:pt x="353" y="88"/>
                  </a:lnTo>
                  <a:lnTo>
                    <a:pt x="349" y="88"/>
                  </a:lnTo>
                  <a:lnTo>
                    <a:pt x="346" y="88"/>
                  </a:lnTo>
                  <a:lnTo>
                    <a:pt x="346" y="85"/>
                  </a:lnTo>
                  <a:lnTo>
                    <a:pt x="342" y="81"/>
                  </a:lnTo>
                  <a:lnTo>
                    <a:pt x="332" y="78"/>
                  </a:lnTo>
                  <a:lnTo>
                    <a:pt x="325" y="74"/>
                  </a:lnTo>
                  <a:lnTo>
                    <a:pt x="318" y="67"/>
                  </a:lnTo>
                  <a:lnTo>
                    <a:pt x="310" y="64"/>
                  </a:lnTo>
                  <a:lnTo>
                    <a:pt x="303" y="57"/>
                  </a:lnTo>
                  <a:lnTo>
                    <a:pt x="300" y="57"/>
                  </a:lnTo>
                  <a:lnTo>
                    <a:pt x="300" y="53"/>
                  </a:lnTo>
                  <a:lnTo>
                    <a:pt x="303" y="46"/>
                  </a:lnTo>
                  <a:lnTo>
                    <a:pt x="307" y="43"/>
                  </a:lnTo>
                  <a:lnTo>
                    <a:pt x="310" y="36"/>
                  </a:lnTo>
                  <a:lnTo>
                    <a:pt x="314" y="36"/>
                  </a:lnTo>
                  <a:lnTo>
                    <a:pt x="318" y="32"/>
                  </a:lnTo>
                  <a:lnTo>
                    <a:pt x="318" y="29"/>
                  </a:lnTo>
                  <a:lnTo>
                    <a:pt x="318" y="25"/>
                  </a:lnTo>
                  <a:lnTo>
                    <a:pt x="318" y="22"/>
                  </a:lnTo>
                  <a:lnTo>
                    <a:pt x="314" y="18"/>
                  </a:lnTo>
                  <a:lnTo>
                    <a:pt x="307" y="14"/>
                  </a:lnTo>
                  <a:lnTo>
                    <a:pt x="300" y="14"/>
                  </a:lnTo>
                  <a:lnTo>
                    <a:pt x="296" y="14"/>
                  </a:lnTo>
                  <a:lnTo>
                    <a:pt x="296" y="14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79" y="11"/>
                  </a:lnTo>
                  <a:lnTo>
                    <a:pt x="275" y="7"/>
                  </a:lnTo>
                  <a:lnTo>
                    <a:pt x="272" y="4"/>
                  </a:lnTo>
                  <a:lnTo>
                    <a:pt x="268" y="4"/>
                  </a:lnTo>
                  <a:lnTo>
                    <a:pt x="268" y="4"/>
                  </a:lnTo>
                  <a:lnTo>
                    <a:pt x="268" y="7"/>
                  </a:lnTo>
                  <a:lnTo>
                    <a:pt x="268" y="11"/>
                  </a:lnTo>
                  <a:lnTo>
                    <a:pt x="265" y="11"/>
                  </a:lnTo>
                  <a:lnTo>
                    <a:pt x="265" y="11"/>
                  </a:lnTo>
                  <a:lnTo>
                    <a:pt x="258" y="11"/>
                  </a:lnTo>
                  <a:lnTo>
                    <a:pt x="258" y="11"/>
                  </a:lnTo>
                  <a:lnTo>
                    <a:pt x="258" y="7"/>
                  </a:lnTo>
                  <a:lnTo>
                    <a:pt x="258" y="7"/>
                  </a:lnTo>
                  <a:lnTo>
                    <a:pt x="261" y="4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47" y="0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36" y="4"/>
                  </a:lnTo>
                  <a:lnTo>
                    <a:pt x="233" y="7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44" y="11"/>
                  </a:lnTo>
                  <a:lnTo>
                    <a:pt x="244" y="14"/>
                  </a:lnTo>
                  <a:lnTo>
                    <a:pt x="244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22" y="22"/>
                  </a:lnTo>
                  <a:lnTo>
                    <a:pt x="219" y="22"/>
                  </a:lnTo>
                  <a:lnTo>
                    <a:pt x="215" y="25"/>
                  </a:lnTo>
                  <a:lnTo>
                    <a:pt x="212" y="29"/>
                  </a:lnTo>
                  <a:lnTo>
                    <a:pt x="212" y="32"/>
                  </a:lnTo>
                  <a:lnTo>
                    <a:pt x="212" y="36"/>
                  </a:lnTo>
                  <a:lnTo>
                    <a:pt x="212" y="43"/>
                  </a:lnTo>
                  <a:lnTo>
                    <a:pt x="208" y="43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12" y="53"/>
                  </a:lnTo>
                  <a:lnTo>
                    <a:pt x="212" y="57"/>
                  </a:lnTo>
                  <a:lnTo>
                    <a:pt x="212" y="60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05" y="64"/>
                  </a:lnTo>
                  <a:lnTo>
                    <a:pt x="201" y="64"/>
                  </a:lnTo>
                  <a:lnTo>
                    <a:pt x="198" y="60"/>
                  </a:lnTo>
                  <a:lnTo>
                    <a:pt x="191" y="57"/>
                  </a:lnTo>
                  <a:lnTo>
                    <a:pt x="187" y="57"/>
                  </a:lnTo>
                  <a:lnTo>
                    <a:pt x="184" y="53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70" y="50"/>
                  </a:lnTo>
                  <a:lnTo>
                    <a:pt x="163" y="53"/>
                  </a:lnTo>
                  <a:lnTo>
                    <a:pt x="155" y="57"/>
                  </a:lnTo>
                  <a:lnTo>
                    <a:pt x="152" y="60"/>
                  </a:lnTo>
                  <a:lnTo>
                    <a:pt x="145" y="67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38" y="74"/>
                  </a:lnTo>
                  <a:lnTo>
                    <a:pt x="134" y="78"/>
                  </a:lnTo>
                  <a:lnTo>
                    <a:pt x="134" y="85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27" y="88"/>
                  </a:lnTo>
                  <a:lnTo>
                    <a:pt x="124" y="92"/>
                  </a:lnTo>
                  <a:lnTo>
                    <a:pt x="120" y="95"/>
                  </a:lnTo>
                  <a:lnTo>
                    <a:pt x="117" y="99"/>
                  </a:lnTo>
                  <a:lnTo>
                    <a:pt x="113" y="106"/>
                  </a:lnTo>
                  <a:lnTo>
                    <a:pt x="113" y="110"/>
                  </a:lnTo>
                  <a:lnTo>
                    <a:pt x="113" y="113"/>
                  </a:lnTo>
                  <a:lnTo>
                    <a:pt x="110" y="120"/>
                  </a:lnTo>
                  <a:lnTo>
                    <a:pt x="106" y="127"/>
                  </a:lnTo>
                  <a:lnTo>
                    <a:pt x="99" y="131"/>
                  </a:lnTo>
                  <a:lnTo>
                    <a:pt x="96" y="134"/>
                  </a:lnTo>
                  <a:lnTo>
                    <a:pt x="96" y="138"/>
                  </a:lnTo>
                  <a:lnTo>
                    <a:pt x="64" y="141"/>
                  </a:lnTo>
                  <a:lnTo>
                    <a:pt x="32" y="145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22" y="155"/>
                  </a:lnTo>
                  <a:lnTo>
                    <a:pt x="15" y="159"/>
                  </a:lnTo>
                  <a:lnTo>
                    <a:pt x="7" y="166"/>
                  </a:lnTo>
                  <a:lnTo>
                    <a:pt x="4" y="169"/>
                  </a:lnTo>
                  <a:lnTo>
                    <a:pt x="0" y="173"/>
                  </a:lnTo>
                  <a:lnTo>
                    <a:pt x="0" y="180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4" y="201"/>
                  </a:lnTo>
                  <a:lnTo>
                    <a:pt x="4" y="205"/>
                  </a:lnTo>
                  <a:lnTo>
                    <a:pt x="7" y="208"/>
                  </a:lnTo>
                  <a:lnTo>
                    <a:pt x="7" y="215"/>
                  </a:lnTo>
                  <a:lnTo>
                    <a:pt x="7" y="222"/>
                  </a:lnTo>
                  <a:lnTo>
                    <a:pt x="4" y="229"/>
                  </a:lnTo>
                  <a:lnTo>
                    <a:pt x="4" y="243"/>
                  </a:lnTo>
                  <a:lnTo>
                    <a:pt x="11" y="265"/>
                  </a:lnTo>
                  <a:lnTo>
                    <a:pt x="18" y="282"/>
                  </a:lnTo>
                  <a:lnTo>
                    <a:pt x="22" y="293"/>
                  </a:lnTo>
                  <a:lnTo>
                    <a:pt x="22" y="296"/>
                  </a:lnTo>
                  <a:lnTo>
                    <a:pt x="25" y="303"/>
                  </a:lnTo>
                  <a:lnTo>
                    <a:pt x="29" y="310"/>
                  </a:lnTo>
                  <a:lnTo>
                    <a:pt x="29" y="314"/>
                  </a:lnTo>
                  <a:lnTo>
                    <a:pt x="32" y="317"/>
                  </a:lnTo>
                  <a:lnTo>
                    <a:pt x="25" y="342"/>
                  </a:lnTo>
                  <a:lnTo>
                    <a:pt x="18" y="349"/>
                  </a:lnTo>
                  <a:lnTo>
                    <a:pt x="15" y="353"/>
                  </a:lnTo>
                  <a:lnTo>
                    <a:pt x="18" y="356"/>
                  </a:lnTo>
                  <a:lnTo>
                    <a:pt x="18" y="360"/>
                  </a:lnTo>
                  <a:lnTo>
                    <a:pt x="22" y="363"/>
                  </a:lnTo>
                  <a:lnTo>
                    <a:pt x="25" y="363"/>
                  </a:lnTo>
                  <a:lnTo>
                    <a:pt x="25" y="360"/>
                  </a:lnTo>
                  <a:lnTo>
                    <a:pt x="29" y="360"/>
                  </a:lnTo>
                  <a:lnTo>
                    <a:pt x="32" y="360"/>
                  </a:lnTo>
                  <a:lnTo>
                    <a:pt x="32" y="360"/>
                  </a:lnTo>
                  <a:lnTo>
                    <a:pt x="32" y="363"/>
                  </a:lnTo>
                  <a:lnTo>
                    <a:pt x="32" y="367"/>
                  </a:lnTo>
                  <a:lnTo>
                    <a:pt x="36" y="370"/>
                  </a:lnTo>
                  <a:lnTo>
                    <a:pt x="43" y="370"/>
                  </a:lnTo>
                  <a:lnTo>
                    <a:pt x="50" y="370"/>
                  </a:lnTo>
                  <a:lnTo>
                    <a:pt x="53" y="370"/>
                  </a:lnTo>
                  <a:lnTo>
                    <a:pt x="60" y="374"/>
                  </a:lnTo>
                  <a:lnTo>
                    <a:pt x="67" y="370"/>
                  </a:lnTo>
                  <a:lnTo>
                    <a:pt x="71" y="367"/>
                  </a:lnTo>
                  <a:lnTo>
                    <a:pt x="74" y="363"/>
                  </a:lnTo>
                  <a:lnTo>
                    <a:pt x="78" y="360"/>
                  </a:lnTo>
                  <a:lnTo>
                    <a:pt x="81" y="356"/>
                  </a:lnTo>
                  <a:lnTo>
                    <a:pt x="81" y="356"/>
                  </a:lnTo>
                  <a:lnTo>
                    <a:pt x="106" y="356"/>
                  </a:lnTo>
                  <a:lnTo>
                    <a:pt x="110" y="356"/>
                  </a:lnTo>
                  <a:lnTo>
                    <a:pt x="117" y="360"/>
                  </a:lnTo>
                  <a:lnTo>
                    <a:pt x="124" y="360"/>
                  </a:lnTo>
                  <a:lnTo>
                    <a:pt x="131" y="360"/>
                  </a:lnTo>
                  <a:lnTo>
                    <a:pt x="134" y="356"/>
                  </a:lnTo>
                  <a:lnTo>
                    <a:pt x="138" y="349"/>
                  </a:lnTo>
                  <a:lnTo>
                    <a:pt x="141" y="346"/>
                  </a:lnTo>
                  <a:lnTo>
                    <a:pt x="141" y="342"/>
                  </a:lnTo>
                  <a:lnTo>
                    <a:pt x="148" y="342"/>
                  </a:lnTo>
                  <a:lnTo>
                    <a:pt x="187" y="321"/>
                  </a:lnTo>
                  <a:lnTo>
                    <a:pt x="194" y="317"/>
                  </a:lnTo>
                  <a:lnTo>
                    <a:pt x="205" y="314"/>
                  </a:lnTo>
                  <a:lnTo>
                    <a:pt x="212" y="310"/>
                  </a:lnTo>
                  <a:lnTo>
                    <a:pt x="222" y="310"/>
                  </a:lnTo>
                  <a:lnTo>
                    <a:pt x="229" y="310"/>
                  </a:lnTo>
                  <a:lnTo>
                    <a:pt x="229" y="307"/>
                  </a:lnTo>
                  <a:lnTo>
                    <a:pt x="258" y="314"/>
                  </a:lnTo>
                  <a:lnTo>
                    <a:pt x="275" y="324"/>
                  </a:lnTo>
                  <a:lnTo>
                    <a:pt x="286" y="332"/>
                  </a:lnTo>
                  <a:lnTo>
                    <a:pt x="289" y="335"/>
                  </a:lnTo>
                  <a:lnTo>
                    <a:pt x="307" y="353"/>
                  </a:lnTo>
                  <a:lnTo>
                    <a:pt x="335" y="353"/>
                  </a:lnTo>
                  <a:lnTo>
                    <a:pt x="349" y="374"/>
                  </a:lnTo>
                  <a:lnTo>
                    <a:pt x="349" y="381"/>
                  </a:lnTo>
                  <a:lnTo>
                    <a:pt x="353" y="391"/>
                  </a:lnTo>
                  <a:lnTo>
                    <a:pt x="356" y="398"/>
                  </a:lnTo>
                  <a:lnTo>
                    <a:pt x="360" y="406"/>
                  </a:lnTo>
                  <a:lnTo>
                    <a:pt x="363" y="413"/>
                  </a:lnTo>
                  <a:lnTo>
                    <a:pt x="363" y="413"/>
                  </a:lnTo>
                  <a:lnTo>
                    <a:pt x="384" y="416"/>
                  </a:lnTo>
                  <a:lnTo>
                    <a:pt x="384" y="416"/>
                  </a:lnTo>
                  <a:lnTo>
                    <a:pt x="388" y="416"/>
                  </a:lnTo>
                  <a:lnTo>
                    <a:pt x="395" y="420"/>
                  </a:lnTo>
                  <a:lnTo>
                    <a:pt x="399" y="420"/>
                  </a:lnTo>
                  <a:lnTo>
                    <a:pt x="406" y="416"/>
                  </a:lnTo>
                  <a:lnTo>
                    <a:pt x="409" y="416"/>
                  </a:lnTo>
                  <a:lnTo>
                    <a:pt x="413" y="413"/>
                  </a:lnTo>
                  <a:lnTo>
                    <a:pt x="416" y="413"/>
                  </a:lnTo>
                  <a:lnTo>
                    <a:pt x="420" y="416"/>
                  </a:lnTo>
                  <a:lnTo>
                    <a:pt x="427" y="423"/>
                  </a:lnTo>
                  <a:lnTo>
                    <a:pt x="430" y="427"/>
                  </a:lnTo>
                  <a:lnTo>
                    <a:pt x="437" y="430"/>
                  </a:lnTo>
                  <a:lnTo>
                    <a:pt x="437" y="430"/>
                  </a:lnTo>
                  <a:lnTo>
                    <a:pt x="441" y="430"/>
                  </a:lnTo>
                  <a:lnTo>
                    <a:pt x="448" y="427"/>
                  </a:lnTo>
                  <a:lnTo>
                    <a:pt x="455" y="423"/>
                  </a:lnTo>
                  <a:lnTo>
                    <a:pt x="462" y="416"/>
                  </a:lnTo>
                  <a:lnTo>
                    <a:pt x="473" y="413"/>
                  </a:lnTo>
                  <a:lnTo>
                    <a:pt x="480" y="409"/>
                  </a:lnTo>
                  <a:lnTo>
                    <a:pt x="487" y="406"/>
                  </a:lnTo>
                  <a:lnTo>
                    <a:pt x="490" y="398"/>
                  </a:lnTo>
                  <a:lnTo>
                    <a:pt x="490" y="395"/>
                  </a:lnTo>
                  <a:lnTo>
                    <a:pt x="490" y="384"/>
                  </a:lnTo>
                  <a:lnTo>
                    <a:pt x="487" y="377"/>
                  </a:lnTo>
                  <a:lnTo>
                    <a:pt x="483" y="370"/>
                  </a:lnTo>
                  <a:lnTo>
                    <a:pt x="483" y="363"/>
                  </a:lnTo>
                  <a:lnTo>
                    <a:pt x="487" y="360"/>
                  </a:lnTo>
                  <a:lnTo>
                    <a:pt x="490" y="356"/>
                  </a:lnTo>
                  <a:lnTo>
                    <a:pt x="494" y="353"/>
                  </a:lnTo>
                  <a:lnTo>
                    <a:pt x="497" y="349"/>
                  </a:lnTo>
                  <a:lnTo>
                    <a:pt x="501" y="342"/>
                  </a:lnTo>
                  <a:lnTo>
                    <a:pt x="504" y="335"/>
                  </a:lnTo>
                  <a:lnTo>
                    <a:pt x="504" y="332"/>
                  </a:lnTo>
                  <a:lnTo>
                    <a:pt x="508" y="328"/>
                  </a:lnTo>
                  <a:lnTo>
                    <a:pt x="515" y="310"/>
                  </a:lnTo>
                  <a:lnTo>
                    <a:pt x="522" y="307"/>
                  </a:lnTo>
                  <a:lnTo>
                    <a:pt x="529" y="300"/>
                  </a:lnTo>
                  <a:lnTo>
                    <a:pt x="532" y="293"/>
                  </a:lnTo>
                  <a:lnTo>
                    <a:pt x="536" y="289"/>
                  </a:lnTo>
                  <a:lnTo>
                    <a:pt x="536" y="286"/>
                  </a:lnTo>
                  <a:lnTo>
                    <a:pt x="536" y="279"/>
                  </a:lnTo>
                  <a:lnTo>
                    <a:pt x="536" y="261"/>
                  </a:lnTo>
                  <a:lnTo>
                    <a:pt x="536" y="240"/>
                  </a:lnTo>
                  <a:lnTo>
                    <a:pt x="532" y="222"/>
                  </a:lnTo>
                  <a:lnTo>
                    <a:pt x="532" y="212"/>
                  </a:lnTo>
                  <a:lnTo>
                    <a:pt x="529" y="201"/>
                  </a:lnTo>
                  <a:lnTo>
                    <a:pt x="522" y="191"/>
                  </a:lnTo>
                  <a:lnTo>
                    <a:pt x="518" y="184"/>
                  </a:lnTo>
                  <a:lnTo>
                    <a:pt x="515" y="180"/>
                  </a:lnTo>
                  <a:lnTo>
                    <a:pt x="515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" name="Freeform 326"/>
            <p:cNvSpPr>
              <a:spLocks/>
            </p:cNvSpPr>
            <p:nvPr userDrawn="1"/>
          </p:nvSpPr>
          <p:spPr bwMode="gray">
            <a:xfrm>
              <a:off x="2201" y="2404"/>
              <a:ext cx="22" cy="11"/>
            </a:xfrm>
            <a:custGeom>
              <a:avLst/>
              <a:gdLst>
                <a:gd name="T0" fmla="*/ 0 w 21"/>
                <a:gd name="T1" fmla="*/ 3 h 10"/>
                <a:gd name="T2" fmla="*/ 0 w 21"/>
                <a:gd name="T3" fmla="*/ 7 h 10"/>
                <a:gd name="T4" fmla="*/ 4 w 21"/>
                <a:gd name="T5" fmla="*/ 10 h 10"/>
                <a:gd name="T6" fmla="*/ 11 w 21"/>
                <a:gd name="T7" fmla="*/ 10 h 10"/>
                <a:gd name="T8" fmla="*/ 14 w 21"/>
                <a:gd name="T9" fmla="*/ 10 h 10"/>
                <a:gd name="T10" fmla="*/ 18 w 21"/>
                <a:gd name="T11" fmla="*/ 7 h 10"/>
                <a:gd name="T12" fmla="*/ 21 w 21"/>
                <a:gd name="T13" fmla="*/ 3 h 10"/>
                <a:gd name="T14" fmla="*/ 18 w 21"/>
                <a:gd name="T15" fmla="*/ 3 h 10"/>
                <a:gd name="T16" fmla="*/ 14 w 21"/>
                <a:gd name="T17" fmla="*/ 0 h 10"/>
                <a:gd name="T18" fmla="*/ 11 w 21"/>
                <a:gd name="T19" fmla="*/ 0 h 10"/>
                <a:gd name="T20" fmla="*/ 4 w 21"/>
                <a:gd name="T21" fmla="*/ 0 h 10"/>
                <a:gd name="T22" fmla="*/ 0 w 21"/>
                <a:gd name="T23" fmla="*/ 3 h 10"/>
                <a:gd name="T24" fmla="*/ 0 w 21"/>
                <a:gd name="T2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0">
                  <a:moveTo>
                    <a:pt x="0" y="3"/>
                  </a:moveTo>
                  <a:lnTo>
                    <a:pt x="0" y="7"/>
                  </a:lnTo>
                  <a:lnTo>
                    <a:pt x="4" y="10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8" y="7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" name="Freeform 327"/>
            <p:cNvSpPr>
              <a:spLocks/>
            </p:cNvSpPr>
            <p:nvPr userDrawn="1"/>
          </p:nvSpPr>
          <p:spPr bwMode="gray">
            <a:xfrm>
              <a:off x="2237" y="2408"/>
              <a:ext cx="22" cy="7"/>
            </a:xfrm>
            <a:custGeom>
              <a:avLst/>
              <a:gdLst>
                <a:gd name="T0" fmla="*/ 0 w 21"/>
                <a:gd name="T1" fmla="*/ 4 h 7"/>
                <a:gd name="T2" fmla="*/ 4 w 21"/>
                <a:gd name="T3" fmla="*/ 7 h 7"/>
                <a:gd name="T4" fmla="*/ 7 w 21"/>
                <a:gd name="T5" fmla="*/ 7 h 7"/>
                <a:gd name="T6" fmla="*/ 11 w 21"/>
                <a:gd name="T7" fmla="*/ 7 h 7"/>
                <a:gd name="T8" fmla="*/ 14 w 21"/>
                <a:gd name="T9" fmla="*/ 7 h 7"/>
                <a:gd name="T10" fmla="*/ 18 w 21"/>
                <a:gd name="T11" fmla="*/ 7 h 7"/>
                <a:gd name="T12" fmla="*/ 21 w 21"/>
                <a:gd name="T13" fmla="*/ 4 h 7"/>
                <a:gd name="T14" fmla="*/ 18 w 21"/>
                <a:gd name="T15" fmla="*/ 0 h 7"/>
                <a:gd name="T16" fmla="*/ 11 w 21"/>
                <a:gd name="T17" fmla="*/ 0 h 7"/>
                <a:gd name="T18" fmla="*/ 7 w 21"/>
                <a:gd name="T19" fmla="*/ 0 h 7"/>
                <a:gd name="T20" fmla="*/ 4 w 21"/>
                <a:gd name="T21" fmla="*/ 0 h 7"/>
                <a:gd name="T22" fmla="*/ 0 w 21"/>
                <a:gd name="T2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7">
                  <a:moveTo>
                    <a:pt x="0" y="4"/>
                  </a:moveTo>
                  <a:lnTo>
                    <a:pt x="4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8" y="7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" name="Freeform 328"/>
            <p:cNvSpPr>
              <a:spLocks/>
            </p:cNvSpPr>
            <p:nvPr userDrawn="1"/>
          </p:nvSpPr>
          <p:spPr bwMode="gray">
            <a:xfrm>
              <a:off x="2259" y="2419"/>
              <a:ext cx="15" cy="27"/>
            </a:xfrm>
            <a:custGeom>
              <a:avLst/>
              <a:gdLst>
                <a:gd name="T0" fmla="*/ 0 w 15"/>
                <a:gd name="T1" fmla="*/ 14 h 25"/>
                <a:gd name="T2" fmla="*/ 0 w 15"/>
                <a:gd name="T3" fmla="*/ 18 h 25"/>
                <a:gd name="T4" fmla="*/ 4 w 15"/>
                <a:gd name="T5" fmla="*/ 21 h 25"/>
                <a:gd name="T6" fmla="*/ 7 w 15"/>
                <a:gd name="T7" fmla="*/ 25 h 25"/>
                <a:gd name="T8" fmla="*/ 11 w 15"/>
                <a:gd name="T9" fmla="*/ 21 h 25"/>
                <a:gd name="T10" fmla="*/ 15 w 15"/>
                <a:gd name="T11" fmla="*/ 18 h 25"/>
                <a:gd name="T12" fmla="*/ 15 w 15"/>
                <a:gd name="T13" fmla="*/ 14 h 25"/>
                <a:gd name="T14" fmla="*/ 15 w 15"/>
                <a:gd name="T15" fmla="*/ 7 h 25"/>
                <a:gd name="T16" fmla="*/ 11 w 15"/>
                <a:gd name="T17" fmla="*/ 3 h 25"/>
                <a:gd name="T18" fmla="*/ 7 w 15"/>
                <a:gd name="T19" fmla="*/ 0 h 25"/>
                <a:gd name="T20" fmla="*/ 4 w 15"/>
                <a:gd name="T21" fmla="*/ 3 h 25"/>
                <a:gd name="T22" fmla="*/ 0 w 15"/>
                <a:gd name="T23" fmla="*/ 7 h 25"/>
                <a:gd name="T24" fmla="*/ 0 w 15"/>
                <a:gd name="T25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5">
                  <a:moveTo>
                    <a:pt x="0" y="14"/>
                  </a:moveTo>
                  <a:lnTo>
                    <a:pt x="0" y="18"/>
                  </a:lnTo>
                  <a:lnTo>
                    <a:pt x="4" y="21"/>
                  </a:lnTo>
                  <a:lnTo>
                    <a:pt x="7" y="25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15" y="14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" name="Freeform 329"/>
            <p:cNvSpPr>
              <a:spLocks/>
            </p:cNvSpPr>
            <p:nvPr userDrawn="1"/>
          </p:nvSpPr>
          <p:spPr bwMode="gray">
            <a:xfrm>
              <a:off x="2266" y="2400"/>
              <a:ext cx="44" cy="19"/>
            </a:xfrm>
            <a:custGeom>
              <a:avLst/>
              <a:gdLst>
                <a:gd name="T0" fmla="*/ 43 w 43"/>
                <a:gd name="T1" fmla="*/ 7 h 18"/>
                <a:gd name="T2" fmla="*/ 39 w 43"/>
                <a:gd name="T3" fmla="*/ 4 h 18"/>
                <a:gd name="T4" fmla="*/ 32 w 43"/>
                <a:gd name="T5" fmla="*/ 0 h 18"/>
                <a:gd name="T6" fmla="*/ 22 w 43"/>
                <a:gd name="T7" fmla="*/ 0 h 18"/>
                <a:gd name="T8" fmla="*/ 11 w 43"/>
                <a:gd name="T9" fmla="*/ 0 h 18"/>
                <a:gd name="T10" fmla="*/ 4 w 43"/>
                <a:gd name="T11" fmla="*/ 4 h 18"/>
                <a:gd name="T12" fmla="*/ 0 w 43"/>
                <a:gd name="T13" fmla="*/ 7 h 18"/>
                <a:gd name="T14" fmla="*/ 4 w 43"/>
                <a:gd name="T15" fmla="*/ 14 h 18"/>
                <a:gd name="T16" fmla="*/ 11 w 43"/>
                <a:gd name="T17" fmla="*/ 18 h 18"/>
                <a:gd name="T18" fmla="*/ 22 w 43"/>
                <a:gd name="T19" fmla="*/ 18 h 18"/>
                <a:gd name="T20" fmla="*/ 32 w 43"/>
                <a:gd name="T21" fmla="*/ 18 h 18"/>
                <a:gd name="T22" fmla="*/ 39 w 43"/>
                <a:gd name="T23" fmla="*/ 14 h 18"/>
                <a:gd name="T24" fmla="*/ 43 w 43"/>
                <a:gd name="T2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8">
                  <a:moveTo>
                    <a:pt x="43" y="7"/>
                  </a:moveTo>
                  <a:lnTo>
                    <a:pt x="39" y="4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4" y="14"/>
                  </a:lnTo>
                  <a:lnTo>
                    <a:pt x="11" y="18"/>
                  </a:lnTo>
                  <a:lnTo>
                    <a:pt x="22" y="18"/>
                  </a:lnTo>
                  <a:lnTo>
                    <a:pt x="32" y="18"/>
                  </a:lnTo>
                  <a:lnTo>
                    <a:pt x="39" y="14"/>
                  </a:lnTo>
                  <a:lnTo>
                    <a:pt x="4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" name="Freeform 330"/>
            <p:cNvSpPr>
              <a:spLocks/>
            </p:cNvSpPr>
            <p:nvPr userDrawn="1"/>
          </p:nvSpPr>
          <p:spPr bwMode="gray">
            <a:xfrm>
              <a:off x="1922" y="2207"/>
              <a:ext cx="148" cy="167"/>
            </a:xfrm>
            <a:custGeom>
              <a:avLst/>
              <a:gdLst>
                <a:gd name="T0" fmla="*/ 141 w 144"/>
                <a:gd name="T1" fmla="*/ 126 h 155"/>
                <a:gd name="T2" fmla="*/ 144 w 144"/>
                <a:gd name="T3" fmla="*/ 119 h 155"/>
                <a:gd name="T4" fmla="*/ 141 w 144"/>
                <a:gd name="T5" fmla="*/ 116 h 155"/>
                <a:gd name="T6" fmla="*/ 134 w 144"/>
                <a:gd name="T7" fmla="*/ 105 h 155"/>
                <a:gd name="T8" fmla="*/ 120 w 144"/>
                <a:gd name="T9" fmla="*/ 102 h 155"/>
                <a:gd name="T10" fmla="*/ 113 w 144"/>
                <a:gd name="T11" fmla="*/ 84 h 155"/>
                <a:gd name="T12" fmla="*/ 109 w 144"/>
                <a:gd name="T13" fmla="*/ 77 h 155"/>
                <a:gd name="T14" fmla="*/ 116 w 144"/>
                <a:gd name="T15" fmla="*/ 77 h 155"/>
                <a:gd name="T16" fmla="*/ 113 w 144"/>
                <a:gd name="T17" fmla="*/ 74 h 155"/>
                <a:gd name="T18" fmla="*/ 98 w 144"/>
                <a:gd name="T19" fmla="*/ 63 h 155"/>
                <a:gd name="T20" fmla="*/ 84 w 144"/>
                <a:gd name="T21" fmla="*/ 49 h 155"/>
                <a:gd name="T22" fmla="*/ 74 w 144"/>
                <a:gd name="T23" fmla="*/ 42 h 155"/>
                <a:gd name="T24" fmla="*/ 70 w 144"/>
                <a:gd name="T25" fmla="*/ 42 h 155"/>
                <a:gd name="T26" fmla="*/ 46 w 144"/>
                <a:gd name="T27" fmla="*/ 21 h 155"/>
                <a:gd name="T28" fmla="*/ 42 w 144"/>
                <a:gd name="T29" fmla="*/ 17 h 155"/>
                <a:gd name="T30" fmla="*/ 39 w 144"/>
                <a:gd name="T31" fmla="*/ 7 h 155"/>
                <a:gd name="T32" fmla="*/ 28 w 144"/>
                <a:gd name="T33" fmla="*/ 0 h 155"/>
                <a:gd name="T34" fmla="*/ 17 w 144"/>
                <a:gd name="T35" fmla="*/ 0 h 155"/>
                <a:gd name="T36" fmla="*/ 7 w 144"/>
                <a:gd name="T37" fmla="*/ 0 h 155"/>
                <a:gd name="T38" fmla="*/ 0 w 144"/>
                <a:gd name="T39" fmla="*/ 0 h 155"/>
                <a:gd name="T40" fmla="*/ 3 w 144"/>
                <a:gd name="T41" fmla="*/ 7 h 155"/>
                <a:gd name="T42" fmla="*/ 10 w 144"/>
                <a:gd name="T43" fmla="*/ 14 h 155"/>
                <a:gd name="T44" fmla="*/ 17 w 144"/>
                <a:gd name="T45" fmla="*/ 17 h 155"/>
                <a:gd name="T46" fmla="*/ 39 w 144"/>
                <a:gd name="T47" fmla="*/ 45 h 155"/>
                <a:gd name="T48" fmla="*/ 46 w 144"/>
                <a:gd name="T49" fmla="*/ 56 h 155"/>
                <a:gd name="T50" fmla="*/ 46 w 144"/>
                <a:gd name="T51" fmla="*/ 63 h 155"/>
                <a:gd name="T52" fmla="*/ 60 w 144"/>
                <a:gd name="T53" fmla="*/ 81 h 155"/>
                <a:gd name="T54" fmla="*/ 81 w 144"/>
                <a:gd name="T55" fmla="*/ 112 h 155"/>
                <a:gd name="T56" fmla="*/ 105 w 144"/>
                <a:gd name="T57" fmla="*/ 141 h 155"/>
                <a:gd name="T58" fmla="*/ 130 w 144"/>
                <a:gd name="T59" fmla="*/ 155 h 155"/>
                <a:gd name="T60" fmla="*/ 134 w 144"/>
                <a:gd name="T61" fmla="*/ 155 h 155"/>
                <a:gd name="T62" fmla="*/ 141 w 144"/>
                <a:gd name="T63" fmla="*/ 151 h 155"/>
                <a:gd name="T64" fmla="*/ 144 w 144"/>
                <a:gd name="T65" fmla="*/ 141 h 155"/>
                <a:gd name="T66" fmla="*/ 144 w 144"/>
                <a:gd name="T67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4" h="155">
                  <a:moveTo>
                    <a:pt x="144" y="133"/>
                  </a:moveTo>
                  <a:lnTo>
                    <a:pt x="141" y="126"/>
                  </a:lnTo>
                  <a:lnTo>
                    <a:pt x="141" y="123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1" y="116"/>
                  </a:lnTo>
                  <a:lnTo>
                    <a:pt x="137" y="109"/>
                  </a:lnTo>
                  <a:lnTo>
                    <a:pt x="134" y="105"/>
                  </a:lnTo>
                  <a:lnTo>
                    <a:pt x="134" y="102"/>
                  </a:lnTo>
                  <a:lnTo>
                    <a:pt x="120" y="102"/>
                  </a:lnTo>
                  <a:lnTo>
                    <a:pt x="120" y="91"/>
                  </a:lnTo>
                  <a:lnTo>
                    <a:pt x="113" y="84"/>
                  </a:lnTo>
                  <a:lnTo>
                    <a:pt x="109" y="81"/>
                  </a:lnTo>
                  <a:lnTo>
                    <a:pt x="109" y="77"/>
                  </a:lnTo>
                  <a:lnTo>
                    <a:pt x="113" y="77"/>
                  </a:lnTo>
                  <a:lnTo>
                    <a:pt x="116" y="77"/>
                  </a:lnTo>
                  <a:lnTo>
                    <a:pt x="116" y="77"/>
                  </a:lnTo>
                  <a:lnTo>
                    <a:pt x="113" y="74"/>
                  </a:lnTo>
                  <a:lnTo>
                    <a:pt x="105" y="67"/>
                  </a:lnTo>
                  <a:lnTo>
                    <a:pt x="98" y="63"/>
                  </a:lnTo>
                  <a:lnTo>
                    <a:pt x="91" y="56"/>
                  </a:lnTo>
                  <a:lnTo>
                    <a:pt x="84" y="49"/>
                  </a:lnTo>
                  <a:lnTo>
                    <a:pt x="77" y="45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0" y="42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35" y="42"/>
                  </a:lnTo>
                  <a:lnTo>
                    <a:pt x="39" y="45"/>
                  </a:lnTo>
                  <a:lnTo>
                    <a:pt x="42" y="52"/>
                  </a:lnTo>
                  <a:lnTo>
                    <a:pt x="46" y="56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56" y="70"/>
                  </a:lnTo>
                  <a:lnTo>
                    <a:pt x="60" y="81"/>
                  </a:lnTo>
                  <a:lnTo>
                    <a:pt x="67" y="95"/>
                  </a:lnTo>
                  <a:lnTo>
                    <a:pt x="81" y="112"/>
                  </a:lnTo>
                  <a:lnTo>
                    <a:pt x="95" y="130"/>
                  </a:lnTo>
                  <a:lnTo>
                    <a:pt x="105" y="141"/>
                  </a:lnTo>
                  <a:lnTo>
                    <a:pt x="109" y="148"/>
                  </a:lnTo>
                  <a:lnTo>
                    <a:pt x="130" y="155"/>
                  </a:lnTo>
                  <a:lnTo>
                    <a:pt x="130" y="155"/>
                  </a:lnTo>
                  <a:lnTo>
                    <a:pt x="134" y="155"/>
                  </a:lnTo>
                  <a:lnTo>
                    <a:pt x="137" y="151"/>
                  </a:lnTo>
                  <a:lnTo>
                    <a:pt x="141" y="151"/>
                  </a:lnTo>
                  <a:lnTo>
                    <a:pt x="144" y="144"/>
                  </a:lnTo>
                  <a:lnTo>
                    <a:pt x="144" y="141"/>
                  </a:lnTo>
                  <a:lnTo>
                    <a:pt x="144" y="133"/>
                  </a:lnTo>
                  <a:lnTo>
                    <a:pt x="144" y="13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" name="Freeform 331"/>
            <p:cNvSpPr>
              <a:spLocks/>
            </p:cNvSpPr>
            <p:nvPr userDrawn="1"/>
          </p:nvSpPr>
          <p:spPr bwMode="gray">
            <a:xfrm>
              <a:off x="2067" y="2377"/>
              <a:ext cx="123" cy="38"/>
            </a:xfrm>
            <a:custGeom>
              <a:avLst/>
              <a:gdLst>
                <a:gd name="T0" fmla="*/ 116 w 119"/>
                <a:gd name="T1" fmla="*/ 21 h 35"/>
                <a:gd name="T2" fmla="*/ 116 w 119"/>
                <a:gd name="T3" fmla="*/ 21 h 35"/>
                <a:gd name="T4" fmla="*/ 109 w 119"/>
                <a:gd name="T5" fmla="*/ 18 h 35"/>
                <a:gd name="T6" fmla="*/ 105 w 119"/>
                <a:gd name="T7" fmla="*/ 14 h 35"/>
                <a:gd name="T8" fmla="*/ 95 w 119"/>
                <a:gd name="T9" fmla="*/ 14 h 35"/>
                <a:gd name="T10" fmla="*/ 88 w 119"/>
                <a:gd name="T11" fmla="*/ 11 h 35"/>
                <a:gd name="T12" fmla="*/ 81 w 119"/>
                <a:gd name="T13" fmla="*/ 7 h 35"/>
                <a:gd name="T14" fmla="*/ 74 w 119"/>
                <a:gd name="T15" fmla="*/ 7 h 35"/>
                <a:gd name="T16" fmla="*/ 67 w 119"/>
                <a:gd name="T17" fmla="*/ 7 h 35"/>
                <a:gd name="T18" fmla="*/ 60 w 119"/>
                <a:gd name="T19" fmla="*/ 7 h 35"/>
                <a:gd name="T20" fmla="*/ 60 w 119"/>
                <a:gd name="T21" fmla="*/ 7 h 35"/>
                <a:gd name="T22" fmla="*/ 24 w 119"/>
                <a:gd name="T23" fmla="*/ 0 h 35"/>
                <a:gd name="T24" fmla="*/ 17 w 119"/>
                <a:gd name="T25" fmla="*/ 0 h 35"/>
                <a:gd name="T26" fmla="*/ 10 w 119"/>
                <a:gd name="T27" fmla="*/ 0 h 35"/>
                <a:gd name="T28" fmla="*/ 7 w 119"/>
                <a:gd name="T29" fmla="*/ 0 h 35"/>
                <a:gd name="T30" fmla="*/ 3 w 119"/>
                <a:gd name="T31" fmla="*/ 4 h 35"/>
                <a:gd name="T32" fmla="*/ 0 w 119"/>
                <a:gd name="T33" fmla="*/ 4 h 35"/>
                <a:gd name="T34" fmla="*/ 0 w 119"/>
                <a:gd name="T35" fmla="*/ 11 h 35"/>
                <a:gd name="T36" fmla="*/ 21 w 119"/>
                <a:gd name="T37" fmla="*/ 25 h 35"/>
                <a:gd name="T38" fmla="*/ 53 w 119"/>
                <a:gd name="T39" fmla="*/ 25 h 35"/>
                <a:gd name="T40" fmla="*/ 74 w 119"/>
                <a:gd name="T41" fmla="*/ 32 h 35"/>
                <a:gd name="T42" fmla="*/ 77 w 119"/>
                <a:gd name="T43" fmla="*/ 32 h 35"/>
                <a:gd name="T44" fmla="*/ 84 w 119"/>
                <a:gd name="T45" fmla="*/ 32 h 35"/>
                <a:gd name="T46" fmla="*/ 91 w 119"/>
                <a:gd name="T47" fmla="*/ 32 h 35"/>
                <a:gd name="T48" fmla="*/ 98 w 119"/>
                <a:gd name="T49" fmla="*/ 35 h 35"/>
                <a:gd name="T50" fmla="*/ 109 w 119"/>
                <a:gd name="T51" fmla="*/ 35 h 35"/>
                <a:gd name="T52" fmla="*/ 116 w 119"/>
                <a:gd name="T53" fmla="*/ 35 h 35"/>
                <a:gd name="T54" fmla="*/ 119 w 119"/>
                <a:gd name="T55" fmla="*/ 35 h 35"/>
                <a:gd name="T56" fmla="*/ 119 w 119"/>
                <a:gd name="T57" fmla="*/ 32 h 35"/>
                <a:gd name="T58" fmla="*/ 119 w 119"/>
                <a:gd name="T59" fmla="*/ 28 h 35"/>
                <a:gd name="T60" fmla="*/ 119 w 119"/>
                <a:gd name="T61" fmla="*/ 25 h 35"/>
                <a:gd name="T62" fmla="*/ 119 w 119"/>
                <a:gd name="T63" fmla="*/ 21 h 35"/>
                <a:gd name="T64" fmla="*/ 116 w 119"/>
                <a:gd name="T65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35">
                  <a:moveTo>
                    <a:pt x="116" y="21"/>
                  </a:moveTo>
                  <a:lnTo>
                    <a:pt x="116" y="21"/>
                  </a:lnTo>
                  <a:lnTo>
                    <a:pt x="109" y="18"/>
                  </a:lnTo>
                  <a:lnTo>
                    <a:pt x="105" y="14"/>
                  </a:lnTo>
                  <a:lnTo>
                    <a:pt x="95" y="14"/>
                  </a:lnTo>
                  <a:lnTo>
                    <a:pt x="88" y="11"/>
                  </a:lnTo>
                  <a:lnTo>
                    <a:pt x="81" y="7"/>
                  </a:lnTo>
                  <a:lnTo>
                    <a:pt x="74" y="7"/>
                  </a:lnTo>
                  <a:lnTo>
                    <a:pt x="67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21" y="25"/>
                  </a:lnTo>
                  <a:lnTo>
                    <a:pt x="53" y="25"/>
                  </a:lnTo>
                  <a:lnTo>
                    <a:pt x="74" y="32"/>
                  </a:lnTo>
                  <a:lnTo>
                    <a:pt x="77" y="32"/>
                  </a:lnTo>
                  <a:lnTo>
                    <a:pt x="84" y="32"/>
                  </a:lnTo>
                  <a:lnTo>
                    <a:pt x="91" y="32"/>
                  </a:lnTo>
                  <a:lnTo>
                    <a:pt x="98" y="35"/>
                  </a:lnTo>
                  <a:lnTo>
                    <a:pt x="109" y="35"/>
                  </a:lnTo>
                  <a:lnTo>
                    <a:pt x="116" y="35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9" y="28"/>
                  </a:lnTo>
                  <a:lnTo>
                    <a:pt x="119" y="25"/>
                  </a:lnTo>
                  <a:lnTo>
                    <a:pt x="119" y="21"/>
                  </a:lnTo>
                  <a:lnTo>
                    <a:pt x="116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" name="Freeform 332"/>
            <p:cNvSpPr>
              <a:spLocks/>
            </p:cNvSpPr>
            <p:nvPr userDrawn="1"/>
          </p:nvSpPr>
          <p:spPr bwMode="gray">
            <a:xfrm>
              <a:off x="2313" y="2404"/>
              <a:ext cx="66" cy="31"/>
            </a:xfrm>
            <a:custGeom>
              <a:avLst/>
              <a:gdLst>
                <a:gd name="T0" fmla="*/ 28 w 64"/>
                <a:gd name="T1" fmla="*/ 3 h 28"/>
                <a:gd name="T2" fmla="*/ 25 w 64"/>
                <a:gd name="T3" fmla="*/ 3 h 28"/>
                <a:gd name="T4" fmla="*/ 18 w 64"/>
                <a:gd name="T5" fmla="*/ 7 h 28"/>
                <a:gd name="T6" fmla="*/ 11 w 64"/>
                <a:gd name="T7" fmla="*/ 10 h 28"/>
                <a:gd name="T8" fmla="*/ 7 w 64"/>
                <a:gd name="T9" fmla="*/ 14 h 28"/>
                <a:gd name="T10" fmla="*/ 4 w 64"/>
                <a:gd name="T11" fmla="*/ 17 h 28"/>
                <a:gd name="T12" fmla="*/ 0 w 64"/>
                <a:gd name="T13" fmla="*/ 17 h 28"/>
                <a:gd name="T14" fmla="*/ 0 w 64"/>
                <a:gd name="T15" fmla="*/ 28 h 28"/>
                <a:gd name="T16" fmla="*/ 18 w 64"/>
                <a:gd name="T17" fmla="*/ 24 h 28"/>
                <a:gd name="T18" fmla="*/ 46 w 64"/>
                <a:gd name="T19" fmla="*/ 14 h 28"/>
                <a:gd name="T20" fmla="*/ 46 w 64"/>
                <a:gd name="T21" fmla="*/ 14 h 28"/>
                <a:gd name="T22" fmla="*/ 50 w 64"/>
                <a:gd name="T23" fmla="*/ 10 h 28"/>
                <a:gd name="T24" fmla="*/ 57 w 64"/>
                <a:gd name="T25" fmla="*/ 7 h 28"/>
                <a:gd name="T26" fmla="*/ 60 w 64"/>
                <a:gd name="T27" fmla="*/ 7 h 28"/>
                <a:gd name="T28" fmla="*/ 64 w 64"/>
                <a:gd name="T29" fmla="*/ 3 h 28"/>
                <a:gd name="T30" fmla="*/ 64 w 64"/>
                <a:gd name="T31" fmla="*/ 0 h 28"/>
                <a:gd name="T32" fmla="*/ 60 w 64"/>
                <a:gd name="T33" fmla="*/ 0 h 28"/>
                <a:gd name="T34" fmla="*/ 57 w 64"/>
                <a:gd name="T35" fmla="*/ 0 h 28"/>
                <a:gd name="T36" fmla="*/ 53 w 64"/>
                <a:gd name="T37" fmla="*/ 0 h 28"/>
                <a:gd name="T38" fmla="*/ 53 w 64"/>
                <a:gd name="T39" fmla="*/ 0 h 28"/>
                <a:gd name="T40" fmla="*/ 53 w 64"/>
                <a:gd name="T41" fmla="*/ 0 h 28"/>
                <a:gd name="T42" fmla="*/ 46 w 64"/>
                <a:gd name="T43" fmla="*/ 3 h 28"/>
                <a:gd name="T44" fmla="*/ 39 w 64"/>
                <a:gd name="T45" fmla="*/ 3 h 28"/>
                <a:gd name="T46" fmla="*/ 36 w 64"/>
                <a:gd name="T47" fmla="*/ 3 h 28"/>
                <a:gd name="T48" fmla="*/ 28 w 64"/>
                <a:gd name="T4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28">
                  <a:moveTo>
                    <a:pt x="28" y="3"/>
                  </a:moveTo>
                  <a:lnTo>
                    <a:pt x="25" y="3"/>
                  </a:lnTo>
                  <a:lnTo>
                    <a:pt x="18" y="7"/>
                  </a:lnTo>
                  <a:lnTo>
                    <a:pt x="11" y="10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18" y="2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50" y="10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4" y="3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" name="Freeform 333"/>
            <p:cNvSpPr>
              <a:spLocks/>
            </p:cNvSpPr>
            <p:nvPr userDrawn="1"/>
          </p:nvSpPr>
          <p:spPr bwMode="gray">
            <a:xfrm>
              <a:off x="4614" y="1986"/>
              <a:ext cx="22" cy="12"/>
            </a:xfrm>
            <a:custGeom>
              <a:avLst/>
              <a:gdLst>
                <a:gd name="T0" fmla="*/ 21 w 21"/>
                <a:gd name="T1" fmla="*/ 7 h 11"/>
                <a:gd name="T2" fmla="*/ 14 w 21"/>
                <a:gd name="T3" fmla="*/ 4 h 11"/>
                <a:gd name="T4" fmla="*/ 11 w 21"/>
                <a:gd name="T5" fmla="*/ 0 h 11"/>
                <a:gd name="T6" fmla="*/ 4 w 21"/>
                <a:gd name="T7" fmla="*/ 0 h 11"/>
                <a:gd name="T8" fmla="*/ 0 w 21"/>
                <a:gd name="T9" fmla="*/ 4 h 11"/>
                <a:gd name="T10" fmla="*/ 11 w 21"/>
                <a:gd name="T11" fmla="*/ 11 h 11"/>
                <a:gd name="T12" fmla="*/ 21 w 21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1">
                  <a:moveTo>
                    <a:pt x="21" y="7"/>
                  </a:moveTo>
                  <a:lnTo>
                    <a:pt x="14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11" y="11"/>
                  </a:lnTo>
                  <a:lnTo>
                    <a:pt x="21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" name="Freeform 334"/>
            <p:cNvSpPr>
              <a:spLocks noEditPoints="1"/>
            </p:cNvSpPr>
            <p:nvPr userDrawn="1"/>
          </p:nvSpPr>
          <p:spPr bwMode="gray">
            <a:xfrm>
              <a:off x="4597" y="2005"/>
              <a:ext cx="83" cy="43"/>
            </a:xfrm>
            <a:custGeom>
              <a:avLst/>
              <a:gdLst>
                <a:gd name="T0" fmla="*/ 17 w 81"/>
                <a:gd name="T1" fmla="*/ 28 h 39"/>
                <a:gd name="T2" fmla="*/ 21 w 81"/>
                <a:gd name="T3" fmla="*/ 32 h 39"/>
                <a:gd name="T4" fmla="*/ 24 w 81"/>
                <a:gd name="T5" fmla="*/ 32 h 39"/>
                <a:gd name="T6" fmla="*/ 28 w 81"/>
                <a:gd name="T7" fmla="*/ 35 h 39"/>
                <a:gd name="T8" fmla="*/ 31 w 81"/>
                <a:gd name="T9" fmla="*/ 39 h 39"/>
                <a:gd name="T10" fmla="*/ 38 w 81"/>
                <a:gd name="T11" fmla="*/ 39 h 39"/>
                <a:gd name="T12" fmla="*/ 42 w 81"/>
                <a:gd name="T13" fmla="*/ 35 h 39"/>
                <a:gd name="T14" fmla="*/ 42 w 81"/>
                <a:gd name="T15" fmla="*/ 35 h 39"/>
                <a:gd name="T16" fmla="*/ 42 w 81"/>
                <a:gd name="T17" fmla="*/ 35 h 39"/>
                <a:gd name="T18" fmla="*/ 42 w 81"/>
                <a:gd name="T19" fmla="*/ 35 h 39"/>
                <a:gd name="T20" fmla="*/ 46 w 81"/>
                <a:gd name="T21" fmla="*/ 35 h 39"/>
                <a:gd name="T22" fmla="*/ 49 w 81"/>
                <a:gd name="T23" fmla="*/ 35 h 39"/>
                <a:gd name="T24" fmla="*/ 53 w 81"/>
                <a:gd name="T25" fmla="*/ 32 h 39"/>
                <a:gd name="T26" fmla="*/ 56 w 81"/>
                <a:gd name="T27" fmla="*/ 28 h 39"/>
                <a:gd name="T28" fmla="*/ 60 w 81"/>
                <a:gd name="T29" fmla="*/ 28 h 39"/>
                <a:gd name="T30" fmla="*/ 60 w 81"/>
                <a:gd name="T31" fmla="*/ 28 h 39"/>
                <a:gd name="T32" fmla="*/ 63 w 81"/>
                <a:gd name="T33" fmla="*/ 32 h 39"/>
                <a:gd name="T34" fmla="*/ 74 w 81"/>
                <a:gd name="T35" fmla="*/ 28 h 39"/>
                <a:gd name="T36" fmla="*/ 81 w 81"/>
                <a:gd name="T37" fmla="*/ 25 h 39"/>
                <a:gd name="T38" fmla="*/ 77 w 81"/>
                <a:gd name="T39" fmla="*/ 18 h 39"/>
                <a:gd name="T40" fmla="*/ 74 w 81"/>
                <a:gd name="T41" fmla="*/ 14 h 39"/>
                <a:gd name="T42" fmla="*/ 63 w 81"/>
                <a:gd name="T43" fmla="*/ 14 h 39"/>
                <a:gd name="T44" fmla="*/ 70 w 81"/>
                <a:gd name="T45" fmla="*/ 10 h 39"/>
                <a:gd name="T46" fmla="*/ 60 w 81"/>
                <a:gd name="T47" fmla="*/ 10 h 39"/>
                <a:gd name="T48" fmla="*/ 53 w 81"/>
                <a:gd name="T49" fmla="*/ 7 h 39"/>
                <a:gd name="T50" fmla="*/ 46 w 81"/>
                <a:gd name="T51" fmla="*/ 3 h 39"/>
                <a:gd name="T52" fmla="*/ 42 w 81"/>
                <a:gd name="T53" fmla="*/ 3 h 39"/>
                <a:gd name="T54" fmla="*/ 42 w 81"/>
                <a:gd name="T55" fmla="*/ 3 h 39"/>
                <a:gd name="T56" fmla="*/ 28 w 81"/>
                <a:gd name="T57" fmla="*/ 0 h 39"/>
                <a:gd name="T58" fmla="*/ 17 w 81"/>
                <a:gd name="T59" fmla="*/ 0 h 39"/>
                <a:gd name="T60" fmla="*/ 10 w 81"/>
                <a:gd name="T61" fmla="*/ 0 h 39"/>
                <a:gd name="T62" fmla="*/ 7 w 81"/>
                <a:gd name="T63" fmla="*/ 7 h 39"/>
                <a:gd name="T64" fmla="*/ 10 w 81"/>
                <a:gd name="T65" fmla="*/ 7 h 39"/>
                <a:gd name="T66" fmla="*/ 14 w 81"/>
                <a:gd name="T67" fmla="*/ 7 h 39"/>
                <a:gd name="T68" fmla="*/ 17 w 81"/>
                <a:gd name="T69" fmla="*/ 7 h 39"/>
                <a:gd name="T70" fmla="*/ 21 w 81"/>
                <a:gd name="T71" fmla="*/ 7 h 39"/>
                <a:gd name="T72" fmla="*/ 24 w 81"/>
                <a:gd name="T73" fmla="*/ 10 h 39"/>
                <a:gd name="T74" fmla="*/ 24 w 81"/>
                <a:gd name="T75" fmla="*/ 14 h 39"/>
                <a:gd name="T76" fmla="*/ 24 w 81"/>
                <a:gd name="T77" fmla="*/ 14 h 39"/>
                <a:gd name="T78" fmla="*/ 24 w 81"/>
                <a:gd name="T79" fmla="*/ 18 h 39"/>
                <a:gd name="T80" fmla="*/ 24 w 81"/>
                <a:gd name="T81" fmla="*/ 18 h 39"/>
                <a:gd name="T82" fmla="*/ 24 w 81"/>
                <a:gd name="T83" fmla="*/ 21 h 39"/>
                <a:gd name="T84" fmla="*/ 17 w 81"/>
                <a:gd name="T85" fmla="*/ 21 h 39"/>
                <a:gd name="T86" fmla="*/ 7 w 81"/>
                <a:gd name="T87" fmla="*/ 18 h 39"/>
                <a:gd name="T88" fmla="*/ 0 w 81"/>
                <a:gd name="T89" fmla="*/ 18 h 39"/>
                <a:gd name="T90" fmla="*/ 0 w 81"/>
                <a:gd name="T91" fmla="*/ 21 h 39"/>
                <a:gd name="T92" fmla="*/ 3 w 81"/>
                <a:gd name="T93" fmla="*/ 25 h 39"/>
                <a:gd name="T94" fmla="*/ 7 w 81"/>
                <a:gd name="T95" fmla="*/ 25 h 39"/>
                <a:gd name="T96" fmla="*/ 10 w 81"/>
                <a:gd name="T97" fmla="*/ 25 h 39"/>
                <a:gd name="T98" fmla="*/ 14 w 81"/>
                <a:gd name="T99" fmla="*/ 28 h 39"/>
                <a:gd name="T100" fmla="*/ 17 w 81"/>
                <a:gd name="T101" fmla="*/ 28 h 39"/>
                <a:gd name="T102" fmla="*/ 38 w 81"/>
                <a:gd name="T103" fmla="*/ 18 h 39"/>
                <a:gd name="T104" fmla="*/ 42 w 81"/>
                <a:gd name="T105" fmla="*/ 18 h 39"/>
                <a:gd name="T106" fmla="*/ 42 w 81"/>
                <a:gd name="T107" fmla="*/ 14 h 39"/>
                <a:gd name="T108" fmla="*/ 46 w 81"/>
                <a:gd name="T109" fmla="*/ 10 h 39"/>
                <a:gd name="T110" fmla="*/ 46 w 81"/>
                <a:gd name="T111" fmla="*/ 14 h 39"/>
                <a:gd name="T112" fmla="*/ 42 w 81"/>
                <a:gd name="T113" fmla="*/ 18 h 39"/>
                <a:gd name="T114" fmla="*/ 38 w 81"/>
                <a:gd name="T115" fmla="*/ 18 h 39"/>
                <a:gd name="T116" fmla="*/ 38 w 81"/>
                <a:gd name="T117" fmla="*/ 21 h 39"/>
                <a:gd name="T118" fmla="*/ 38 w 81"/>
                <a:gd name="T119" fmla="*/ 21 h 39"/>
                <a:gd name="T120" fmla="*/ 38 w 81"/>
                <a:gd name="T121" fmla="*/ 21 h 39"/>
                <a:gd name="T122" fmla="*/ 38 w 81"/>
                <a:gd name="T123" fmla="*/ 21 h 39"/>
                <a:gd name="T124" fmla="*/ 38 w 81"/>
                <a:gd name="T125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39">
                  <a:moveTo>
                    <a:pt x="17" y="28"/>
                  </a:moveTo>
                  <a:lnTo>
                    <a:pt x="21" y="32"/>
                  </a:lnTo>
                  <a:lnTo>
                    <a:pt x="24" y="32"/>
                  </a:lnTo>
                  <a:lnTo>
                    <a:pt x="28" y="35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6" y="35"/>
                  </a:lnTo>
                  <a:lnTo>
                    <a:pt x="49" y="35"/>
                  </a:lnTo>
                  <a:lnTo>
                    <a:pt x="53" y="32"/>
                  </a:lnTo>
                  <a:lnTo>
                    <a:pt x="56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3" y="32"/>
                  </a:lnTo>
                  <a:lnTo>
                    <a:pt x="74" y="28"/>
                  </a:lnTo>
                  <a:lnTo>
                    <a:pt x="81" y="25"/>
                  </a:lnTo>
                  <a:lnTo>
                    <a:pt x="77" y="18"/>
                  </a:lnTo>
                  <a:lnTo>
                    <a:pt x="74" y="14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60" y="10"/>
                  </a:lnTo>
                  <a:lnTo>
                    <a:pt x="53" y="7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17" y="21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28"/>
                  </a:lnTo>
                  <a:close/>
                  <a:moveTo>
                    <a:pt x="38" y="18"/>
                  </a:moveTo>
                  <a:lnTo>
                    <a:pt x="42" y="18"/>
                  </a:lnTo>
                  <a:lnTo>
                    <a:pt x="42" y="14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" name="Freeform 335"/>
            <p:cNvSpPr>
              <a:spLocks/>
            </p:cNvSpPr>
            <p:nvPr userDrawn="1"/>
          </p:nvSpPr>
          <p:spPr bwMode="gray">
            <a:xfrm>
              <a:off x="4445" y="1953"/>
              <a:ext cx="155" cy="60"/>
            </a:xfrm>
            <a:custGeom>
              <a:avLst/>
              <a:gdLst>
                <a:gd name="T0" fmla="*/ 98 w 151"/>
                <a:gd name="T1" fmla="*/ 52 h 56"/>
                <a:gd name="T2" fmla="*/ 98 w 151"/>
                <a:gd name="T3" fmla="*/ 56 h 56"/>
                <a:gd name="T4" fmla="*/ 102 w 151"/>
                <a:gd name="T5" fmla="*/ 56 h 56"/>
                <a:gd name="T6" fmla="*/ 105 w 151"/>
                <a:gd name="T7" fmla="*/ 56 h 56"/>
                <a:gd name="T8" fmla="*/ 112 w 151"/>
                <a:gd name="T9" fmla="*/ 56 h 56"/>
                <a:gd name="T10" fmla="*/ 120 w 151"/>
                <a:gd name="T11" fmla="*/ 56 h 56"/>
                <a:gd name="T12" fmla="*/ 127 w 151"/>
                <a:gd name="T13" fmla="*/ 56 h 56"/>
                <a:gd name="T14" fmla="*/ 134 w 151"/>
                <a:gd name="T15" fmla="*/ 56 h 56"/>
                <a:gd name="T16" fmla="*/ 148 w 151"/>
                <a:gd name="T17" fmla="*/ 56 h 56"/>
                <a:gd name="T18" fmla="*/ 148 w 151"/>
                <a:gd name="T19" fmla="*/ 52 h 56"/>
                <a:gd name="T20" fmla="*/ 151 w 151"/>
                <a:gd name="T21" fmla="*/ 52 h 56"/>
                <a:gd name="T22" fmla="*/ 151 w 151"/>
                <a:gd name="T23" fmla="*/ 49 h 56"/>
                <a:gd name="T24" fmla="*/ 148 w 151"/>
                <a:gd name="T25" fmla="*/ 45 h 56"/>
                <a:gd name="T26" fmla="*/ 130 w 151"/>
                <a:gd name="T27" fmla="*/ 35 h 56"/>
                <a:gd name="T28" fmla="*/ 127 w 151"/>
                <a:gd name="T29" fmla="*/ 31 h 56"/>
                <a:gd name="T30" fmla="*/ 95 w 151"/>
                <a:gd name="T31" fmla="*/ 21 h 56"/>
                <a:gd name="T32" fmla="*/ 81 w 151"/>
                <a:gd name="T33" fmla="*/ 21 h 56"/>
                <a:gd name="T34" fmla="*/ 81 w 151"/>
                <a:gd name="T35" fmla="*/ 21 h 56"/>
                <a:gd name="T36" fmla="*/ 77 w 151"/>
                <a:gd name="T37" fmla="*/ 17 h 56"/>
                <a:gd name="T38" fmla="*/ 70 w 151"/>
                <a:gd name="T39" fmla="*/ 14 h 56"/>
                <a:gd name="T40" fmla="*/ 63 w 151"/>
                <a:gd name="T41" fmla="*/ 7 h 56"/>
                <a:gd name="T42" fmla="*/ 35 w 151"/>
                <a:gd name="T43" fmla="*/ 0 h 56"/>
                <a:gd name="T44" fmla="*/ 21 w 151"/>
                <a:gd name="T45" fmla="*/ 3 h 56"/>
                <a:gd name="T46" fmla="*/ 21 w 151"/>
                <a:gd name="T47" fmla="*/ 3 h 56"/>
                <a:gd name="T48" fmla="*/ 14 w 151"/>
                <a:gd name="T49" fmla="*/ 3 h 56"/>
                <a:gd name="T50" fmla="*/ 7 w 151"/>
                <a:gd name="T51" fmla="*/ 7 h 56"/>
                <a:gd name="T52" fmla="*/ 3 w 151"/>
                <a:gd name="T53" fmla="*/ 14 h 56"/>
                <a:gd name="T54" fmla="*/ 0 w 151"/>
                <a:gd name="T55" fmla="*/ 17 h 56"/>
                <a:gd name="T56" fmla="*/ 3 w 151"/>
                <a:gd name="T57" fmla="*/ 21 h 56"/>
                <a:gd name="T58" fmla="*/ 7 w 151"/>
                <a:gd name="T59" fmla="*/ 21 h 56"/>
                <a:gd name="T60" fmla="*/ 10 w 151"/>
                <a:gd name="T61" fmla="*/ 21 h 56"/>
                <a:gd name="T62" fmla="*/ 14 w 151"/>
                <a:gd name="T63" fmla="*/ 21 h 56"/>
                <a:gd name="T64" fmla="*/ 21 w 151"/>
                <a:gd name="T65" fmla="*/ 21 h 56"/>
                <a:gd name="T66" fmla="*/ 24 w 151"/>
                <a:gd name="T67" fmla="*/ 17 h 56"/>
                <a:gd name="T68" fmla="*/ 31 w 151"/>
                <a:gd name="T69" fmla="*/ 17 h 56"/>
                <a:gd name="T70" fmla="*/ 35 w 151"/>
                <a:gd name="T71" fmla="*/ 17 h 56"/>
                <a:gd name="T72" fmla="*/ 39 w 151"/>
                <a:gd name="T73" fmla="*/ 17 h 56"/>
                <a:gd name="T74" fmla="*/ 42 w 151"/>
                <a:gd name="T75" fmla="*/ 21 h 56"/>
                <a:gd name="T76" fmla="*/ 49 w 151"/>
                <a:gd name="T77" fmla="*/ 21 h 56"/>
                <a:gd name="T78" fmla="*/ 56 w 151"/>
                <a:gd name="T79" fmla="*/ 24 h 56"/>
                <a:gd name="T80" fmla="*/ 60 w 151"/>
                <a:gd name="T81" fmla="*/ 24 h 56"/>
                <a:gd name="T82" fmla="*/ 74 w 151"/>
                <a:gd name="T83" fmla="*/ 31 h 56"/>
                <a:gd name="T84" fmla="*/ 74 w 151"/>
                <a:gd name="T85" fmla="*/ 35 h 56"/>
                <a:gd name="T86" fmla="*/ 77 w 151"/>
                <a:gd name="T87" fmla="*/ 38 h 56"/>
                <a:gd name="T88" fmla="*/ 84 w 151"/>
                <a:gd name="T89" fmla="*/ 38 h 56"/>
                <a:gd name="T90" fmla="*/ 95 w 151"/>
                <a:gd name="T91" fmla="*/ 42 h 56"/>
                <a:gd name="T92" fmla="*/ 105 w 151"/>
                <a:gd name="T93" fmla="*/ 42 h 56"/>
                <a:gd name="T94" fmla="*/ 105 w 151"/>
                <a:gd name="T95" fmla="*/ 45 h 56"/>
                <a:gd name="T96" fmla="*/ 98 w 151"/>
                <a:gd name="T97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1" h="56">
                  <a:moveTo>
                    <a:pt x="98" y="52"/>
                  </a:moveTo>
                  <a:lnTo>
                    <a:pt x="98" y="56"/>
                  </a:lnTo>
                  <a:lnTo>
                    <a:pt x="102" y="56"/>
                  </a:lnTo>
                  <a:lnTo>
                    <a:pt x="105" y="56"/>
                  </a:lnTo>
                  <a:lnTo>
                    <a:pt x="112" y="56"/>
                  </a:lnTo>
                  <a:lnTo>
                    <a:pt x="120" y="56"/>
                  </a:lnTo>
                  <a:lnTo>
                    <a:pt x="127" y="56"/>
                  </a:lnTo>
                  <a:lnTo>
                    <a:pt x="134" y="56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51" y="52"/>
                  </a:lnTo>
                  <a:lnTo>
                    <a:pt x="151" y="49"/>
                  </a:lnTo>
                  <a:lnTo>
                    <a:pt x="148" y="45"/>
                  </a:lnTo>
                  <a:lnTo>
                    <a:pt x="130" y="35"/>
                  </a:lnTo>
                  <a:lnTo>
                    <a:pt x="127" y="31"/>
                  </a:lnTo>
                  <a:lnTo>
                    <a:pt x="95" y="21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7" y="17"/>
                  </a:lnTo>
                  <a:lnTo>
                    <a:pt x="70" y="14"/>
                  </a:lnTo>
                  <a:lnTo>
                    <a:pt x="63" y="7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4" y="3"/>
                  </a:lnTo>
                  <a:lnTo>
                    <a:pt x="7" y="7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39" y="17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56" y="24"/>
                  </a:lnTo>
                  <a:lnTo>
                    <a:pt x="60" y="24"/>
                  </a:lnTo>
                  <a:lnTo>
                    <a:pt x="74" y="31"/>
                  </a:lnTo>
                  <a:lnTo>
                    <a:pt x="74" y="35"/>
                  </a:lnTo>
                  <a:lnTo>
                    <a:pt x="77" y="38"/>
                  </a:lnTo>
                  <a:lnTo>
                    <a:pt x="84" y="38"/>
                  </a:lnTo>
                  <a:lnTo>
                    <a:pt x="95" y="42"/>
                  </a:lnTo>
                  <a:lnTo>
                    <a:pt x="105" y="42"/>
                  </a:lnTo>
                  <a:lnTo>
                    <a:pt x="105" y="45"/>
                  </a:lnTo>
                  <a:lnTo>
                    <a:pt x="98" y="5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" name="Freeform 336"/>
            <p:cNvSpPr>
              <a:spLocks/>
            </p:cNvSpPr>
            <p:nvPr userDrawn="1"/>
          </p:nvSpPr>
          <p:spPr bwMode="gray">
            <a:xfrm>
              <a:off x="4690" y="2028"/>
              <a:ext cx="33" cy="15"/>
            </a:xfrm>
            <a:custGeom>
              <a:avLst/>
              <a:gdLst>
                <a:gd name="T0" fmla="*/ 11 w 32"/>
                <a:gd name="T1" fmla="*/ 0 h 14"/>
                <a:gd name="T2" fmla="*/ 4 w 32"/>
                <a:gd name="T3" fmla="*/ 4 h 14"/>
                <a:gd name="T4" fmla="*/ 0 w 32"/>
                <a:gd name="T5" fmla="*/ 7 h 14"/>
                <a:gd name="T6" fmla="*/ 0 w 32"/>
                <a:gd name="T7" fmla="*/ 11 h 14"/>
                <a:gd name="T8" fmla="*/ 7 w 32"/>
                <a:gd name="T9" fmla="*/ 14 h 14"/>
                <a:gd name="T10" fmla="*/ 14 w 32"/>
                <a:gd name="T11" fmla="*/ 11 h 14"/>
                <a:gd name="T12" fmla="*/ 25 w 32"/>
                <a:gd name="T13" fmla="*/ 14 h 14"/>
                <a:gd name="T14" fmla="*/ 25 w 32"/>
                <a:gd name="T15" fmla="*/ 11 h 14"/>
                <a:gd name="T16" fmla="*/ 32 w 32"/>
                <a:gd name="T17" fmla="*/ 4 h 14"/>
                <a:gd name="T18" fmla="*/ 21 w 32"/>
                <a:gd name="T19" fmla="*/ 0 h 14"/>
                <a:gd name="T20" fmla="*/ 11 w 32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4">
                  <a:moveTo>
                    <a:pt x="11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" y="14"/>
                  </a:lnTo>
                  <a:lnTo>
                    <a:pt x="14" y="11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32" y="4"/>
                  </a:lnTo>
                  <a:lnTo>
                    <a:pt x="21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9" name="Freeform 337"/>
            <p:cNvSpPr>
              <a:spLocks/>
            </p:cNvSpPr>
            <p:nvPr userDrawn="1"/>
          </p:nvSpPr>
          <p:spPr bwMode="gray">
            <a:xfrm>
              <a:off x="3752" y="1253"/>
              <a:ext cx="11" cy="19"/>
            </a:xfrm>
            <a:custGeom>
              <a:avLst/>
              <a:gdLst>
                <a:gd name="T0" fmla="*/ 0 w 10"/>
                <a:gd name="T1" fmla="*/ 14 h 18"/>
                <a:gd name="T2" fmla="*/ 0 w 10"/>
                <a:gd name="T3" fmla="*/ 14 h 18"/>
                <a:gd name="T4" fmla="*/ 3 w 10"/>
                <a:gd name="T5" fmla="*/ 14 h 18"/>
                <a:gd name="T6" fmla="*/ 3 w 10"/>
                <a:gd name="T7" fmla="*/ 18 h 18"/>
                <a:gd name="T8" fmla="*/ 7 w 10"/>
                <a:gd name="T9" fmla="*/ 18 h 18"/>
                <a:gd name="T10" fmla="*/ 7 w 10"/>
                <a:gd name="T11" fmla="*/ 18 h 18"/>
                <a:gd name="T12" fmla="*/ 10 w 10"/>
                <a:gd name="T13" fmla="*/ 14 h 18"/>
                <a:gd name="T14" fmla="*/ 10 w 10"/>
                <a:gd name="T15" fmla="*/ 7 h 18"/>
                <a:gd name="T16" fmla="*/ 7 w 10"/>
                <a:gd name="T17" fmla="*/ 0 h 18"/>
                <a:gd name="T18" fmla="*/ 7 w 10"/>
                <a:gd name="T19" fmla="*/ 0 h 18"/>
                <a:gd name="T20" fmla="*/ 3 w 10"/>
                <a:gd name="T21" fmla="*/ 0 h 18"/>
                <a:gd name="T22" fmla="*/ 3 w 10"/>
                <a:gd name="T23" fmla="*/ 0 h 18"/>
                <a:gd name="T24" fmla="*/ 0 w 10"/>
                <a:gd name="T25" fmla="*/ 0 h 18"/>
                <a:gd name="T26" fmla="*/ 0 w 10"/>
                <a:gd name="T27" fmla="*/ 4 h 18"/>
                <a:gd name="T28" fmla="*/ 0 w 10"/>
                <a:gd name="T29" fmla="*/ 7 h 18"/>
                <a:gd name="T30" fmla="*/ 0 w 10"/>
                <a:gd name="T3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8">
                  <a:moveTo>
                    <a:pt x="0" y="14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0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0" name="Freeform 338"/>
            <p:cNvSpPr>
              <a:spLocks/>
            </p:cNvSpPr>
            <p:nvPr userDrawn="1"/>
          </p:nvSpPr>
          <p:spPr bwMode="gray">
            <a:xfrm>
              <a:off x="3484" y="1257"/>
              <a:ext cx="18" cy="27"/>
            </a:xfrm>
            <a:custGeom>
              <a:avLst/>
              <a:gdLst>
                <a:gd name="T0" fmla="*/ 11 w 18"/>
                <a:gd name="T1" fmla="*/ 0 h 25"/>
                <a:gd name="T2" fmla="*/ 7 w 18"/>
                <a:gd name="T3" fmla="*/ 0 h 25"/>
                <a:gd name="T4" fmla="*/ 7 w 18"/>
                <a:gd name="T5" fmla="*/ 0 h 25"/>
                <a:gd name="T6" fmla="*/ 4 w 18"/>
                <a:gd name="T7" fmla="*/ 0 h 25"/>
                <a:gd name="T8" fmla="*/ 4 w 18"/>
                <a:gd name="T9" fmla="*/ 3 h 25"/>
                <a:gd name="T10" fmla="*/ 0 w 18"/>
                <a:gd name="T11" fmla="*/ 7 h 25"/>
                <a:gd name="T12" fmla="*/ 0 w 18"/>
                <a:gd name="T13" fmla="*/ 14 h 25"/>
                <a:gd name="T14" fmla="*/ 0 w 18"/>
                <a:gd name="T15" fmla="*/ 14 h 25"/>
                <a:gd name="T16" fmla="*/ 0 w 18"/>
                <a:gd name="T17" fmla="*/ 17 h 25"/>
                <a:gd name="T18" fmla="*/ 0 w 18"/>
                <a:gd name="T19" fmla="*/ 21 h 25"/>
                <a:gd name="T20" fmla="*/ 0 w 18"/>
                <a:gd name="T21" fmla="*/ 21 h 25"/>
                <a:gd name="T22" fmla="*/ 4 w 18"/>
                <a:gd name="T23" fmla="*/ 25 h 25"/>
                <a:gd name="T24" fmla="*/ 7 w 18"/>
                <a:gd name="T25" fmla="*/ 21 h 25"/>
                <a:gd name="T26" fmla="*/ 14 w 18"/>
                <a:gd name="T27" fmla="*/ 17 h 25"/>
                <a:gd name="T28" fmla="*/ 14 w 18"/>
                <a:gd name="T29" fmla="*/ 17 h 25"/>
                <a:gd name="T30" fmla="*/ 18 w 18"/>
                <a:gd name="T31" fmla="*/ 14 h 25"/>
                <a:gd name="T32" fmla="*/ 14 w 18"/>
                <a:gd name="T33" fmla="*/ 7 h 25"/>
                <a:gd name="T34" fmla="*/ 14 w 18"/>
                <a:gd name="T35" fmla="*/ 3 h 25"/>
                <a:gd name="T36" fmla="*/ 11 w 18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25"/>
                  </a:lnTo>
                  <a:lnTo>
                    <a:pt x="7" y="21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14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1" name="Freeform 339"/>
            <p:cNvSpPr>
              <a:spLocks/>
            </p:cNvSpPr>
            <p:nvPr userDrawn="1"/>
          </p:nvSpPr>
          <p:spPr bwMode="gray">
            <a:xfrm>
              <a:off x="575" y="454"/>
              <a:ext cx="2567" cy="1699"/>
            </a:xfrm>
            <a:custGeom>
              <a:avLst/>
              <a:gdLst>
                <a:gd name="T0" fmla="*/ 2269 w 2660"/>
                <a:gd name="T1" fmla="*/ 395 h 1723"/>
                <a:gd name="T2" fmla="*/ 2093 w 2660"/>
                <a:gd name="T3" fmla="*/ 303 h 1723"/>
                <a:gd name="T4" fmla="*/ 1889 w 2660"/>
                <a:gd name="T5" fmla="*/ 342 h 1723"/>
                <a:gd name="T6" fmla="*/ 1638 w 2660"/>
                <a:gd name="T7" fmla="*/ 194 h 1723"/>
                <a:gd name="T8" fmla="*/ 1603 w 2660"/>
                <a:gd name="T9" fmla="*/ 53 h 1723"/>
                <a:gd name="T10" fmla="*/ 1455 w 2660"/>
                <a:gd name="T11" fmla="*/ 81 h 1723"/>
                <a:gd name="T12" fmla="*/ 1300 w 2660"/>
                <a:gd name="T13" fmla="*/ 166 h 1723"/>
                <a:gd name="T14" fmla="*/ 1247 w 2660"/>
                <a:gd name="T15" fmla="*/ 395 h 1723"/>
                <a:gd name="T16" fmla="*/ 1156 w 2660"/>
                <a:gd name="T17" fmla="*/ 261 h 1723"/>
                <a:gd name="T18" fmla="*/ 1145 w 2660"/>
                <a:gd name="T19" fmla="*/ 412 h 1723"/>
                <a:gd name="T20" fmla="*/ 1202 w 2660"/>
                <a:gd name="T21" fmla="*/ 543 h 1723"/>
                <a:gd name="T22" fmla="*/ 1121 w 2660"/>
                <a:gd name="T23" fmla="*/ 451 h 1723"/>
                <a:gd name="T24" fmla="*/ 1110 w 2660"/>
                <a:gd name="T25" fmla="*/ 451 h 1723"/>
                <a:gd name="T26" fmla="*/ 1043 w 2660"/>
                <a:gd name="T27" fmla="*/ 310 h 1723"/>
                <a:gd name="T28" fmla="*/ 853 w 2660"/>
                <a:gd name="T29" fmla="*/ 423 h 1723"/>
                <a:gd name="T30" fmla="*/ 712 w 2660"/>
                <a:gd name="T31" fmla="*/ 430 h 1723"/>
                <a:gd name="T32" fmla="*/ 599 w 2660"/>
                <a:gd name="T33" fmla="*/ 571 h 1723"/>
                <a:gd name="T34" fmla="*/ 578 w 2660"/>
                <a:gd name="T35" fmla="*/ 402 h 1723"/>
                <a:gd name="T36" fmla="*/ 434 w 2660"/>
                <a:gd name="T37" fmla="*/ 342 h 1723"/>
                <a:gd name="T38" fmla="*/ 293 w 2660"/>
                <a:gd name="T39" fmla="*/ 546 h 1723"/>
                <a:gd name="T40" fmla="*/ 240 w 2660"/>
                <a:gd name="T41" fmla="*/ 754 h 1723"/>
                <a:gd name="T42" fmla="*/ 356 w 2660"/>
                <a:gd name="T43" fmla="*/ 779 h 1723"/>
                <a:gd name="T44" fmla="*/ 441 w 2660"/>
                <a:gd name="T45" fmla="*/ 532 h 1723"/>
                <a:gd name="T46" fmla="*/ 518 w 2660"/>
                <a:gd name="T47" fmla="*/ 694 h 1723"/>
                <a:gd name="T48" fmla="*/ 412 w 2660"/>
                <a:gd name="T49" fmla="*/ 779 h 1723"/>
                <a:gd name="T50" fmla="*/ 268 w 2660"/>
                <a:gd name="T51" fmla="*/ 811 h 1723"/>
                <a:gd name="T52" fmla="*/ 191 w 2660"/>
                <a:gd name="T53" fmla="*/ 885 h 1723"/>
                <a:gd name="T54" fmla="*/ 191 w 2660"/>
                <a:gd name="T55" fmla="*/ 948 h 1723"/>
                <a:gd name="T56" fmla="*/ 102 w 2660"/>
                <a:gd name="T57" fmla="*/ 1001 h 1723"/>
                <a:gd name="T58" fmla="*/ 18 w 2660"/>
                <a:gd name="T59" fmla="*/ 1184 h 1723"/>
                <a:gd name="T60" fmla="*/ 127 w 2660"/>
                <a:gd name="T61" fmla="*/ 1138 h 1723"/>
                <a:gd name="T62" fmla="*/ 346 w 2660"/>
                <a:gd name="T63" fmla="*/ 1156 h 1723"/>
                <a:gd name="T64" fmla="*/ 314 w 2660"/>
                <a:gd name="T65" fmla="*/ 1040 h 1723"/>
                <a:gd name="T66" fmla="*/ 423 w 2660"/>
                <a:gd name="T67" fmla="*/ 1198 h 1723"/>
                <a:gd name="T68" fmla="*/ 508 w 2660"/>
                <a:gd name="T69" fmla="*/ 1096 h 1723"/>
                <a:gd name="T70" fmla="*/ 571 w 2660"/>
                <a:gd name="T71" fmla="*/ 1025 h 1723"/>
                <a:gd name="T72" fmla="*/ 624 w 2660"/>
                <a:gd name="T73" fmla="*/ 1029 h 1723"/>
                <a:gd name="T74" fmla="*/ 606 w 2660"/>
                <a:gd name="T75" fmla="*/ 1107 h 1723"/>
                <a:gd name="T76" fmla="*/ 483 w 2660"/>
                <a:gd name="T77" fmla="*/ 1149 h 1723"/>
                <a:gd name="T78" fmla="*/ 603 w 2660"/>
                <a:gd name="T79" fmla="*/ 1205 h 1723"/>
                <a:gd name="T80" fmla="*/ 599 w 2660"/>
                <a:gd name="T81" fmla="*/ 1343 h 1723"/>
                <a:gd name="T82" fmla="*/ 708 w 2660"/>
                <a:gd name="T83" fmla="*/ 1561 h 1723"/>
                <a:gd name="T84" fmla="*/ 877 w 2660"/>
                <a:gd name="T85" fmla="*/ 1473 h 1723"/>
                <a:gd name="T86" fmla="*/ 832 w 2660"/>
                <a:gd name="T87" fmla="*/ 1406 h 1723"/>
                <a:gd name="T88" fmla="*/ 849 w 2660"/>
                <a:gd name="T89" fmla="*/ 1357 h 1723"/>
                <a:gd name="T90" fmla="*/ 983 w 2660"/>
                <a:gd name="T91" fmla="*/ 1385 h 1723"/>
                <a:gd name="T92" fmla="*/ 1075 w 2660"/>
                <a:gd name="T93" fmla="*/ 1441 h 1723"/>
                <a:gd name="T94" fmla="*/ 1184 w 2660"/>
                <a:gd name="T95" fmla="*/ 1554 h 1723"/>
                <a:gd name="T96" fmla="*/ 1346 w 2660"/>
                <a:gd name="T97" fmla="*/ 1431 h 1723"/>
                <a:gd name="T98" fmla="*/ 1455 w 2660"/>
                <a:gd name="T99" fmla="*/ 1660 h 1723"/>
                <a:gd name="T100" fmla="*/ 1455 w 2660"/>
                <a:gd name="T101" fmla="*/ 1540 h 1723"/>
                <a:gd name="T102" fmla="*/ 1533 w 2660"/>
                <a:gd name="T103" fmla="*/ 1455 h 1723"/>
                <a:gd name="T104" fmla="*/ 1628 w 2660"/>
                <a:gd name="T105" fmla="*/ 1420 h 1723"/>
                <a:gd name="T106" fmla="*/ 1755 w 2660"/>
                <a:gd name="T107" fmla="*/ 1188 h 1723"/>
                <a:gd name="T108" fmla="*/ 1741 w 2660"/>
                <a:gd name="T109" fmla="*/ 1159 h 1723"/>
                <a:gd name="T110" fmla="*/ 1825 w 2660"/>
                <a:gd name="T111" fmla="*/ 1159 h 1723"/>
                <a:gd name="T112" fmla="*/ 1882 w 2660"/>
                <a:gd name="T113" fmla="*/ 1064 h 1723"/>
                <a:gd name="T114" fmla="*/ 1934 w 2660"/>
                <a:gd name="T115" fmla="*/ 839 h 1723"/>
                <a:gd name="T116" fmla="*/ 2283 w 2660"/>
                <a:gd name="T117" fmla="*/ 680 h 1723"/>
                <a:gd name="T118" fmla="*/ 2297 w 2660"/>
                <a:gd name="T119" fmla="*/ 768 h 1723"/>
                <a:gd name="T120" fmla="*/ 2505 w 2660"/>
                <a:gd name="T121" fmla="*/ 645 h 1723"/>
                <a:gd name="T122" fmla="*/ 2621 w 2660"/>
                <a:gd name="T123" fmla="*/ 578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0" h="1723">
                  <a:moveTo>
                    <a:pt x="2618" y="501"/>
                  </a:moveTo>
                  <a:lnTo>
                    <a:pt x="2611" y="497"/>
                  </a:lnTo>
                  <a:lnTo>
                    <a:pt x="2607" y="497"/>
                  </a:lnTo>
                  <a:lnTo>
                    <a:pt x="2600" y="501"/>
                  </a:lnTo>
                  <a:lnTo>
                    <a:pt x="2600" y="504"/>
                  </a:lnTo>
                  <a:lnTo>
                    <a:pt x="2597" y="504"/>
                  </a:lnTo>
                  <a:lnTo>
                    <a:pt x="2590" y="490"/>
                  </a:lnTo>
                  <a:lnTo>
                    <a:pt x="2576" y="465"/>
                  </a:lnTo>
                  <a:lnTo>
                    <a:pt x="2554" y="451"/>
                  </a:lnTo>
                  <a:lnTo>
                    <a:pt x="2537" y="437"/>
                  </a:lnTo>
                  <a:lnTo>
                    <a:pt x="2519" y="430"/>
                  </a:lnTo>
                  <a:lnTo>
                    <a:pt x="2516" y="427"/>
                  </a:lnTo>
                  <a:lnTo>
                    <a:pt x="2477" y="395"/>
                  </a:lnTo>
                  <a:lnTo>
                    <a:pt x="2473" y="395"/>
                  </a:lnTo>
                  <a:lnTo>
                    <a:pt x="2470" y="395"/>
                  </a:lnTo>
                  <a:lnTo>
                    <a:pt x="2459" y="395"/>
                  </a:lnTo>
                  <a:lnTo>
                    <a:pt x="2452" y="395"/>
                  </a:lnTo>
                  <a:lnTo>
                    <a:pt x="2442" y="395"/>
                  </a:lnTo>
                  <a:lnTo>
                    <a:pt x="2438" y="391"/>
                  </a:lnTo>
                  <a:lnTo>
                    <a:pt x="2435" y="388"/>
                  </a:lnTo>
                  <a:lnTo>
                    <a:pt x="2428" y="384"/>
                  </a:lnTo>
                  <a:lnTo>
                    <a:pt x="2424" y="384"/>
                  </a:lnTo>
                  <a:lnTo>
                    <a:pt x="2417" y="384"/>
                  </a:lnTo>
                  <a:lnTo>
                    <a:pt x="2417" y="384"/>
                  </a:lnTo>
                  <a:lnTo>
                    <a:pt x="2413" y="409"/>
                  </a:lnTo>
                  <a:lnTo>
                    <a:pt x="2413" y="427"/>
                  </a:lnTo>
                  <a:lnTo>
                    <a:pt x="2410" y="437"/>
                  </a:lnTo>
                  <a:lnTo>
                    <a:pt x="2396" y="437"/>
                  </a:lnTo>
                  <a:lnTo>
                    <a:pt x="2396" y="430"/>
                  </a:lnTo>
                  <a:lnTo>
                    <a:pt x="2378" y="405"/>
                  </a:lnTo>
                  <a:lnTo>
                    <a:pt x="2396" y="395"/>
                  </a:lnTo>
                  <a:lnTo>
                    <a:pt x="2392" y="388"/>
                  </a:lnTo>
                  <a:lnTo>
                    <a:pt x="2354" y="405"/>
                  </a:lnTo>
                  <a:lnTo>
                    <a:pt x="2347" y="402"/>
                  </a:lnTo>
                  <a:lnTo>
                    <a:pt x="2301" y="398"/>
                  </a:lnTo>
                  <a:lnTo>
                    <a:pt x="2283" y="420"/>
                  </a:lnTo>
                  <a:lnTo>
                    <a:pt x="2269" y="398"/>
                  </a:lnTo>
                  <a:lnTo>
                    <a:pt x="2269" y="398"/>
                  </a:lnTo>
                  <a:lnTo>
                    <a:pt x="2269" y="395"/>
                  </a:lnTo>
                  <a:lnTo>
                    <a:pt x="2269" y="388"/>
                  </a:lnTo>
                  <a:lnTo>
                    <a:pt x="2269" y="381"/>
                  </a:lnTo>
                  <a:lnTo>
                    <a:pt x="2269" y="370"/>
                  </a:lnTo>
                  <a:lnTo>
                    <a:pt x="2262" y="360"/>
                  </a:lnTo>
                  <a:lnTo>
                    <a:pt x="2258" y="353"/>
                  </a:lnTo>
                  <a:lnTo>
                    <a:pt x="2251" y="346"/>
                  </a:lnTo>
                  <a:lnTo>
                    <a:pt x="2241" y="342"/>
                  </a:lnTo>
                  <a:lnTo>
                    <a:pt x="2234" y="342"/>
                  </a:lnTo>
                  <a:lnTo>
                    <a:pt x="2227" y="342"/>
                  </a:lnTo>
                  <a:lnTo>
                    <a:pt x="2220" y="342"/>
                  </a:lnTo>
                  <a:lnTo>
                    <a:pt x="2216" y="346"/>
                  </a:lnTo>
                  <a:lnTo>
                    <a:pt x="2213" y="346"/>
                  </a:lnTo>
                  <a:lnTo>
                    <a:pt x="2213" y="346"/>
                  </a:lnTo>
                  <a:lnTo>
                    <a:pt x="2206" y="346"/>
                  </a:lnTo>
                  <a:lnTo>
                    <a:pt x="2199" y="346"/>
                  </a:lnTo>
                  <a:lnTo>
                    <a:pt x="2188" y="349"/>
                  </a:lnTo>
                  <a:lnTo>
                    <a:pt x="2181" y="349"/>
                  </a:lnTo>
                  <a:lnTo>
                    <a:pt x="2174" y="346"/>
                  </a:lnTo>
                  <a:lnTo>
                    <a:pt x="2167" y="346"/>
                  </a:lnTo>
                  <a:lnTo>
                    <a:pt x="2160" y="342"/>
                  </a:lnTo>
                  <a:lnTo>
                    <a:pt x="2153" y="338"/>
                  </a:lnTo>
                  <a:lnTo>
                    <a:pt x="2149" y="338"/>
                  </a:lnTo>
                  <a:lnTo>
                    <a:pt x="2146" y="342"/>
                  </a:lnTo>
                  <a:lnTo>
                    <a:pt x="2146" y="331"/>
                  </a:lnTo>
                  <a:lnTo>
                    <a:pt x="2139" y="324"/>
                  </a:lnTo>
                  <a:lnTo>
                    <a:pt x="2139" y="324"/>
                  </a:lnTo>
                  <a:lnTo>
                    <a:pt x="2139" y="317"/>
                  </a:lnTo>
                  <a:lnTo>
                    <a:pt x="2139" y="307"/>
                  </a:lnTo>
                  <a:lnTo>
                    <a:pt x="2132" y="296"/>
                  </a:lnTo>
                  <a:lnTo>
                    <a:pt x="2128" y="293"/>
                  </a:lnTo>
                  <a:lnTo>
                    <a:pt x="2121" y="289"/>
                  </a:lnTo>
                  <a:lnTo>
                    <a:pt x="2118" y="293"/>
                  </a:lnTo>
                  <a:lnTo>
                    <a:pt x="2111" y="296"/>
                  </a:lnTo>
                  <a:lnTo>
                    <a:pt x="2107" y="300"/>
                  </a:lnTo>
                  <a:lnTo>
                    <a:pt x="2103" y="300"/>
                  </a:lnTo>
                  <a:lnTo>
                    <a:pt x="2100" y="303"/>
                  </a:lnTo>
                  <a:lnTo>
                    <a:pt x="2100" y="303"/>
                  </a:lnTo>
                  <a:lnTo>
                    <a:pt x="2096" y="303"/>
                  </a:lnTo>
                  <a:lnTo>
                    <a:pt x="2093" y="303"/>
                  </a:lnTo>
                  <a:lnTo>
                    <a:pt x="2093" y="303"/>
                  </a:lnTo>
                  <a:lnTo>
                    <a:pt x="2089" y="300"/>
                  </a:lnTo>
                  <a:lnTo>
                    <a:pt x="2089" y="296"/>
                  </a:lnTo>
                  <a:lnTo>
                    <a:pt x="2089" y="289"/>
                  </a:lnTo>
                  <a:lnTo>
                    <a:pt x="2086" y="286"/>
                  </a:lnTo>
                  <a:lnTo>
                    <a:pt x="2082" y="282"/>
                  </a:lnTo>
                  <a:lnTo>
                    <a:pt x="2075" y="282"/>
                  </a:lnTo>
                  <a:lnTo>
                    <a:pt x="2065" y="282"/>
                  </a:lnTo>
                  <a:lnTo>
                    <a:pt x="2054" y="279"/>
                  </a:lnTo>
                  <a:lnTo>
                    <a:pt x="2044" y="275"/>
                  </a:lnTo>
                  <a:lnTo>
                    <a:pt x="2033" y="275"/>
                  </a:lnTo>
                  <a:lnTo>
                    <a:pt x="2026" y="272"/>
                  </a:lnTo>
                  <a:lnTo>
                    <a:pt x="2019" y="268"/>
                  </a:lnTo>
                  <a:lnTo>
                    <a:pt x="2019" y="268"/>
                  </a:lnTo>
                  <a:lnTo>
                    <a:pt x="2022" y="275"/>
                  </a:lnTo>
                  <a:lnTo>
                    <a:pt x="2019" y="279"/>
                  </a:lnTo>
                  <a:lnTo>
                    <a:pt x="2012" y="286"/>
                  </a:lnTo>
                  <a:lnTo>
                    <a:pt x="2005" y="286"/>
                  </a:lnTo>
                  <a:lnTo>
                    <a:pt x="1998" y="286"/>
                  </a:lnTo>
                  <a:lnTo>
                    <a:pt x="1998" y="293"/>
                  </a:lnTo>
                  <a:lnTo>
                    <a:pt x="1994" y="300"/>
                  </a:lnTo>
                  <a:lnTo>
                    <a:pt x="1994" y="307"/>
                  </a:lnTo>
                  <a:lnTo>
                    <a:pt x="1994" y="314"/>
                  </a:lnTo>
                  <a:lnTo>
                    <a:pt x="1994" y="321"/>
                  </a:lnTo>
                  <a:lnTo>
                    <a:pt x="1994" y="324"/>
                  </a:lnTo>
                  <a:lnTo>
                    <a:pt x="1994" y="324"/>
                  </a:lnTo>
                  <a:lnTo>
                    <a:pt x="1984" y="328"/>
                  </a:lnTo>
                  <a:lnTo>
                    <a:pt x="1973" y="335"/>
                  </a:lnTo>
                  <a:lnTo>
                    <a:pt x="1948" y="321"/>
                  </a:lnTo>
                  <a:lnTo>
                    <a:pt x="1941" y="324"/>
                  </a:lnTo>
                  <a:lnTo>
                    <a:pt x="1927" y="324"/>
                  </a:lnTo>
                  <a:lnTo>
                    <a:pt x="1910" y="310"/>
                  </a:lnTo>
                  <a:lnTo>
                    <a:pt x="1910" y="310"/>
                  </a:lnTo>
                  <a:lnTo>
                    <a:pt x="1906" y="314"/>
                  </a:lnTo>
                  <a:lnTo>
                    <a:pt x="1903" y="321"/>
                  </a:lnTo>
                  <a:lnTo>
                    <a:pt x="1899" y="328"/>
                  </a:lnTo>
                  <a:lnTo>
                    <a:pt x="1896" y="331"/>
                  </a:lnTo>
                  <a:lnTo>
                    <a:pt x="1892" y="338"/>
                  </a:lnTo>
                  <a:lnTo>
                    <a:pt x="1889" y="342"/>
                  </a:lnTo>
                  <a:lnTo>
                    <a:pt x="1885" y="346"/>
                  </a:lnTo>
                  <a:lnTo>
                    <a:pt x="1882" y="349"/>
                  </a:lnTo>
                  <a:lnTo>
                    <a:pt x="1882" y="353"/>
                  </a:lnTo>
                  <a:lnTo>
                    <a:pt x="1878" y="335"/>
                  </a:lnTo>
                  <a:lnTo>
                    <a:pt x="1867" y="321"/>
                  </a:lnTo>
                  <a:lnTo>
                    <a:pt x="1867" y="289"/>
                  </a:lnTo>
                  <a:lnTo>
                    <a:pt x="1871" y="268"/>
                  </a:lnTo>
                  <a:lnTo>
                    <a:pt x="1871" y="261"/>
                  </a:lnTo>
                  <a:lnTo>
                    <a:pt x="1867" y="257"/>
                  </a:lnTo>
                  <a:lnTo>
                    <a:pt x="1864" y="254"/>
                  </a:lnTo>
                  <a:lnTo>
                    <a:pt x="1860" y="254"/>
                  </a:lnTo>
                  <a:lnTo>
                    <a:pt x="1857" y="254"/>
                  </a:lnTo>
                  <a:lnTo>
                    <a:pt x="1853" y="257"/>
                  </a:lnTo>
                  <a:lnTo>
                    <a:pt x="1853" y="257"/>
                  </a:lnTo>
                  <a:lnTo>
                    <a:pt x="1853" y="254"/>
                  </a:lnTo>
                  <a:lnTo>
                    <a:pt x="1850" y="250"/>
                  </a:lnTo>
                  <a:lnTo>
                    <a:pt x="1843" y="247"/>
                  </a:lnTo>
                  <a:lnTo>
                    <a:pt x="1832" y="243"/>
                  </a:lnTo>
                  <a:lnTo>
                    <a:pt x="1822" y="240"/>
                  </a:lnTo>
                  <a:lnTo>
                    <a:pt x="1811" y="240"/>
                  </a:lnTo>
                  <a:lnTo>
                    <a:pt x="1804" y="240"/>
                  </a:lnTo>
                  <a:lnTo>
                    <a:pt x="1801" y="243"/>
                  </a:lnTo>
                  <a:lnTo>
                    <a:pt x="1793" y="243"/>
                  </a:lnTo>
                  <a:lnTo>
                    <a:pt x="1786" y="250"/>
                  </a:lnTo>
                  <a:lnTo>
                    <a:pt x="1779" y="254"/>
                  </a:lnTo>
                  <a:lnTo>
                    <a:pt x="1772" y="254"/>
                  </a:lnTo>
                  <a:lnTo>
                    <a:pt x="1762" y="254"/>
                  </a:lnTo>
                  <a:lnTo>
                    <a:pt x="1751" y="250"/>
                  </a:lnTo>
                  <a:lnTo>
                    <a:pt x="1744" y="247"/>
                  </a:lnTo>
                  <a:lnTo>
                    <a:pt x="1741" y="247"/>
                  </a:lnTo>
                  <a:lnTo>
                    <a:pt x="1737" y="247"/>
                  </a:lnTo>
                  <a:lnTo>
                    <a:pt x="1702" y="226"/>
                  </a:lnTo>
                  <a:lnTo>
                    <a:pt x="1681" y="226"/>
                  </a:lnTo>
                  <a:lnTo>
                    <a:pt x="1663" y="222"/>
                  </a:lnTo>
                  <a:lnTo>
                    <a:pt x="1649" y="215"/>
                  </a:lnTo>
                  <a:lnTo>
                    <a:pt x="1642" y="212"/>
                  </a:lnTo>
                  <a:lnTo>
                    <a:pt x="1631" y="205"/>
                  </a:lnTo>
                  <a:lnTo>
                    <a:pt x="1628" y="198"/>
                  </a:lnTo>
                  <a:lnTo>
                    <a:pt x="1638" y="194"/>
                  </a:lnTo>
                  <a:lnTo>
                    <a:pt x="1638" y="194"/>
                  </a:lnTo>
                  <a:lnTo>
                    <a:pt x="1638" y="187"/>
                  </a:lnTo>
                  <a:lnTo>
                    <a:pt x="1635" y="180"/>
                  </a:lnTo>
                  <a:lnTo>
                    <a:pt x="1631" y="176"/>
                  </a:lnTo>
                  <a:lnTo>
                    <a:pt x="1628" y="176"/>
                  </a:lnTo>
                  <a:lnTo>
                    <a:pt x="1624" y="176"/>
                  </a:lnTo>
                  <a:lnTo>
                    <a:pt x="1621" y="180"/>
                  </a:lnTo>
                  <a:lnTo>
                    <a:pt x="1617" y="180"/>
                  </a:lnTo>
                  <a:lnTo>
                    <a:pt x="1617" y="183"/>
                  </a:lnTo>
                  <a:lnTo>
                    <a:pt x="1614" y="187"/>
                  </a:lnTo>
                  <a:lnTo>
                    <a:pt x="1610" y="194"/>
                  </a:lnTo>
                  <a:lnTo>
                    <a:pt x="1607" y="201"/>
                  </a:lnTo>
                  <a:lnTo>
                    <a:pt x="1600" y="205"/>
                  </a:lnTo>
                  <a:lnTo>
                    <a:pt x="1596" y="208"/>
                  </a:lnTo>
                  <a:lnTo>
                    <a:pt x="1589" y="212"/>
                  </a:lnTo>
                  <a:lnTo>
                    <a:pt x="1586" y="219"/>
                  </a:lnTo>
                  <a:lnTo>
                    <a:pt x="1582" y="222"/>
                  </a:lnTo>
                  <a:lnTo>
                    <a:pt x="1579" y="229"/>
                  </a:lnTo>
                  <a:lnTo>
                    <a:pt x="1575" y="233"/>
                  </a:lnTo>
                  <a:lnTo>
                    <a:pt x="1575" y="236"/>
                  </a:lnTo>
                  <a:lnTo>
                    <a:pt x="1564" y="236"/>
                  </a:lnTo>
                  <a:lnTo>
                    <a:pt x="1561" y="215"/>
                  </a:lnTo>
                  <a:lnTo>
                    <a:pt x="1554" y="205"/>
                  </a:lnTo>
                  <a:lnTo>
                    <a:pt x="1579" y="201"/>
                  </a:lnTo>
                  <a:lnTo>
                    <a:pt x="1607" y="166"/>
                  </a:lnTo>
                  <a:lnTo>
                    <a:pt x="1617" y="155"/>
                  </a:lnTo>
                  <a:lnTo>
                    <a:pt x="1624" y="145"/>
                  </a:lnTo>
                  <a:lnTo>
                    <a:pt x="1631" y="138"/>
                  </a:lnTo>
                  <a:lnTo>
                    <a:pt x="1635" y="131"/>
                  </a:lnTo>
                  <a:lnTo>
                    <a:pt x="1635" y="127"/>
                  </a:lnTo>
                  <a:lnTo>
                    <a:pt x="1635" y="124"/>
                  </a:lnTo>
                  <a:lnTo>
                    <a:pt x="1638" y="99"/>
                  </a:lnTo>
                  <a:lnTo>
                    <a:pt x="1638" y="88"/>
                  </a:lnTo>
                  <a:lnTo>
                    <a:pt x="1638" y="78"/>
                  </a:lnTo>
                  <a:lnTo>
                    <a:pt x="1635" y="67"/>
                  </a:lnTo>
                  <a:lnTo>
                    <a:pt x="1628" y="60"/>
                  </a:lnTo>
                  <a:lnTo>
                    <a:pt x="1617" y="57"/>
                  </a:lnTo>
                  <a:lnTo>
                    <a:pt x="1610" y="53"/>
                  </a:lnTo>
                  <a:lnTo>
                    <a:pt x="1603" y="53"/>
                  </a:lnTo>
                  <a:lnTo>
                    <a:pt x="1596" y="57"/>
                  </a:lnTo>
                  <a:lnTo>
                    <a:pt x="1586" y="60"/>
                  </a:lnTo>
                  <a:lnTo>
                    <a:pt x="1579" y="67"/>
                  </a:lnTo>
                  <a:lnTo>
                    <a:pt x="1564" y="71"/>
                  </a:lnTo>
                  <a:lnTo>
                    <a:pt x="1554" y="71"/>
                  </a:lnTo>
                  <a:lnTo>
                    <a:pt x="1550" y="71"/>
                  </a:lnTo>
                  <a:lnTo>
                    <a:pt x="1547" y="71"/>
                  </a:lnTo>
                  <a:lnTo>
                    <a:pt x="1547" y="53"/>
                  </a:lnTo>
                  <a:lnTo>
                    <a:pt x="1540" y="46"/>
                  </a:lnTo>
                  <a:lnTo>
                    <a:pt x="1550" y="18"/>
                  </a:lnTo>
                  <a:lnTo>
                    <a:pt x="1550" y="18"/>
                  </a:lnTo>
                  <a:lnTo>
                    <a:pt x="1554" y="18"/>
                  </a:lnTo>
                  <a:lnTo>
                    <a:pt x="1554" y="14"/>
                  </a:lnTo>
                  <a:lnTo>
                    <a:pt x="1557" y="14"/>
                  </a:lnTo>
                  <a:lnTo>
                    <a:pt x="1557" y="11"/>
                  </a:lnTo>
                  <a:lnTo>
                    <a:pt x="1554" y="7"/>
                  </a:lnTo>
                  <a:lnTo>
                    <a:pt x="1550" y="4"/>
                  </a:lnTo>
                  <a:lnTo>
                    <a:pt x="1536" y="0"/>
                  </a:lnTo>
                  <a:lnTo>
                    <a:pt x="1529" y="0"/>
                  </a:lnTo>
                  <a:lnTo>
                    <a:pt x="1519" y="4"/>
                  </a:lnTo>
                  <a:lnTo>
                    <a:pt x="1512" y="11"/>
                  </a:lnTo>
                  <a:lnTo>
                    <a:pt x="1508" y="14"/>
                  </a:lnTo>
                  <a:lnTo>
                    <a:pt x="1505" y="18"/>
                  </a:lnTo>
                  <a:lnTo>
                    <a:pt x="1501" y="25"/>
                  </a:lnTo>
                  <a:lnTo>
                    <a:pt x="1498" y="32"/>
                  </a:lnTo>
                  <a:lnTo>
                    <a:pt x="1490" y="39"/>
                  </a:lnTo>
                  <a:lnTo>
                    <a:pt x="1487" y="46"/>
                  </a:lnTo>
                  <a:lnTo>
                    <a:pt x="1480" y="50"/>
                  </a:lnTo>
                  <a:lnTo>
                    <a:pt x="1480" y="53"/>
                  </a:lnTo>
                  <a:lnTo>
                    <a:pt x="1476" y="57"/>
                  </a:lnTo>
                  <a:lnTo>
                    <a:pt x="1480" y="64"/>
                  </a:lnTo>
                  <a:lnTo>
                    <a:pt x="1473" y="78"/>
                  </a:lnTo>
                  <a:lnTo>
                    <a:pt x="1455" y="71"/>
                  </a:lnTo>
                  <a:lnTo>
                    <a:pt x="1452" y="71"/>
                  </a:lnTo>
                  <a:lnTo>
                    <a:pt x="1448" y="71"/>
                  </a:lnTo>
                  <a:lnTo>
                    <a:pt x="1448" y="71"/>
                  </a:lnTo>
                  <a:lnTo>
                    <a:pt x="1452" y="74"/>
                  </a:lnTo>
                  <a:lnTo>
                    <a:pt x="1455" y="78"/>
                  </a:lnTo>
                  <a:lnTo>
                    <a:pt x="1455" y="81"/>
                  </a:lnTo>
                  <a:lnTo>
                    <a:pt x="1455" y="81"/>
                  </a:lnTo>
                  <a:lnTo>
                    <a:pt x="1483" y="102"/>
                  </a:lnTo>
                  <a:lnTo>
                    <a:pt x="1483" y="102"/>
                  </a:lnTo>
                  <a:lnTo>
                    <a:pt x="1483" y="109"/>
                  </a:lnTo>
                  <a:lnTo>
                    <a:pt x="1483" y="117"/>
                  </a:lnTo>
                  <a:lnTo>
                    <a:pt x="1483" y="127"/>
                  </a:lnTo>
                  <a:lnTo>
                    <a:pt x="1480" y="134"/>
                  </a:lnTo>
                  <a:lnTo>
                    <a:pt x="1476" y="134"/>
                  </a:lnTo>
                  <a:lnTo>
                    <a:pt x="1473" y="134"/>
                  </a:lnTo>
                  <a:lnTo>
                    <a:pt x="1466" y="127"/>
                  </a:lnTo>
                  <a:lnTo>
                    <a:pt x="1462" y="117"/>
                  </a:lnTo>
                  <a:lnTo>
                    <a:pt x="1459" y="106"/>
                  </a:lnTo>
                  <a:lnTo>
                    <a:pt x="1452" y="102"/>
                  </a:lnTo>
                  <a:lnTo>
                    <a:pt x="1441" y="95"/>
                  </a:lnTo>
                  <a:lnTo>
                    <a:pt x="1434" y="95"/>
                  </a:lnTo>
                  <a:lnTo>
                    <a:pt x="1424" y="95"/>
                  </a:lnTo>
                  <a:lnTo>
                    <a:pt x="1413" y="95"/>
                  </a:lnTo>
                  <a:lnTo>
                    <a:pt x="1402" y="95"/>
                  </a:lnTo>
                  <a:lnTo>
                    <a:pt x="1395" y="95"/>
                  </a:lnTo>
                  <a:lnTo>
                    <a:pt x="1392" y="92"/>
                  </a:lnTo>
                  <a:lnTo>
                    <a:pt x="1388" y="92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1" y="88"/>
                  </a:lnTo>
                  <a:lnTo>
                    <a:pt x="1378" y="92"/>
                  </a:lnTo>
                  <a:lnTo>
                    <a:pt x="1371" y="95"/>
                  </a:lnTo>
                  <a:lnTo>
                    <a:pt x="1364" y="99"/>
                  </a:lnTo>
                  <a:lnTo>
                    <a:pt x="1360" y="102"/>
                  </a:lnTo>
                  <a:lnTo>
                    <a:pt x="1353" y="109"/>
                  </a:lnTo>
                  <a:lnTo>
                    <a:pt x="1343" y="117"/>
                  </a:lnTo>
                  <a:lnTo>
                    <a:pt x="1328" y="120"/>
                  </a:lnTo>
                  <a:lnTo>
                    <a:pt x="1325" y="124"/>
                  </a:lnTo>
                  <a:lnTo>
                    <a:pt x="1318" y="131"/>
                  </a:lnTo>
                  <a:lnTo>
                    <a:pt x="1314" y="138"/>
                  </a:lnTo>
                  <a:lnTo>
                    <a:pt x="1307" y="145"/>
                  </a:lnTo>
                  <a:lnTo>
                    <a:pt x="1304" y="155"/>
                  </a:lnTo>
                  <a:lnTo>
                    <a:pt x="1300" y="162"/>
                  </a:lnTo>
                  <a:lnTo>
                    <a:pt x="1300" y="166"/>
                  </a:lnTo>
                  <a:lnTo>
                    <a:pt x="1300" y="169"/>
                  </a:lnTo>
                  <a:lnTo>
                    <a:pt x="1293" y="176"/>
                  </a:lnTo>
                  <a:lnTo>
                    <a:pt x="1286" y="183"/>
                  </a:lnTo>
                  <a:lnTo>
                    <a:pt x="1279" y="187"/>
                  </a:lnTo>
                  <a:lnTo>
                    <a:pt x="1276" y="191"/>
                  </a:lnTo>
                  <a:lnTo>
                    <a:pt x="1272" y="194"/>
                  </a:lnTo>
                  <a:lnTo>
                    <a:pt x="1272" y="198"/>
                  </a:lnTo>
                  <a:lnTo>
                    <a:pt x="1276" y="201"/>
                  </a:lnTo>
                  <a:lnTo>
                    <a:pt x="1276" y="208"/>
                  </a:lnTo>
                  <a:lnTo>
                    <a:pt x="1272" y="212"/>
                  </a:lnTo>
                  <a:lnTo>
                    <a:pt x="1265" y="215"/>
                  </a:lnTo>
                  <a:lnTo>
                    <a:pt x="1251" y="219"/>
                  </a:lnTo>
                  <a:lnTo>
                    <a:pt x="1233" y="226"/>
                  </a:lnTo>
                  <a:lnTo>
                    <a:pt x="1223" y="233"/>
                  </a:lnTo>
                  <a:lnTo>
                    <a:pt x="1216" y="247"/>
                  </a:lnTo>
                  <a:lnTo>
                    <a:pt x="1216" y="264"/>
                  </a:lnTo>
                  <a:lnTo>
                    <a:pt x="1216" y="279"/>
                  </a:lnTo>
                  <a:lnTo>
                    <a:pt x="1216" y="286"/>
                  </a:lnTo>
                  <a:lnTo>
                    <a:pt x="1219" y="289"/>
                  </a:lnTo>
                  <a:lnTo>
                    <a:pt x="1226" y="293"/>
                  </a:lnTo>
                  <a:lnTo>
                    <a:pt x="1230" y="293"/>
                  </a:lnTo>
                  <a:lnTo>
                    <a:pt x="1237" y="293"/>
                  </a:lnTo>
                  <a:lnTo>
                    <a:pt x="1237" y="293"/>
                  </a:lnTo>
                  <a:lnTo>
                    <a:pt x="1237" y="296"/>
                  </a:lnTo>
                  <a:lnTo>
                    <a:pt x="1240" y="300"/>
                  </a:lnTo>
                  <a:lnTo>
                    <a:pt x="1244" y="307"/>
                  </a:lnTo>
                  <a:lnTo>
                    <a:pt x="1251" y="310"/>
                  </a:lnTo>
                  <a:lnTo>
                    <a:pt x="1254" y="310"/>
                  </a:lnTo>
                  <a:lnTo>
                    <a:pt x="1254" y="314"/>
                  </a:lnTo>
                  <a:lnTo>
                    <a:pt x="1254" y="363"/>
                  </a:lnTo>
                  <a:lnTo>
                    <a:pt x="1251" y="374"/>
                  </a:lnTo>
                  <a:lnTo>
                    <a:pt x="1251" y="381"/>
                  </a:lnTo>
                  <a:lnTo>
                    <a:pt x="1254" y="388"/>
                  </a:lnTo>
                  <a:lnTo>
                    <a:pt x="1258" y="391"/>
                  </a:lnTo>
                  <a:lnTo>
                    <a:pt x="1261" y="395"/>
                  </a:lnTo>
                  <a:lnTo>
                    <a:pt x="1265" y="395"/>
                  </a:lnTo>
                  <a:lnTo>
                    <a:pt x="1265" y="402"/>
                  </a:lnTo>
                  <a:lnTo>
                    <a:pt x="1254" y="402"/>
                  </a:lnTo>
                  <a:lnTo>
                    <a:pt x="1247" y="395"/>
                  </a:lnTo>
                  <a:lnTo>
                    <a:pt x="1240" y="391"/>
                  </a:lnTo>
                  <a:lnTo>
                    <a:pt x="1233" y="381"/>
                  </a:lnTo>
                  <a:lnTo>
                    <a:pt x="1233" y="377"/>
                  </a:lnTo>
                  <a:lnTo>
                    <a:pt x="1233" y="370"/>
                  </a:lnTo>
                  <a:lnTo>
                    <a:pt x="1233" y="363"/>
                  </a:lnTo>
                  <a:lnTo>
                    <a:pt x="1233" y="360"/>
                  </a:lnTo>
                  <a:lnTo>
                    <a:pt x="1230" y="356"/>
                  </a:lnTo>
                  <a:lnTo>
                    <a:pt x="1226" y="353"/>
                  </a:lnTo>
                  <a:lnTo>
                    <a:pt x="1226" y="353"/>
                  </a:lnTo>
                  <a:lnTo>
                    <a:pt x="1230" y="349"/>
                  </a:lnTo>
                  <a:lnTo>
                    <a:pt x="1233" y="342"/>
                  </a:lnTo>
                  <a:lnTo>
                    <a:pt x="1237" y="338"/>
                  </a:lnTo>
                  <a:lnTo>
                    <a:pt x="1240" y="331"/>
                  </a:lnTo>
                  <a:lnTo>
                    <a:pt x="1240" y="324"/>
                  </a:lnTo>
                  <a:lnTo>
                    <a:pt x="1240" y="317"/>
                  </a:lnTo>
                  <a:lnTo>
                    <a:pt x="1240" y="314"/>
                  </a:lnTo>
                  <a:lnTo>
                    <a:pt x="1237" y="314"/>
                  </a:lnTo>
                  <a:lnTo>
                    <a:pt x="1230" y="314"/>
                  </a:lnTo>
                  <a:lnTo>
                    <a:pt x="1223" y="314"/>
                  </a:lnTo>
                  <a:lnTo>
                    <a:pt x="1219" y="310"/>
                  </a:lnTo>
                  <a:lnTo>
                    <a:pt x="1216" y="307"/>
                  </a:lnTo>
                  <a:lnTo>
                    <a:pt x="1212" y="307"/>
                  </a:lnTo>
                  <a:lnTo>
                    <a:pt x="1212" y="303"/>
                  </a:lnTo>
                  <a:lnTo>
                    <a:pt x="1209" y="303"/>
                  </a:lnTo>
                  <a:lnTo>
                    <a:pt x="1205" y="303"/>
                  </a:lnTo>
                  <a:lnTo>
                    <a:pt x="1195" y="303"/>
                  </a:lnTo>
                  <a:lnTo>
                    <a:pt x="1188" y="300"/>
                  </a:lnTo>
                  <a:lnTo>
                    <a:pt x="1180" y="296"/>
                  </a:lnTo>
                  <a:lnTo>
                    <a:pt x="1177" y="293"/>
                  </a:lnTo>
                  <a:lnTo>
                    <a:pt x="1173" y="289"/>
                  </a:lnTo>
                  <a:lnTo>
                    <a:pt x="1170" y="289"/>
                  </a:lnTo>
                  <a:lnTo>
                    <a:pt x="1166" y="293"/>
                  </a:lnTo>
                  <a:lnTo>
                    <a:pt x="1166" y="296"/>
                  </a:lnTo>
                  <a:lnTo>
                    <a:pt x="1163" y="296"/>
                  </a:lnTo>
                  <a:lnTo>
                    <a:pt x="1159" y="293"/>
                  </a:lnTo>
                  <a:lnTo>
                    <a:pt x="1159" y="286"/>
                  </a:lnTo>
                  <a:lnTo>
                    <a:pt x="1159" y="279"/>
                  </a:lnTo>
                  <a:lnTo>
                    <a:pt x="1156" y="272"/>
                  </a:lnTo>
                  <a:lnTo>
                    <a:pt x="1156" y="261"/>
                  </a:lnTo>
                  <a:lnTo>
                    <a:pt x="1156" y="257"/>
                  </a:lnTo>
                  <a:lnTo>
                    <a:pt x="1152" y="254"/>
                  </a:lnTo>
                  <a:lnTo>
                    <a:pt x="1145" y="254"/>
                  </a:lnTo>
                  <a:lnTo>
                    <a:pt x="1142" y="254"/>
                  </a:lnTo>
                  <a:lnTo>
                    <a:pt x="1138" y="257"/>
                  </a:lnTo>
                  <a:lnTo>
                    <a:pt x="1138" y="257"/>
                  </a:lnTo>
                  <a:lnTo>
                    <a:pt x="1131" y="257"/>
                  </a:lnTo>
                  <a:lnTo>
                    <a:pt x="1131" y="261"/>
                  </a:lnTo>
                  <a:lnTo>
                    <a:pt x="1131" y="264"/>
                  </a:lnTo>
                  <a:lnTo>
                    <a:pt x="1131" y="272"/>
                  </a:lnTo>
                  <a:lnTo>
                    <a:pt x="1131" y="275"/>
                  </a:lnTo>
                  <a:lnTo>
                    <a:pt x="1131" y="279"/>
                  </a:lnTo>
                  <a:lnTo>
                    <a:pt x="1135" y="286"/>
                  </a:lnTo>
                  <a:lnTo>
                    <a:pt x="1135" y="289"/>
                  </a:lnTo>
                  <a:lnTo>
                    <a:pt x="1135" y="296"/>
                  </a:lnTo>
                  <a:lnTo>
                    <a:pt x="1135" y="300"/>
                  </a:lnTo>
                  <a:lnTo>
                    <a:pt x="1128" y="303"/>
                  </a:lnTo>
                  <a:lnTo>
                    <a:pt x="1121" y="310"/>
                  </a:lnTo>
                  <a:lnTo>
                    <a:pt x="1117" y="314"/>
                  </a:lnTo>
                  <a:lnTo>
                    <a:pt x="1114" y="321"/>
                  </a:lnTo>
                  <a:lnTo>
                    <a:pt x="1114" y="328"/>
                  </a:lnTo>
                  <a:lnTo>
                    <a:pt x="1114" y="335"/>
                  </a:lnTo>
                  <a:lnTo>
                    <a:pt x="1117" y="338"/>
                  </a:lnTo>
                  <a:lnTo>
                    <a:pt x="1121" y="342"/>
                  </a:lnTo>
                  <a:lnTo>
                    <a:pt x="1124" y="342"/>
                  </a:lnTo>
                  <a:lnTo>
                    <a:pt x="1128" y="346"/>
                  </a:lnTo>
                  <a:lnTo>
                    <a:pt x="1128" y="349"/>
                  </a:lnTo>
                  <a:lnTo>
                    <a:pt x="1124" y="360"/>
                  </a:lnTo>
                  <a:lnTo>
                    <a:pt x="1124" y="367"/>
                  </a:lnTo>
                  <a:lnTo>
                    <a:pt x="1121" y="374"/>
                  </a:lnTo>
                  <a:lnTo>
                    <a:pt x="1117" y="377"/>
                  </a:lnTo>
                  <a:lnTo>
                    <a:pt x="1114" y="384"/>
                  </a:lnTo>
                  <a:lnTo>
                    <a:pt x="1114" y="395"/>
                  </a:lnTo>
                  <a:lnTo>
                    <a:pt x="1114" y="402"/>
                  </a:lnTo>
                  <a:lnTo>
                    <a:pt x="1114" y="412"/>
                  </a:lnTo>
                  <a:lnTo>
                    <a:pt x="1114" y="416"/>
                  </a:lnTo>
                  <a:lnTo>
                    <a:pt x="1114" y="420"/>
                  </a:lnTo>
                  <a:lnTo>
                    <a:pt x="1131" y="420"/>
                  </a:lnTo>
                  <a:lnTo>
                    <a:pt x="1145" y="412"/>
                  </a:lnTo>
                  <a:lnTo>
                    <a:pt x="1152" y="409"/>
                  </a:lnTo>
                  <a:lnTo>
                    <a:pt x="1159" y="412"/>
                  </a:lnTo>
                  <a:lnTo>
                    <a:pt x="1163" y="416"/>
                  </a:lnTo>
                  <a:lnTo>
                    <a:pt x="1166" y="420"/>
                  </a:lnTo>
                  <a:lnTo>
                    <a:pt x="1170" y="423"/>
                  </a:lnTo>
                  <a:lnTo>
                    <a:pt x="1170" y="423"/>
                  </a:lnTo>
                  <a:lnTo>
                    <a:pt x="1170" y="427"/>
                  </a:lnTo>
                  <a:lnTo>
                    <a:pt x="1173" y="430"/>
                  </a:lnTo>
                  <a:lnTo>
                    <a:pt x="1173" y="437"/>
                  </a:lnTo>
                  <a:lnTo>
                    <a:pt x="1177" y="448"/>
                  </a:lnTo>
                  <a:lnTo>
                    <a:pt x="1177" y="455"/>
                  </a:lnTo>
                  <a:lnTo>
                    <a:pt x="1180" y="462"/>
                  </a:lnTo>
                  <a:lnTo>
                    <a:pt x="1180" y="469"/>
                  </a:lnTo>
                  <a:lnTo>
                    <a:pt x="1184" y="472"/>
                  </a:lnTo>
                  <a:lnTo>
                    <a:pt x="1188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8" y="472"/>
                  </a:lnTo>
                  <a:lnTo>
                    <a:pt x="1202" y="472"/>
                  </a:lnTo>
                  <a:lnTo>
                    <a:pt x="1205" y="476"/>
                  </a:lnTo>
                  <a:lnTo>
                    <a:pt x="1212" y="479"/>
                  </a:lnTo>
                  <a:lnTo>
                    <a:pt x="1219" y="483"/>
                  </a:lnTo>
                  <a:lnTo>
                    <a:pt x="1223" y="483"/>
                  </a:lnTo>
                  <a:lnTo>
                    <a:pt x="1226" y="483"/>
                  </a:lnTo>
                  <a:lnTo>
                    <a:pt x="1223" y="486"/>
                  </a:lnTo>
                  <a:lnTo>
                    <a:pt x="1216" y="490"/>
                  </a:lnTo>
                  <a:lnTo>
                    <a:pt x="1212" y="493"/>
                  </a:lnTo>
                  <a:lnTo>
                    <a:pt x="1209" y="493"/>
                  </a:lnTo>
                  <a:lnTo>
                    <a:pt x="1205" y="493"/>
                  </a:lnTo>
                  <a:lnTo>
                    <a:pt x="1202" y="497"/>
                  </a:lnTo>
                  <a:lnTo>
                    <a:pt x="1198" y="501"/>
                  </a:lnTo>
                  <a:lnTo>
                    <a:pt x="1195" y="504"/>
                  </a:lnTo>
                  <a:lnTo>
                    <a:pt x="1195" y="508"/>
                  </a:lnTo>
                  <a:lnTo>
                    <a:pt x="1198" y="511"/>
                  </a:lnTo>
                  <a:lnTo>
                    <a:pt x="1198" y="518"/>
                  </a:lnTo>
                  <a:lnTo>
                    <a:pt x="1202" y="525"/>
                  </a:lnTo>
                  <a:lnTo>
                    <a:pt x="1202" y="532"/>
                  </a:lnTo>
                  <a:lnTo>
                    <a:pt x="1202" y="543"/>
                  </a:lnTo>
                  <a:lnTo>
                    <a:pt x="1202" y="546"/>
                  </a:lnTo>
                  <a:lnTo>
                    <a:pt x="1198" y="550"/>
                  </a:lnTo>
                  <a:lnTo>
                    <a:pt x="1195" y="550"/>
                  </a:lnTo>
                  <a:lnTo>
                    <a:pt x="1191" y="550"/>
                  </a:lnTo>
                  <a:lnTo>
                    <a:pt x="1188" y="543"/>
                  </a:lnTo>
                  <a:lnTo>
                    <a:pt x="1188" y="539"/>
                  </a:lnTo>
                  <a:lnTo>
                    <a:pt x="1184" y="529"/>
                  </a:lnTo>
                  <a:lnTo>
                    <a:pt x="1184" y="522"/>
                  </a:lnTo>
                  <a:lnTo>
                    <a:pt x="1180" y="515"/>
                  </a:lnTo>
                  <a:lnTo>
                    <a:pt x="1177" y="508"/>
                  </a:lnTo>
                  <a:lnTo>
                    <a:pt x="1173" y="501"/>
                  </a:lnTo>
                  <a:lnTo>
                    <a:pt x="1170" y="501"/>
                  </a:lnTo>
                  <a:lnTo>
                    <a:pt x="1166" y="501"/>
                  </a:lnTo>
                  <a:lnTo>
                    <a:pt x="1166" y="504"/>
                  </a:lnTo>
                  <a:lnTo>
                    <a:pt x="1163" y="508"/>
                  </a:lnTo>
                  <a:lnTo>
                    <a:pt x="1163" y="511"/>
                  </a:lnTo>
                  <a:lnTo>
                    <a:pt x="1159" y="515"/>
                  </a:lnTo>
                  <a:lnTo>
                    <a:pt x="1156" y="518"/>
                  </a:lnTo>
                  <a:lnTo>
                    <a:pt x="1152" y="522"/>
                  </a:lnTo>
                  <a:lnTo>
                    <a:pt x="1149" y="522"/>
                  </a:lnTo>
                  <a:lnTo>
                    <a:pt x="1149" y="518"/>
                  </a:lnTo>
                  <a:lnTo>
                    <a:pt x="1152" y="515"/>
                  </a:lnTo>
                  <a:lnTo>
                    <a:pt x="1152" y="515"/>
                  </a:lnTo>
                  <a:lnTo>
                    <a:pt x="1152" y="511"/>
                  </a:lnTo>
                  <a:lnTo>
                    <a:pt x="1156" y="493"/>
                  </a:lnTo>
                  <a:lnTo>
                    <a:pt x="1159" y="465"/>
                  </a:lnTo>
                  <a:lnTo>
                    <a:pt x="1159" y="441"/>
                  </a:lnTo>
                  <a:lnTo>
                    <a:pt x="1159" y="430"/>
                  </a:lnTo>
                  <a:lnTo>
                    <a:pt x="1152" y="420"/>
                  </a:lnTo>
                  <a:lnTo>
                    <a:pt x="1145" y="430"/>
                  </a:lnTo>
                  <a:lnTo>
                    <a:pt x="1145" y="430"/>
                  </a:lnTo>
                  <a:lnTo>
                    <a:pt x="1138" y="430"/>
                  </a:lnTo>
                  <a:lnTo>
                    <a:pt x="1131" y="434"/>
                  </a:lnTo>
                  <a:lnTo>
                    <a:pt x="1128" y="434"/>
                  </a:lnTo>
                  <a:lnTo>
                    <a:pt x="1124" y="437"/>
                  </a:lnTo>
                  <a:lnTo>
                    <a:pt x="1124" y="441"/>
                  </a:lnTo>
                  <a:lnTo>
                    <a:pt x="1121" y="441"/>
                  </a:lnTo>
                  <a:lnTo>
                    <a:pt x="1121" y="444"/>
                  </a:lnTo>
                  <a:lnTo>
                    <a:pt x="1121" y="451"/>
                  </a:lnTo>
                  <a:lnTo>
                    <a:pt x="1121" y="462"/>
                  </a:lnTo>
                  <a:lnTo>
                    <a:pt x="1121" y="476"/>
                  </a:lnTo>
                  <a:lnTo>
                    <a:pt x="1121" y="486"/>
                  </a:lnTo>
                  <a:lnTo>
                    <a:pt x="1121" y="493"/>
                  </a:lnTo>
                  <a:lnTo>
                    <a:pt x="1121" y="501"/>
                  </a:lnTo>
                  <a:lnTo>
                    <a:pt x="1117" y="508"/>
                  </a:lnTo>
                  <a:lnTo>
                    <a:pt x="1114" y="511"/>
                  </a:lnTo>
                  <a:lnTo>
                    <a:pt x="1106" y="511"/>
                  </a:lnTo>
                  <a:lnTo>
                    <a:pt x="1099" y="515"/>
                  </a:lnTo>
                  <a:lnTo>
                    <a:pt x="1096" y="515"/>
                  </a:lnTo>
                  <a:lnTo>
                    <a:pt x="1089" y="518"/>
                  </a:lnTo>
                  <a:lnTo>
                    <a:pt x="1089" y="518"/>
                  </a:lnTo>
                  <a:lnTo>
                    <a:pt x="1078" y="522"/>
                  </a:lnTo>
                  <a:lnTo>
                    <a:pt x="1068" y="518"/>
                  </a:lnTo>
                  <a:lnTo>
                    <a:pt x="1061" y="518"/>
                  </a:lnTo>
                  <a:lnTo>
                    <a:pt x="1050" y="515"/>
                  </a:lnTo>
                  <a:lnTo>
                    <a:pt x="1047" y="511"/>
                  </a:lnTo>
                  <a:lnTo>
                    <a:pt x="1043" y="511"/>
                  </a:lnTo>
                  <a:lnTo>
                    <a:pt x="1047" y="508"/>
                  </a:lnTo>
                  <a:lnTo>
                    <a:pt x="1054" y="508"/>
                  </a:lnTo>
                  <a:lnTo>
                    <a:pt x="1061" y="504"/>
                  </a:lnTo>
                  <a:lnTo>
                    <a:pt x="1068" y="504"/>
                  </a:lnTo>
                  <a:lnTo>
                    <a:pt x="1078" y="501"/>
                  </a:lnTo>
                  <a:lnTo>
                    <a:pt x="1082" y="501"/>
                  </a:lnTo>
                  <a:lnTo>
                    <a:pt x="1085" y="501"/>
                  </a:lnTo>
                  <a:lnTo>
                    <a:pt x="1089" y="497"/>
                  </a:lnTo>
                  <a:lnTo>
                    <a:pt x="1092" y="493"/>
                  </a:lnTo>
                  <a:lnTo>
                    <a:pt x="1092" y="493"/>
                  </a:lnTo>
                  <a:lnTo>
                    <a:pt x="1092" y="490"/>
                  </a:lnTo>
                  <a:lnTo>
                    <a:pt x="1089" y="486"/>
                  </a:lnTo>
                  <a:lnTo>
                    <a:pt x="1089" y="483"/>
                  </a:lnTo>
                  <a:lnTo>
                    <a:pt x="1089" y="479"/>
                  </a:lnTo>
                  <a:lnTo>
                    <a:pt x="1089" y="479"/>
                  </a:lnTo>
                  <a:lnTo>
                    <a:pt x="1092" y="476"/>
                  </a:lnTo>
                  <a:lnTo>
                    <a:pt x="1096" y="472"/>
                  </a:lnTo>
                  <a:lnTo>
                    <a:pt x="1099" y="465"/>
                  </a:lnTo>
                  <a:lnTo>
                    <a:pt x="1103" y="458"/>
                  </a:lnTo>
                  <a:lnTo>
                    <a:pt x="1106" y="455"/>
                  </a:lnTo>
                  <a:lnTo>
                    <a:pt x="1110" y="451"/>
                  </a:lnTo>
                  <a:lnTo>
                    <a:pt x="1110" y="448"/>
                  </a:lnTo>
                  <a:lnTo>
                    <a:pt x="1114" y="444"/>
                  </a:lnTo>
                  <a:lnTo>
                    <a:pt x="1114" y="441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06" y="437"/>
                  </a:lnTo>
                  <a:lnTo>
                    <a:pt x="1103" y="434"/>
                  </a:lnTo>
                  <a:lnTo>
                    <a:pt x="1099" y="430"/>
                  </a:lnTo>
                  <a:lnTo>
                    <a:pt x="1099" y="430"/>
                  </a:lnTo>
                  <a:lnTo>
                    <a:pt x="1099" y="416"/>
                  </a:lnTo>
                  <a:lnTo>
                    <a:pt x="1099" y="395"/>
                  </a:lnTo>
                  <a:lnTo>
                    <a:pt x="1099" y="377"/>
                  </a:lnTo>
                  <a:lnTo>
                    <a:pt x="1099" y="367"/>
                  </a:lnTo>
                  <a:lnTo>
                    <a:pt x="1103" y="356"/>
                  </a:lnTo>
                  <a:lnTo>
                    <a:pt x="1099" y="349"/>
                  </a:lnTo>
                  <a:lnTo>
                    <a:pt x="1096" y="342"/>
                  </a:lnTo>
                  <a:lnTo>
                    <a:pt x="1096" y="335"/>
                  </a:lnTo>
                  <a:lnTo>
                    <a:pt x="1092" y="335"/>
                  </a:lnTo>
                  <a:lnTo>
                    <a:pt x="1092" y="307"/>
                  </a:lnTo>
                  <a:lnTo>
                    <a:pt x="1099" y="300"/>
                  </a:lnTo>
                  <a:lnTo>
                    <a:pt x="1103" y="289"/>
                  </a:lnTo>
                  <a:lnTo>
                    <a:pt x="1114" y="275"/>
                  </a:lnTo>
                  <a:lnTo>
                    <a:pt x="1117" y="272"/>
                  </a:lnTo>
                  <a:lnTo>
                    <a:pt x="1114" y="268"/>
                  </a:lnTo>
                  <a:lnTo>
                    <a:pt x="1110" y="264"/>
                  </a:lnTo>
                  <a:lnTo>
                    <a:pt x="1106" y="261"/>
                  </a:lnTo>
                  <a:lnTo>
                    <a:pt x="1103" y="261"/>
                  </a:lnTo>
                  <a:lnTo>
                    <a:pt x="1075" y="264"/>
                  </a:lnTo>
                  <a:lnTo>
                    <a:pt x="1071" y="257"/>
                  </a:lnTo>
                  <a:lnTo>
                    <a:pt x="1064" y="261"/>
                  </a:lnTo>
                  <a:lnTo>
                    <a:pt x="1057" y="264"/>
                  </a:lnTo>
                  <a:lnTo>
                    <a:pt x="1054" y="272"/>
                  </a:lnTo>
                  <a:lnTo>
                    <a:pt x="1054" y="282"/>
                  </a:lnTo>
                  <a:lnTo>
                    <a:pt x="1050" y="289"/>
                  </a:lnTo>
                  <a:lnTo>
                    <a:pt x="1050" y="293"/>
                  </a:lnTo>
                  <a:lnTo>
                    <a:pt x="1050" y="296"/>
                  </a:lnTo>
                  <a:lnTo>
                    <a:pt x="1047" y="303"/>
                  </a:lnTo>
                  <a:lnTo>
                    <a:pt x="1043" y="310"/>
                  </a:lnTo>
                  <a:lnTo>
                    <a:pt x="1036" y="314"/>
                  </a:lnTo>
                  <a:lnTo>
                    <a:pt x="1033" y="317"/>
                  </a:lnTo>
                  <a:lnTo>
                    <a:pt x="1033" y="321"/>
                  </a:lnTo>
                  <a:lnTo>
                    <a:pt x="1022" y="335"/>
                  </a:lnTo>
                  <a:lnTo>
                    <a:pt x="1018" y="360"/>
                  </a:lnTo>
                  <a:lnTo>
                    <a:pt x="1022" y="381"/>
                  </a:lnTo>
                  <a:lnTo>
                    <a:pt x="1022" y="388"/>
                  </a:lnTo>
                  <a:lnTo>
                    <a:pt x="1022" y="391"/>
                  </a:lnTo>
                  <a:lnTo>
                    <a:pt x="1025" y="395"/>
                  </a:lnTo>
                  <a:lnTo>
                    <a:pt x="1025" y="402"/>
                  </a:lnTo>
                  <a:lnTo>
                    <a:pt x="1029" y="409"/>
                  </a:lnTo>
                  <a:lnTo>
                    <a:pt x="1029" y="416"/>
                  </a:lnTo>
                  <a:lnTo>
                    <a:pt x="1029" y="423"/>
                  </a:lnTo>
                  <a:lnTo>
                    <a:pt x="1029" y="423"/>
                  </a:lnTo>
                  <a:lnTo>
                    <a:pt x="1025" y="427"/>
                  </a:lnTo>
                  <a:lnTo>
                    <a:pt x="1022" y="427"/>
                  </a:lnTo>
                  <a:lnTo>
                    <a:pt x="1022" y="427"/>
                  </a:lnTo>
                  <a:lnTo>
                    <a:pt x="990" y="391"/>
                  </a:lnTo>
                  <a:lnTo>
                    <a:pt x="951" y="388"/>
                  </a:lnTo>
                  <a:lnTo>
                    <a:pt x="948" y="402"/>
                  </a:lnTo>
                  <a:lnTo>
                    <a:pt x="951" y="409"/>
                  </a:lnTo>
                  <a:lnTo>
                    <a:pt x="951" y="423"/>
                  </a:lnTo>
                  <a:lnTo>
                    <a:pt x="930" y="441"/>
                  </a:lnTo>
                  <a:lnTo>
                    <a:pt x="930" y="430"/>
                  </a:lnTo>
                  <a:lnTo>
                    <a:pt x="930" y="423"/>
                  </a:lnTo>
                  <a:lnTo>
                    <a:pt x="934" y="420"/>
                  </a:lnTo>
                  <a:lnTo>
                    <a:pt x="934" y="416"/>
                  </a:lnTo>
                  <a:lnTo>
                    <a:pt x="923" y="416"/>
                  </a:lnTo>
                  <a:lnTo>
                    <a:pt x="916" y="427"/>
                  </a:lnTo>
                  <a:lnTo>
                    <a:pt x="913" y="437"/>
                  </a:lnTo>
                  <a:lnTo>
                    <a:pt x="888" y="434"/>
                  </a:lnTo>
                  <a:lnTo>
                    <a:pt x="881" y="434"/>
                  </a:lnTo>
                  <a:lnTo>
                    <a:pt x="870" y="437"/>
                  </a:lnTo>
                  <a:lnTo>
                    <a:pt x="867" y="441"/>
                  </a:lnTo>
                  <a:lnTo>
                    <a:pt x="863" y="441"/>
                  </a:lnTo>
                  <a:lnTo>
                    <a:pt x="863" y="441"/>
                  </a:lnTo>
                  <a:lnTo>
                    <a:pt x="863" y="420"/>
                  </a:lnTo>
                  <a:lnTo>
                    <a:pt x="856" y="420"/>
                  </a:lnTo>
                  <a:lnTo>
                    <a:pt x="853" y="423"/>
                  </a:lnTo>
                  <a:lnTo>
                    <a:pt x="846" y="427"/>
                  </a:lnTo>
                  <a:lnTo>
                    <a:pt x="839" y="430"/>
                  </a:lnTo>
                  <a:lnTo>
                    <a:pt x="832" y="437"/>
                  </a:lnTo>
                  <a:lnTo>
                    <a:pt x="825" y="441"/>
                  </a:lnTo>
                  <a:lnTo>
                    <a:pt x="821" y="444"/>
                  </a:lnTo>
                  <a:lnTo>
                    <a:pt x="818" y="444"/>
                  </a:lnTo>
                  <a:lnTo>
                    <a:pt x="804" y="448"/>
                  </a:lnTo>
                  <a:lnTo>
                    <a:pt x="796" y="451"/>
                  </a:lnTo>
                  <a:lnTo>
                    <a:pt x="789" y="458"/>
                  </a:lnTo>
                  <a:lnTo>
                    <a:pt x="782" y="465"/>
                  </a:lnTo>
                  <a:lnTo>
                    <a:pt x="779" y="472"/>
                  </a:lnTo>
                  <a:lnTo>
                    <a:pt x="775" y="479"/>
                  </a:lnTo>
                  <a:lnTo>
                    <a:pt x="775" y="483"/>
                  </a:lnTo>
                  <a:lnTo>
                    <a:pt x="775" y="483"/>
                  </a:lnTo>
                  <a:lnTo>
                    <a:pt x="775" y="490"/>
                  </a:lnTo>
                  <a:lnTo>
                    <a:pt x="772" y="497"/>
                  </a:lnTo>
                  <a:lnTo>
                    <a:pt x="772" y="497"/>
                  </a:lnTo>
                  <a:lnTo>
                    <a:pt x="768" y="497"/>
                  </a:lnTo>
                  <a:lnTo>
                    <a:pt x="765" y="493"/>
                  </a:lnTo>
                  <a:lnTo>
                    <a:pt x="765" y="490"/>
                  </a:lnTo>
                  <a:lnTo>
                    <a:pt x="765" y="490"/>
                  </a:lnTo>
                  <a:lnTo>
                    <a:pt x="747" y="483"/>
                  </a:lnTo>
                  <a:lnTo>
                    <a:pt x="747" y="469"/>
                  </a:lnTo>
                  <a:lnTo>
                    <a:pt x="758" y="462"/>
                  </a:lnTo>
                  <a:lnTo>
                    <a:pt x="761" y="455"/>
                  </a:lnTo>
                  <a:lnTo>
                    <a:pt x="761" y="451"/>
                  </a:lnTo>
                  <a:lnTo>
                    <a:pt x="761" y="448"/>
                  </a:lnTo>
                  <a:lnTo>
                    <a:pt x="761" y="448"/>
                  </a:lnTo>
                  <a:lnTo>
                    <a:pt x="758" y="441"/>
                  </a:lnTo>
                  <a:lnTo>
                    <a:pt x="754" y="434"/>
                  </a:lnTo>
                  <a:lnTo>
                    <a:pt x="747" y="430"/>
                  </a:lnTo>
                  <a:lnTo>
                    <a:pt x="740" y="427"/>
                  </a:lnTo>
                  <a:lnTo>
                    <a:pt x="737" y="427"/>
                  </a:lnTo>
                  <a:lnTo>
                    <a:pt x="733" y="427"/>
                  </a:lnTo>
                  <a:lnTo>
                    <a:pt x="730" y="427"/>
                  </a:lnTo>
                  <a:lnTo>
                    <a:pt x="726" y="427"/>
                  </a:lnTo>
                  <a:lnTo>
                    <a:pt x="722" y="430"/>
                  </a:lnTo>
                  <a:lnTo>
                    <a:pt x="719" y="430"/>
                  </a:lnTo>
                  <a:lnTo>
                    <a:pt x="712" y="430"/>
                  </a:lnTo>
                  <a:lnTo>
                    <a:pt x="712" y="430"/>
                  </a:lnTo>
                  <a:lnTo>
                    <a:pt x="726" y="437"/>
                  </a:lnTo>
                  <a:lnTo>
                    <a:pt x="722" y="462"/>
                  </a:lnTo>
                  <a:lnTo>
                    <a:pt x="726" y="479"/>
                  </a:lnTo>
                  <a:lnTo>
                    <a:pt x="726" y="479"/>
                  </a:lnTo>
                  <a:lnTo>
                    <a:pt x="730" y="483"/>
                  </a:lnTo>
                  <a:lnTo>
                    <a:pt x="730" y="490"/>
                  </a:lnTo>
                  <a:lnTo>
                    <a:pt x="730" y="493"/>
                  </a:lnTo>
                  <a:lnTo>
                    <a:pt x="730" y="504"/>
                  </a:lnTo>
                  <a:lnTo>
                    <a:pt x="730" y="511"/>
                  </a:lnTo>
                  <a:lnTo>
                    <a:pt x="726" y="515"/>
                  </a:lnTo>
                  <a:lnTo>
                    <a:pt x="726" y="515"/>
                  </a:lnTo>
                  <a:lnTo>
                    <a:pt x="715" y="511"/>
                  </a:lnTo>
                  <a:lnTo>
                    <a:pt x="708" y="508"/>
                  </a:lnTo>
                  <a:lnTo>
                    <a:pt x="701" y="508"/>
                  </a:lnTo>
                  <a:lnTo>
                    <a:pt x="684" y="525"/>
                  </a:lnTo>
                  <a:lnTo>
                    <a:pt x="666" y="536"/>
                  </a:lnTo>
                  <a:lnTo>
                    <a:pt x="666" y="543"/>
                  </a:lnTo>
                  <a:lnTo>
                    <a:pt x="666" y="546"/>
                  </a:lnTo>
                  <a:lnTo>
                    <a:pt x="670" y="550"/>
                  </a:lnTo>
                  <a:lnTo>
                    <a:pt x="673" y="553"/>
                  </a:lnTo>
                  <a:lnTo>
                    <a:pt x="677" y="557"/>
                  </a:lnTo>
                  <a:lnTo>
                    <a:pt x="677" y="557"/>
                  </a:lnTo>
                  <a:lnTo>
                    <a:pt x="677" y="567"/>
                  </a:lnTo>
                  <a:lnTo>
                    <a:pt x="652" y="567"/>
                  </a:lnTo>
                  <a:lnTo>
                    <a:pt x="641" y="553"/>
                  </a:lnTo>
                  <a:lnTo>
                    <a:pt x="634" y="539"/>
                  </a:lnTo>
                  <a:lnTo>
                    <a:pt x="624" y="536"/>
                  </a:lnTo>
                  <a:lnTo>
                    <a:pt x="620" y="546"/>
                  </a:lnTo>
                  <a:lnTo>
                    <a:pt x="627" y="564"/>
                  </a:lnTo>
                  <a:lnTo>
                    <a:pt x="638" y="585"/>
                  </a:lnTo>
                  <a:lnTo>
                    <a:pt x="638" y="589"/>
                  </a:lnTo>
                  <a:lnTo>
                    <a:pt x="634" y="592"/>
                  </a:lnTo>
                  <a:lnTo>
                    <a:pt x="634" y="592"/>
                  </a:lnTo>
                  <a:lnTo>
                    <a:pt x="631" y="592"/>
                  </a:lnTo>
                  <a:lnTo>
                    <a:pt x="627" y="589"/>
                  </a:lnTo>
                  <a:lnTo>
                    <a:pt x="627" y="589"/>
                  </a:lnTo>
                  <a:lnTo>
                    <a:pt x="617" y="578"/>
                  </a:lnTo>
                  <a:lnTo>
                    <a:pt x="599" y="571"/>
                  </a:lnTo>
                  <a:lnTo>
                    <a:pt x="599" y="567"/>
                  </a:lnTo>
                  <a:lnTo>
                    <a:pt x="599" y="564"/>
                  </a:lnTo>
                  <a:lnTo>
                    <a:pt x="599" y="557"/>
                  </a:lnTo>
                  <a:lnTo>
                    <a:pt x="599" y="553"/>
                  </a:lnTo>
                  <a:lnTo>
                    <a:pt x="603" y="550"/>
                  </a:lnTo>
                  <a:lnTo>
                    <a:pt x="603" y="543"/>
                  </a:lnTo>
                  <a:lnTo>
                    <a:pt x="603" y="539"/>
                  </a:lnTo>
                  <a:lnTo>
                    <a:pt x="603" y="532"/>
                  </a:lnTo>
                  <a:lnTo>
                    <a:pt x="603" y="532"/>
                  </a:lnTo>
                  <a:lnTo>
                    <a:pt x="578" y="511"/>
                  </a:lnTo>
                  <a:lnTo>
                    <a:pt x="571" y="493"/>
                  </a:lnTo>
                  <a:lnTo>
                    <a:pt x="592" y="501"/>
                  </a:lnTo>
                  <a:lnTo>
                    <a:pt x="599" y="508"/>
                  </a:lnTo>
                  <a:lnTo>
                    <a:pt x="613" y="515"/>
                  </a:lnTo>
                  <a:lnTo>
                    <a:pt x="627" y="525"/>
                  </a:lnTo>
                  <a:lnTo>
                    <a:pt x="634" y="529"/>
                  </a:lnTo>
                  <a:lnTo>
                    <a:pt x="645" y="529"/>
                  </a:lnTo>
                  <a:lnTo>
                    <a:pt x="652" y="525"/>
                  </a:lnTo>
                  <a:lnTo>
                    <a:pt x="659" y="525"/>
                  </a:lnTo>
                  <a:lnTo>
                    <a:pt x="666" y="522"/>
                  </a:lnTo>
                  <a:lnTo>
                    <a:pt x="666" y="522"/>
                  </a:lnTo>
                  <a:lnTo>
                    <a:pt x="680" y="508"/>
                  </a:lnTo>
                  <a:lnTo>
                    <a:pt x="684" y="497"/>
                  </a:lnTo>
                  <a:lnTo>
                    <a:pt x="687" y="486"/>
                  </a:lnTo>
                  <a:lnTo>
                    <a:pt x="691" y="479"/>
                  </a:lnTo>
                  <a:lnTo>
                    <a:pt x="691" y="472"/>
                  </a:lnTo>
                  <a:lnTo>
                    <a:pt x="691" y="469"/>
                  </a:lnTo>
                  <a:lnTo>
                    <a:pt x="687" y="465"/>
                  </a:lnTo>
                  <a:lnTo>
                    <a:pt x="680" y="458"/>
                  </a:lnTo>
                  <a:lnTo>
                    <a:pt x="673" y="455"/>
                  </a:lnTo>
                  <a:lnTo>
                    <a:pt x="666" y="455"/>
                  </a:lnTo>
                  <a:lnTo>
                    <a:pt x="659" y="451"/>
                  </a:lnTo>
                  <a:lnTo>
                    <a:pt x="656" y="451"/>
                  </a:lnTo>
                  <a:lnTo>
                    <a:pt x="649" y="434"/>
                  </a:lnTo>
                  <a:lnTo>
                    <a:pt x="634" y="416"/>
                  </a:lnTo>
                  <a:lnTo>
                    <a:pt x="617" y="405"/>
                  </a:lnTo>
                  <a:lnTo>
                    <a:pt x="599" y="402"/>
                  </a:lnTo>
                  <a:lnTo>
                    <a:pt x="585" y="402"/>
                  </a:lnTo>
                  <a:lnTo>
                    <a:pt x="578" y="402"/>
                  </a:lnTo>
                  <a:lnTo>
                    <a:pt x="578" y="398"/>
                  </a:lnTo>
                  <a:lnTo>
                    <a:pt x="575" y="395"/>
                  </a:lnTo>
                  <a:lnTo>
                    <a:pt x="571" y="391"/>
                  </a:lnTo>
                  <a:lnTo>
                    <a:pt x="567" y="391"/>
                  </a:lnTo>
                  <a:lnTo>
                    <a:pt x="564" y="391"/>
                  </a:lnTo>
                  <a:lnTo>
                    <a:pt x="567" y="384"/>
                  </a:lnTo>
                  <a:lnTo>
                    <a:pt x="578" y="388"/>
                  </a:lnTo>
                  <a:lnTo>
                    <a:pt x="585" y="384"/>
                  </a:lnTo>
                  <a:lnTo>
                    <a:pt x="560" y="374"/>
                  </a:lnTo>
                  <a:lnTo>
                    <a:pt x="553" y="384"/>
                  </a:lnTo>
                  <a:lnTo>
                    <a:pt x="543" y="381"/>
                  </a:lnTo>
                  <a:lnTo>
                    <a:pt x="532" y="377"/>
                  </a:lnTo>
                  <a:lnTo>
                    <a:pt x="525" y="374"/>
                  </a:lnTo>
                  <a:lnTo>
                    <a:pt x="518" y="370"/>
                  </a:lnTo>
                  <a:lnTo>
                    <a:pt x="515" y="370"/>
                  </a:lnTo>
                  <a:lnTo>
                    <a:pt x="515" y="370"/>
                  </a:lnTo>
                  <a:lnTo>
                    <a:pt x="532" y="367"/>
                  </a:lnTo>
                  <a:lnTo>
                    <a:pt x="532" y="370"/>
                  </a:lnTo>
                  <a:lnTo>
                    <a:pt x="529" y="370"/>
                  </a:lnTo>
                  <a:lnTo>
                    <a:pt x="529" y="370"/>
                  </a:lnTo>
                  <a:lnTo>
                    <a:pt x="532" y="370"/>
                  </a:lnTo>
                  <a:lnTo>
                    <a:pt x="536" y="367"/>
                  </a:lnTo>
                  <a:lnTo>
                    <a:pt x="543" y="367"/>
                  </a:lnTo>
                  <a:lnTo>
                    <a:pt x="546" y="360"/>
                  </a:lnTo>
                  <a:lnTo>
                    <a:pt x="546" y="353"/>
                  </a:lnTo>
                  <a:lnTo>
                    <a:pt x="546" y="349"/>
                  </a:lnTo>
                  <a:lnTo>
                    <a:pt x="546" y="346"/>
                  </a:lnTo>
                  <a:lnTo>
                    <a:pt x="532" y="346"/>
                  </a:lnTo>
                  <a:lnTo>
                    <a:pt x="529" y="335"/>
                  </a:lnTo>
                  <a:lnTo>
                    <a:pt x="518" y="328"/>
                  </a:lnTo>
                  <a:lnTo>
                    <a:pt x="497" y="331"/>
                  </a:lnTo>
                  <a:lnTo>
                    <a:pt x="472" y="324"/>
                  </a:lnTo>
                  <a:lnTo>
                    <a:pt x="469" y="331"/>
                  </a:lnTo>
                  <a:lnTo>
                    <a:pt x="462" y="335"/>
                  </a:lnTo>
                  <a:lnTo>
                    <a:pt x="455" y="335"/>
                  </a:lnTo>
                  <a:lnTo>
                    <a:pt x="448" y="338"/>
                  </a:lnTo>
                  <a:lnTo>
                    <a:pt x="444" y="338"/>
                  </a:lnTo>
                  <a:lnTo>
                    <a:pt x="441" y="338"/>
                  </a:lnTo>
                  <a:lnTo>
                    <a:pt x="434" y="342"/>
                  </a:lnTo>
                  <a:lnTo>
                    <a:pt x="430" y="342"/>
                  </a:lnTo>
                  <a:lnTo>
                    <a:pt x="427" y="346"/>
                  </a:lnTo>
                  <a:lnTo>
                    <a:pt x="427" y="346"/>
                  </a:lnTo>
                  <a:lnTo>
                    <a:pt x="427" y="349"/>
                  </a:lnTo>
                  <a:lnTo>
                    <a:pt x="427" y="353"/>
                  </a:lnTo>
                  <a:lnTo>
                    <a:pt x="423" y="356"/>
                  </a:lnTo>
                  <a:lnTo>
                    <a:pt x="420" y="360"/>
                  </a:lnTo>
                  <a:lnTo>
                    <a:pt x="416" y="363"/>
                  </a:lnTo>
                  <a:lnTo>
                    <a:pt x="409" y="363"/>
                  </a:lnTo>
                  <a:lnTo>
                    <a:pt x="405" y="363"/>
                  </a:lnTo>
                  <a:lnTo>
                    <a:pt x="405" y="360"/>
                  </a:lnTo>
                  <a:lnTo>
                    <a:pt x="405" y="360"/>
                  </a:lnTo>
                  <a:lnTo>
                    <a:pt x="405" y="356"/>
                  </a:lnTo>
                  <a:lnTo>
                    <a:pt x="398" y="360"/>
                  </a:lnTo>
                  <a:lnTo>
                    <a:pt x="391" y="363"/>
                  </a:lnTo>
                  <a:lnTo>
                    <a:pt x="388" y="370"/>
                  </a:lnTo>
                  <a:lnTo>
                    <a:pt x="384" y="374"/>
                  </a:lnTo>
                  <a:lnTo>
                    <a:pt x="384" y="377"/>
                  </a:lnTo>
                  <a:lnTo>
                    <a:pt x="377" y="381"/>
                  </a:lnTo>
                  <a:lnTo>
                    <a:pt x="370" y="384"/>
                  </a:lnTo>
                  <a:lnTo>
                    <a:pt x="363" y="388"/>
                  </a:lnTo>
                  <a:lnTo>
                    <a:pt x="360" y="391"/>
                  </a:lnTo>
                  <a:lnTo>
                    <a:pt x="356" y="398"/>
                  </a:lnTo>
                  <a:lnTo>
                    <a:pt x="356" y="405"/>
                  </a:lnTo>
                  <a:lnTo>
                    <a:pt x="356" y="409"/>
                  </a:lnTo>
                  <a:lnTo>
                    <a:pt x="356" y="412"/>
                  </a:lnTo>
                  <a:lnTo>
                    <a:pt x="342" y="444"/>
                  </a:lnTo>
                  <a:lnTo>
                    <a:pt x="321" y="483"/>
                  </a:lnTo>
                  <a:lnTo>
                    <a:pt x="321" y="483"/>
                  </a:lnTo>
                  <a:lnTo>
                    <a:pt x="317" y="490"/>
                  </a:lnTo>
                  <a:lnTo>
                    <a:pt x="317" y="497"/>
                  </a:lnTo>
                  <a:lnTo>
                    <a:pt x="314" y="504"/>
                  </a:lnTo>
                  <a:lnTo>
                    <a:pt x="310" y="511"/>
                  </a:lnTo>
                  <a:lnTo>
                    <a:pt x="307" y="515"/>
                  </a:lnTo>
                  <a:lnTo>
                    <a:pt x="307" y="518"/>
                  </a:lnTo>
                  <a:lnTo>
                    <a:pt x="303" y="522"/>
                  </a:lnTo>
                  <a:lnTo>
                    <a:pt x="300" y="529"/>
                  </a:lnTo>
                  <a:lnTo>
                    <a:pt x="296" y="536"/>
                  </a:lnTo>
                  <a:lnTo>
                    <a:pt x="293" y="546"/>
                  </a:lnTo>
                  <a:lnTo>
                    <a:pt x="289" y="553"/>
                  </a:lnTo>
                  <a:lnTo>
                    <a:pt x="286" y="557"/>
                  </a:lnTo>
                  <a:lnTo>
                    <a:pt x="286" y="560"/>
                  </a:lnTo>
                  <a:lnTo>
                    <a:pt x="275" y="567"/>
                  </a:lnTo>
                  <a:lnTo>
                    <a:pt x="257" y="592"/>
                  </a:lnTo>
                  <a:lnTo>
                    <a:pt x="233" y="610"/>
                  </a:lnTo>
                  <a:lnTo>
                    <a:pt x="229" y="617"/>
                  </a:lnTo>
                  <a:lnTo>
                    <a:pt x="222" y="620"/>
                  </a:lnTo>
                  <a:lnTo>
                    <a:pt x="219" y="624"/>
                  </a:lnTo>
                  <a:lnTo>
                    <a:pt x="215" y="624"/>
                  </a:lnTo>
                  <a:lnTo>
                    <a:pt x="215" y="631"/>
                  </a:lnTo>
                  <a:lnTo>
                    <a:pt x="212" y="638"/>
                  </a:lnTo>
                  <a:lnTo>
                    <a:pt x="208" y="641"/>
                  </a:lnTo>
                  <a:lnTo>
                    <a:pt x="208" y="641"/>
                  </a:lnTo>
                  <a:lnTo>
                    <a:pt x="201" y="652"/>
                  </a:lnTo>
                  <a:lnTo>
                    <a:pt x="201" y="663"/>
                  </a:lnTo>
                  <a:lnTo>
                    <a:pt x="201" y="670"/>
                  </a:lnTo>
                  <a:lnTo>
                    <a:pt x="205" y="677"/>
                  </a:lnTo>
                  <a:lnTo>
                    <a:pt x="208" y="680"/>
                  </a:lnTo>
                  <a:lnTo>
                    <a:pt x="208" y="684"/>
                  </a:lnTo>
                  <a:lnTo>
                    <a:pt x="208" y="687"/>
                  </a:lnTo>
                  <a:lnTo>
                    <a:pt x="208" y="687"/>
                  </a:lnTo>
                  <a:lnTo>
                    <a:pt x="208" y="691"/>
                  </a:lnTo>
                  <a:lnTo>
                    <a:pt x="205" y="694"/>
                  </a:lnTo>
                  <a:lnTo>
                    <a:pt x="205" y="698"/>
                  </a:lnTo>
                  <a:lnTo>
                    <a:pt x="205" y="701"/>
                  </a:lnTo>
                  <a:lnTo>
                    <a:pt x="205" y="705"/>
                  </a:lnTo>
                  <a:lnTo>
                    <a:pt x="201" y="712"/>
                  </a:lnTo>
                  <a:lnTo>
                    <a:pt x="201" y="719"/>
                  </a:lnTo>
                  <a:lnTo>
                    <a:pt x="201" y="726"/>
                  </a:lnTo>
                  <a:lnTo>
                    <a:pt x="205" y="733"/>
                  </a:lnTo>
                  <a:lnTo>
                    <a:pt x="205" y="733"/>
                  </a:lnTo>
                  <a:lnTo>
                    <a:pt x="208" y="744"/>
                  </a:lnTo>
                  <a:lnTo>
                    <a:pt x="212" y="747"/>
                  </a:lnTo>
                  <a:lnTo>
                    <a:pt x="219" y="754"/>
                  </a:lnTo>
                  <a:lnTo>
                    <a:pt x="226" y="758"/>
                  </a:lnTo>
                  <a:lnTo>
                    <a:pt x="229" y="758"/>
                  </a:lnTo>
                  <a:lnTo>
                    <a:pt x="229" y="758"/>
                  </a:lnTo>
                  <a:lnTo>
                    <a:pt x="240" y="754"/>
                  </a:lnTo>
                  <a:lnTo>
                    <a:pt x="247" y="751"/>
                  </a:lnTo>
                  <a:lnTo>
                    <a:pt x="250" y="744"/>
                  </a:lnTo>
                  <a:lnTo>
                    <a:pt x="254" y="740"/>
                  </a:lnTo>
                  <a:lnTo>
                    <a:pt x="257" y="737"/>
                  </a:lnTo>
                  <a:lnTo>
                    <a:pt x="257" y="730"/>
                  </a:lnTo>
                  <a:lnTo>
                    <a:pt x="257" y="722"/>
                  </a:lnTo>
                  <a:lnTo>
                    <a:pt x="261" y="722"/>
                  </a:lnTo>
                  <a:lnTo>
                    <a:pt x="261" y="719"/>
                  </a:lnTo>
                  <a:lnTo>
                    <a:pt x="265" y="719"/>
                  </a:lnTo>
                  <a:lnTo>
                    <a:pt x="272" y="715"/>
                  </a:lnTo>
                  <a:lnTo>
                    <a:pt x="275" y="712"/>
                  </a:lnTo>
                  <a:lnTo>
                    <a:pt x="275" y="708"/>
                  </a:lnTo>
                  <a:lnTo>
                    <a:pt x="282" y="701"/>
                  </a:lnTo>
                  <a:lnTo>
                    <a:pt x="282" y="694"/>
                  </a:lnTo>
                  <a:lnTo>
                    <a:pt x="286" y="687"/>
                  </a:lnTo>
                  <a:lnTo>
                    <a:pt x="286" y="684"/>
                  </a:lnTo>
                  <a:lnTo>
                    <a:pt x="282" y="684"/>
                  </a:lnTo>
                  <a:lnTo>
                    <a:pt x="289" y="701"/>
                  </a:lnTo>
                  <a:lnTo>
                    <a:pt x="289" y="705"/>
                  </a:lnTo>
                  <a:lnTo>
                    <a:pt x="289" y="708"/>
                  </a:lnTo>
                  <a:lnTo>
                    <a:pt x="293" y="715"/>
                  </a:lnTo>
                  <a:lnTo>
                    <a:pt x="293" y="722"/>
                  </a:lnTo>
                  <a:lnTo>
                    <a:pt x="293" y="726"/>
                  </a:lnTo>
                  <a:lnTo>
                    <a:pt x="289" y="730"/>
                  </a:lnTo>
                  <a:lnTo>
                    <a:pt x="289" y="737"/>
                  </a:lnTo>
                  <a:lnTo>
                    <a:pt x="289" y="744"/>
                  </a:lnTo>
                  <a:lnTo>
                    <a:pt x="289" y="744"/>
                  </a:lnTo>
                  <a:lnTo>
                    <a:pt x="289" y="775"/>
                  </a:lnTo>
                  <a:lnTo>
                    <a:pt x="303" y="793"/>
                  </a:lnTo>
                  <a:lnTo>
                    <a:pt x="307" y="814"/>
                  </a:lnTo>
                  <a:lnTo>
                    <a:pt x="317" y="818"/>
                  </a:lnTo>
                  <a:lnTo>
                    <a:pt x="328" y="811"/>
                  </a:lnTo>
                  <a:lnTo>
                    <a:pt x="331" y="807"/>
                  </a:lnTo>
                  <a:lnTo>
                    <a:pt x="335" y="800"/>
                  </a:lnTo>
                  <a:lnTo>
                    <a:pt x="342" y="800"/>
                  </a:lnTo>
                  <a:lnTo>
                    <a:pt x="346" y="796"/>
                  </a:lnTo>
                  <a:lnTo>
                    <a:pt x="349" y="796"/>
                  </a:lnTo>
                  <a:lnTo>
                    <a:pt x="353" y="789"/>
                  </a:lnTo>
                  <a:lnTo>
                    <a:pt x="356" y="779"/>
                  </a:lnTo>
                  <a:lnTo>
                    <a:pt x="356" y="768"/>
                  </a:lnTo>
                  <a:lnTo>
                    <a:pt x="360" y="761"/>
                  </a:lnTo>
                  <a:lnTo>
                    <a:pt x="360" y="754"/>
                  </a:lnTo>
                  <a:lnTo>
                    <a:pt x="360" y="751"/>
                  </a:lnTo>
                  <a:lnTo>
                    <a:pt x="360" y="744"/>
                  </a:lnTo>
                  <a:lnTo>
                    <a:pt x="377" y="722"/>
                  </a:lnTo>
                  <a:lnTo>
                    <a:pt x="384" y="715"/>
                  </a:lnTo>
                  <a:lnTo>
                    <a:pt x="388" y="708"/>
                  </a:lnTo>
                  <a:lnTo>
                    <a:pt x="388" y="705"/>
                  </a:lnTo>
                  <a:lnTo>
                    <a:pt x="388" y="698"/>
                  </a:lnTo>
                  <a:lnTo>
                    <a:pt x="388" y="698"/>
                  </a:lnTo>
                  <a:lnTo>
                    <a:pt x="388" y="691"/>
                  </a:lnTo>
                  <a:lnTo>
                    <a:pt x="381" y="687"/>
                  </a:lnTo>
                  <a:lnTo>
                    <a:pt x="377" y="684"/>
                  </a:lnTo>
                  <a:lnTo>
                    <a:pt x="374" y="684"/>
                  </a:lnTo>
                  <a:lnTo>
                    <a:pt x="370" y="680"/>
                  </a:lnTo>
                  <a:lnTo>
                    <a:pt x="374" y="645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1"/>
                  </a:lnTo>
                  <a:lnTo>
                    <a:pt x="374" y="634"/>
                  </a:lnTo>
                  <a:lnTo>
                    <a:pt x="377" y="627"/>
                  </a:lnTo>
                  <a:lnTo>
                    <a:pt x="381" y="620"/>
                  </a:lnTo>
                  <a:lnTo>
                    <a:pt x="384" y="617"/>
                  </a:lnTo>
                  <a:lnTo>
                    <a:pt x="388" y="613"/>
                  </a:lnTo>
                  <a:lnTo>
                    <a:pt x="391" y="606"/>
                  </a:lnTo>
                  <a:lnTo>
                    <a:pt x="398" y="603"/>
                  </a:lnTo>
                  <a:lnTo>
                    <a:pt x="402" y="599"/>
                  </a:lnTo>
                  <a:lnTo>
                    <a:pt x="405" y="599"/>
                  </a:lnTo>
                  <a:lnTo>
                    <a:pt x="409" y="596"/>
                  </a:lnTo>
                  <a:lnTo>
                    <a:pt x="416" y="589"/>
                  </a:lnTo>
                  <a:lnTo>
                    <a:pt x="420" y="578"/>
                  </a:lnTo>
                  <a:lnTo>
                    <a:pt x="420" y="571"/>
                  </a:lnTo>
                  <a:lnTo>
                    <a:pt x="420" y="567"/>
                  </a:lnTo>
                  <a:lnTo>
                    <a:pt x="420" y="553"/>
                  </a:lnTo>
                  <a:lnTo>
                    <a:pt x="430" y="539"/>
                  </a:lnTo>
                  <a:lnTo>
                    <a:pt x="441" y="532"/>
                  </a:lnTo>
                  <a:lnTo>
                    <a:pt x="448" y="529"/>
                  </a:lnTo>
                  <a:lnTo>
                    <a:pt x="458" y="529"/>
                  </a:lnTo>
                  <a:lnTo>
                    <a:pt x="465" y="532"/>
                  </a:lnTo>
                  <a:lnTo>
                    <a:pt x="472" y="539"/>
                  </a:lnTo>
                  <a:lnTo>
                    <a:pt x="476" y="546"/>
                  </a:lnTo>
                  <a:lnTo>
                    <a:pt x="472" y="553"/>
                  </a:lnTo>
                  <a:lnTo>
                    <a:pt x="469" y="560"/>
                  </a:lnTo>
                  <a:lnTo>
                    <a:pt x="465" y="567"/>
                  </a:lnTo>
                  <a:lnTo>
                    <a:pt x="462" y="571"/>
                  </a:lnTo>
                  <a:lnTo>
                    <a:pt x="458" y="571"/>
                  </a:lnTo>
                  <a:lnTo>
                    <a:pt x="437" y="592"/>
                  </a:lnTo>
                  <a:lnTo>
                    <a:pt x="427" y="599"/>
                  </a:lnTo>
                  <a:lnTo>
                    <a:pt x="423" y="610"/>
                  </a:lnTo>
                  <a:lnTo>
                    <a:pt x="420" y="613"/>
                  </a:lnTo>
                  <a:lnTo>
                    <a:pt x="420" y="617"/>
                  </a:lnTo>
                  <a:lnTo>
                    <a:pt x="420" y="652"/>
                  </a:lnTo>
                  <a:lnTo>
                    <a:pt x="420" y="659"/>
                  </a:lnTo>
                  <a:lnTo>
                    <a:pt x="420" y="666"/>
                  </a:lnTo>
                  <a:lnTo>
                    <a:pt x="420" y="673"/>
                  </a:lnTo>
                  <a:lnTo>
                    <a:pt x="420" y="677"/>
                  </a:lnTo>
                  <a:lnTo>
                    <a:pt x="420" y="680"/>
                  </a:lnTo>
                  <a:lnTo>
                    <a:pt x="423" y="684"/>
                  </a:lnTo>
                  <a:lnTo>
                    <a:pt x="427" y="687"/>
                  </a:lnTo>
                  <a:lnTo>
                    <a:pt x="434" y="694"/>
                  </a:lnTo>
                  <a:lnTo>
                    <a:pt x="437" y="694"/>
                  </a:lnTo>
                  <a:lnTo>
                    <a:pt x="441" y="698"/>
                  </a:lnTo>
                  <a:lnTo>
                    <a:pt x="451" y="701"/>
                  </a:lnTo>
                  <a:lnTo>
                    <a:pt x="458" y="698"/>
                  </a:lnTo>
                  <a:lnTo>
                    <a:pt x="465" y="694"/>
                  </a:lnTo>
                  <a:lnTo>
                    <a:pt x="469" y="694"/>
                  </a:lnTo>
                  <a:lnTo>
                    <a:pt x="472" y="694"/>
                  </a:lnTo>
                  <a:lnTo>
                    <a:pt x="486" y="691"/>
                  </a:lnTo>
                  <a:lnTo>
                    <a:pt x="493" y="687"/>
                  </a:lnTo>
                  <a:lnTo>
                    <a:pt x="501" y="684"/>
                  </a:lnTo>
                  <a:lnTo>
                    <a:pt x="504" y="684"/>
                  </a:lnTo>
                  <a:lnTo>
                    <a:pt x="508" y="684"/>
                  </a:lnTo>
                  <a:lnTo>
                    <a:pt x="508" y="684"/>
                  </a:lnTo>
                  <a:lnTo>
                    <a:pt x="515" y="691"/>
                  </a:lnTo>
                  <a:lnTo>
                    <a:pt x="518" y="694"/>
                  </a:lnTo>
                  <a:lnTo>
                    <a:pt x="525" y="698"/>
                  </a:lnTo>
                  <a:lnTo>
                    <a:pt x="532" y="698"/>
                  </a:lnTo>
                  <a:lnTo>
                    <a:pt x="536" y="698"/>
                  </a:lnTo>
                  <a:lnTo>
                    <a:pt x="532" y="701"/>
                  </a:lnTo>
                  <a:lnTo>
                    <a:pt x="529" y="701"/>
                  </a:lnTo>
                  <a:lnTo>
                    <a:pt x="525" y="705"/>
                  </a:lnTo>
                  <a:lnTo>
                    <a:pt x="525" y="705"/>
                  </a:lnTo>
                  <a:lnTo>
                    <a:pt x="515" y="705"/>
                  </a:lnTo>
                  <a:lnTo>
                    <a:pt x="508" y="708"/>
                  </a:lnTo>
                  <a:lnTo>
                    <a:pt x="501" y="712"/>
                  </a:lnTo>
                  <a:lnTo>
                    <a:pt x="497" y="715"/>
                  </a:lnTo>
                  <a:lnTo>
                    <a:pt x="493" y="715"/>
                  </a:lnTo>
                  <a:lnTo>
                    <a:pt x="490" y="712"/>
                  </a:lnTo>
                  <a:lnTo>
                    <a:pt x="479" y="708"/>
                  </a:lnTo>
                  <a:lnTo>
                    <a:pt x="469" y="708"/>
                  </a:lnTo>
                  <a:lnTo>
                    <a:pt x="462" y="712"/>
                  </a:lnTo>
                  <a:lnTo>
                    <a:pt x="458" y="715"/>
                  </a:lnTo>
                  <a:lnTo>
                    <a:pt x="455" y="719"/>
                  </a:lnTo>
                  <a:lnTo>
                    <a:pt x="451" y="722"/>
                  </a:lnTo>
                  <a:lnTo>
                    <a:pt x="451" y="722"/>
                  </a:lnTo>
                  <a:lnTo>
                    <a:pt x="451" y="726"/>
                  </a:lnTo>
                  <a:lnTo>
                    <a:pt x="448" y="730"/>
                  </a:lnTo>
                  <a:lnTo>
                    <a:pt x="448" y="737"/>
                  </a:lnTo>
                  <a:lnTo>
                    <a:pt x="448" y="744"/>
                  </a:lnTo>
                  <a:lnTo>
                    <a:pt x="448" y="744"/>
                  </a:lnTo>
                  <a:lnTo>
                    <a:pt x="455" y="747"/>
                  </a:lnTo>
                  <a:lnTo>
                    <a:pt x="458" y="758"/>
                  </a:lnTo>
                  <a:lnTo>
                    <a:pt x="458" y="768"/>
                  </a:lnTo>
                  <a:lnTo>
                    <a:pt x="455" y="772"/>
                  </a:lnTo>
                  <a:lnTo>
                    <a:pt x="455" y="775"/>
                  </a:lnTo>
                  <a:lnTo>
                    <a:pt x="451" y="779"/>
                  </a:lnTo>
                  <a:lnTo>
                    <a:pt x="451" y="779"/>
                  </a:lnTo>
                  <a:lnTo>
                    <a:pt x="444" y="775"/>
                  </a:lnTo>
                  <a:lnTo>
                    <a:pt x="441" y="772"/>
                  </a:lnTo>
                  <a:lnTo>
                    <a:pt x="437" y="772"/>
                  </a:lnTo>
                  <a:lnTo>
                    <a:pt x="437" y="768"/>
                  </a:lnTo>
                  <a:lnTo>
                    <a:pt x="427" y="761"/>
                  </a:lnTo>
                  <a:lnTo>
                    <a:pt x="412" y="775"/>
                  </a:lnTo>
                  <a:lnTo>
                    <a:pt x="412" y="779"/>
                  </a:lnTo>
                  <a:lnTo>
                    <a:pt x="409" y="786"/>
                  </a:lnTo>
                  <a:lnTo>
                    <a:pt x="409" y="796"/>
                  </a:lnTo>
                  <a:lnTo>
                    <a:pt x="409" y="804"/>
                  </a:lnTo>
                  <a:lnTo>
                    <a:pt x="409" y="821"/>
                  </a:lnTo>
                  <a:lnTo>
                    <a:pt x="398" y="818"/>
                  </a:lnTo>
                  <a:lnTo>
                    <a:pt x="398" y="821"/>
                  </a:lnTo>
                  <a:lnTo>
                    <a:pt x="398" y="825"/>
                  </a:lnTo>
                  <a:lnTo>
                    <a:pt x="395" y="828"/>
                  </a:lnTo>
                  <a:lnTo>
                    <a:pt x="395" y="828"/>
                  </a:lnTo>
                  <a:lnTo>
                    <a:pt x="374" y="835"/>
                  </a:lnTo>
                  <a:lnTo>
                    <a:pt x="370" y="835"/>
                  </a:lnTo>
                  <a:lnTo>
                    <a:pt x="367" y="835"/>
                  </a:lnTo>
                  <a:lnTo>
                    <a:pt x="367" y="835"/>
                  </a:lnTo>
                  <a:lnTo>
                    <a:pt x="363" y="832"/>
                  </a:lnTo>
                  <a:lnTo>
                    <a:pt x="356" y="835"/>
                  </a:lnTo>
                  <a:lnTo>
                    <a:pt x="353" y="835"/>
                  </a:lnTo>
                  <a:lnTo>
                    <a:pt x="349" y="842"/>
                  </a:lnTo>
                  <a:lnTo>
                    <a:pt x="342" y="842"/>
                  </a:lnTo>
                  <a:lnTo>
                    <a:pt x="342" y="846"/>
                  </a:lnTo>
                  <a:lnTo>
                    <a:pt x="314" y="849"/>
                  </a:lnTo>
                  <a:lnTo>
                    <a:pt x="307" y="839"/>
                  </a:lnTo>
                  <a:lnTo>
                    <a:pt x="300" y="839"/>
                  </a:lnTo>
                  <a:lnTo>
                    <a:pt x="289" y="849"/>
                  </a:lnTo>
                  <a:lnTo>
                    <a:pt x="286" y="853"/>
                  </a:lnTo>
                  <a:lnTo>
                    <a:pt x="282" y="853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56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49"/>
                  </a:lnTo>
                  <a:lnTo>
                    <a:pt x="279" y="846"/>
                  </a:lnTo>
                  <a:lnTo>
                    <a:pt x="282" y="846"/>
                  </a:lnTo>
                  <a:lnTo>
                    <a:pt x="282" y="842"/>
                  </a:lnTo>
                  <a:lnTo>
                    <a:pt x="279" y="839"/>
                  </a:lnTo>
                  <a:lnTo>
                    <a:pt x="272" y="835"/>
                  </a:lnTo>
                  <a:lnTo>
                    <a:pt x="268" y="828"/>
                  </a:lnTo>
                  <a:lnTo>
                    <a:pt x="268" y="825"/>
                  </a:lnTo>
                  <a:lnTo>
                    <a:pt x="268" y="811"/>
                  </a:lnTo>
                  <a:lnTo>
                    <a:pt x="268" y="807"/>
                  </a:lnTo>
                  <a:lnTo>
                    <a:pt x="268" y="804"/>
                  </a:lnTo>
                  <a:lnTo>
                    <a:pt x="268" y="800"/>
                  </a:lnTo>
                  <a:lnTo>
                    <a:pt x="268" y="796"/>
                  </a:lnTo>
                  <a:lnTo>
                    <a:pt x="272" y="793"/>
                  </a:lnTo>
                  <a:lnTo>
                    <a:pt x="275" y="793"/>
                  </a:lnTo>
                  <a:lnTo>
                    <a:pt x="275" y="789"/>
                  </a:lnTo>
                  <a:lnTo>
                    <a:pt x="275" y="786"/>
                  </a:lnTo>
                  <a:lnTo>
                    <a:pt x="275" y="782"/>
                  </a:lnTo>
                  <a:lnTo>
                    <a:pt x="272" y="779"/>
                  </a:lnTo>
                  <a:lnTo>
                    <a:pt x="272" y="779"/>
                  </a:lnTo>
                  <a:lnTo>
                    <a:pt x="268" y="772"/>
                  </a:lnTo>
                  <a:lnTo>
                    <a:pt x="268" y="768"/>
                  </a:lnTo>
                  <a:lnTo>
                    <a:pt x="268" y="761"/>
                  </a:lnTo>
                  <a:lnTo>
                    <a:pt x="268" y="761"/>
                  </a:lnTo>
                  <a:lnTo>
                    <a:pt x="265" y="761"/>
                  </a:lnTo>
                  <a:lnTo>
                    <a:pt x="240" y="782"/>
                  </a:lnTo>
                  <a:lnTo>
                    <a:pt x="240" y="786"/>
                  </a:lnTo>
                  <a:lnTo>
                    <a:pt x="236" y="789"/>
                  </a:lnTo>
                  <a:lnTo>
                    <a:pt x="236" y="796"/>
                  </a:lnTo>
                  <a:lnTo>
                    <a:pt x="240" y="804"/>
                  </a:lnTo>
                  <a:lnTo>
                    <a:pt x="240" y="807"/>
                  </a:lnTo>
                  <a:lnTo>
                    <a:pt x="240" y="811"/>
                  </a:lnTo>
                  <a:lnTo>
                    <a:pt x="247" y="821"/>
                  </a:lnTo>
                  <a:lnTo>
                    <a:pt x="247" y="828"/>
                  </a:lnTo>
                  <a:lnTo>
                    <a:pt x="247" y="849"/>
                  </a:lnTo>
                  <a:lnTo>
                    <a:pt x="243" y="856"/>
                  </a:lnTo>
                  <a:lnTo>
                    <a:pt x="240" y="853"/>
                  </a:lnTo>
                  <a:lnTo>
                    <a:pt x="233" y="856"/>
                  </a:lnTo>
                  <a:lnTo>
                    <a:pt x="229" y="860"/>
                  </a:lnTo>
                  <a:lnTo>
                    <a:pt x="222" y="863"/>
                  </a:lnTo>
                  <a:lnTo>
                    <a:pt x="215" y="860"/>
                  </a:lnTo>
                  <a:lnTo>
                    <a:pt x="212" y="860"/>
                  </a:lnTo>
                  <a:lnTo>
                    <a:pt x="212" y="860"/>
                  </a:lnTo>
                  <a:lnTo>
                    <a:pt x="205" y="863"/>
                  </a:lnTo>
                  <a:lnTo>
                    <a:pt x="198" y="870"/>
                  </a:lnTo>
                  <a:lnTo>
                    <a:pt x="194" y="878"/>
                  </a:lnTo>
                  <a:lnTo>
                    <a:pt x="191" y="885"/>
                  </a:lnTo>
                  <a:lnTo>
                    <a:pt x="191" y="885"/>
                  </a:lnTo>
                  <a:lnTo>
                    <a:pt x="187" y="892"/>
                  </a:lnTo>
                  <a:lnTo>
                    <a:pt x="187" y="895"/>
                  </a:lnTo>
                  <a:lnTo>
                    <a:pt x="183" y="902"/>
                  </a:lnTo>
                  <a:lnTo>
                    <a:pt x="180" y="902"/>
                  </a:lnTo>
                  <a:lnTo>
                    <a:pt x="176" y="909"/>
                  </a:lnTo>
                  <a:lnTo>
                    <a:pt x="173" y="913"/>
                  </a:lnTo>
                  <a:lnTo>
                    <a:pt x="169" y="916"/>
                  </a:lnTo>
                  <a:lnTo>
                    <a:pt x="169" y="916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7"/>
                  </a:lnTo>
                  <a:lnTo>
                    <a:pt x="183" y="941"/>
                  </a:lnTo>
                  <a:lnTo>
                    <a:pt x="187" y="944"/>
                  </a:lnTo>
                  <a:lnTo>
                    <a:pt x="191" y="948"/>
                  </a:lnTo>
                  <a:lnTo>
                    <a:pt x="191" y="948"/>
                  </a:lnTo>
                  <a:lnTo>
                    <a:pt x="194" y="951"/>
                  </a:lnTo>
                  <a:lnTo>
                    <a:pt x="194" y="951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9"/>
                  </a:lnTo>
                  <a:lnTo>
                    <a:pt x="198" y="959"/>
                  </a:lnTo>
                  <a:lnTo>
                    <a:pt x="198" y="962"/>
                  </a:lnTo>
                  <a:lnTo>
                    <a:pt x="201" y="966"/>
                  </a:lnTo>
                  <a:lnTo>
                    <a:pt x="208" y="969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15" y="973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05" y="969"/>
                  </a:lnTo>
                  <a:lnTo>
                    <a:pt x="201" y="966"/>
                  </a:lnTo>
                  <a:lnTo>
                    <a:pt x="201" y="962"/>
                  </a:lnTo>
                  <a:lnTo>
                    <a:pt x="198" y="962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4" y="951"/>
                  </a:lnTo>
                  <a:lnTo>
                    <a:pt x="191" y="948"/>
                  </a:lnTo>
                  <a:lnTo>
                    <a:pt x="183" y="948"/>
                  </a:lnTo>
                  <a:lnTo>
                    <a:pt x="183" y="941"/>
                  </a:lnTo>
                  <a:lnTo>
                    <a:pt x="183" y="937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0"/>
                  </a:lnTo>
                  <a:lnTo>
                    <a:pt x="180" y="930"/>
                  </a:lnTo>
                  <a:lnTo>
                    <a:pt x="176" y="923"/>
                  </a:lnTo>
                  <a:lnTo>
                    <a:pt x="173" y="920"/>
                  </a:lnTo>
                  <a:lnTo>
                    <a:pt x="169" y="920"/>
                  </a:lnTo>
                  <a:lnTo>
                    <a:pt x="169" y="916"/>
                  </a:lnTo>
                  <a:lnTo>
                    <a:pt x="162" y="920"/>
                  </a:lnTo>
                  <a:lnTo>
                    <a:pt x="159" y="923"/>
                  </a:lnTo>
                  <a:lnTo>
                    <a:pt x="155" y="927"/>
                  </a:lnTo>
                  <a:lnTo>
                    <a:pt x="152" y="930"/>
                  </a:lnTo>
                  <a:lnTo>
                    <a:pt x="148" y="930"/>
                  </a:lnTo>
                  <a:lnTo>
                    <a:pt x="141" y="934"/>
                  </a:lnTo>
                  <a:lnTo>
                    <a:pt x="134" y="944"/>
                  </a:lnTo>
                  <a:lnTo>
                    <a:pt x="131" y="944"/>
                  </a:lnTo>
                  <a:lnTo>
                    <a:pt x="124" y="944"/>
                  </a:lnTo>
                  <a:lnTo>
                    <a:pt x="120" y="948"/>
                  </a:lnTo>
                  <a:lnTo>
                    <a:pt x="117" y="948"/>
                  </a:lnTo>
                  <a:lnTo>
                    <a:pt x="113" y="948"/>
                  </a:lnTo>
                  <a:lnTo>
                    <a:pt x="106" y="951"/>
                  </a:lnTo>
                  <a:lnTo>
                    <a:pt x="99" y="955"/>
                  </a:lnTo>
                  <a:lnTo>
                    <a:pt x="92" y="955"/>
                  </a:lnTo>
                  <a:lnTo>
                    <a:pt x="92" y="955"/>
                  </a:lnTo>
                  <a:lnTo>
                    <a:pt x="81" y="955"/>
                  </a:lnTo>
                  <a:lnTo>
                    <a:pt x="85" y="969"/>
                  </a:lnTo>
                  <a:lnTo>
                    <a:pt x="74" y="966"/>
                  </a:lnTo>
                  <a:lnTo>
                    <a:pt x="71" y="969"/>
                  </a:lnTo>
                  <a:lnTo>
                    <a:pt x="67" y="973"/>
                  </a:lnTo>
                  <a:lnTo>
                    <a:pt x="71" y="976"/>
                  </a:lnTo>
                  <a:lnTo>
                    <a:pt x="71" y="976"/>
                  </a:lnTo>
                  <a:lnTo>
                    <a:pt x="71" y="980"/>
                  </a:lnTo>
                  <a:lnTo>
                    <a:pt x="92" y="987"/>
                  </a:lnTo>
                  <a:lnTo>
                    <a:pt x="92" y="990"/>
                  </a:lnTo>
                  <a:lnTo>
                    <a:pt x="102" y="997"/>
                  </a:lnTo>
                  <a:lnTo>
                    <a:pt x="102" y="1001"/>
                  </a:lnTo>
                  <a:lnTo>
                    <a:pt x="106" y="1004"/>
                  </a:lnTo>
                  <a:lnTo>
                    <a:pt x="109" y="1008"/>
                  </a:lnTo>
                  <a:lnTo>
                    <a:pt x="109" y="1011"/>
                  </a:lnTo>
                  <a:lnTo>
                    <a:pt x="109" y="1015"/>
                  </a:lnTo>
                  <a:lnTo>
                    <a:pt x="109" y="1064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92" y="1071"/>
                  </a:lnTo>
                  <a:lnTo>
                    <a:pt x="78" y="1068"/>
                  </a:lnTo>
                  <a:lnTo>
                    <a:pt x="64" y="1068"/>
                  </a:lnTo>
                  <a:lnTo>
                    <a:pt x="60" y="1068"/>
                  </a:lnTo>
                  <a:lnTo>
                    <a:pt x="32" y="1064"/>
                  </a:lnTo>
                  <a:lnTo>
                    <a:pt x="28" y="1061"/>
                  </a:lnTo>
                  <a:lnTo>
                    <a:pt x="25" y="1061"/>
                  </a:lnTo>
                  <a:lnTo>
                    <a:pt x="21" y="1061"/>
                  </a:lnTo>
                  <a:lnTo>
                    <a:pt x="11" y="1071"/>
                  </a:lnTo>
                  <a:lnTo>
                    <a:pt x="7" y="1071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7" y="1082"/>
                  </a:lnTo>
                  <a:lnTo>
                    <a:pt x="7" y="1085"/>
                  </a:lnTo>
                  <a:lnTo>
                    <a:pt x="7" y="1085"/>
                  </a:lnTo>
                  <a:lnTo>
                    <a:pt x="7" y="1092"/>
                  </a:lnTo>
                  <a:lnTo>
                    <a:pt x="7" y="1124"/>
                  </a:lnTo>
                  <a:lnTo>
                    <a:pt x="7" y="1135"/>
                  </a:lnTo>
                  <a:lnTo>
                    <a:pt x="4" y="1145"/>
                  </a:lnTo>
                  <a:lnTo>
                    <a:pt x="0" y="1149"/>
                  </a:lnTo>
                  <a:lnTo>
                    <a:pt x="0" y="1149"/>
                  </a:lnTo>
                  <a:lnTo>
                    <a:pt x="0" y="1156"/>
                  </a:lnTo>
                  <a:lnTo>
                    <a:pt x="4" y="1159"/>
                  </a:lnTo>
                  <a:lnTo>
                    <a:pt x="4" y="1163"/>
                  </a:lnTo>
                  <a:lnTo>
                    <a:pt x="4" y="1163"/>
                  </a:lnTo>
                  <a:lnTo>
                    <a:pt x="4" y="1180"/>
                  </a:lnTo>
                  <a:lnTo>
                    <a:pt x="11" y="1184"/>
                  </a:lnTo>
                  <a:lnTo>
                    <a:pt x="14" y="1184"/>
                  </a:lnTo>
                  <a:lnTo>
                    <a:pt x="14" y="1184"/>
                  </a:lnTo>
                  <a:lnTo>
                    <a:pt x="18" y="1184"/>
                  </a:lnTo>
                  <a:lnTo>
                    <a:pt x="18" y="1184"/>
                  </a:lnTo>
                  <a:lnTo>
                    <a:pt x="18" y="1188"/>
                  </a:lnTo>
                  <a:lnTo>
                    <a:pt x="21" y="1184"/>
                  </a:lnTo>
                  <a:lnTo>
                    <a:pt x="21" y="1180"/>
                  </a:lnTo>
                  <a:lnTo>
                    <a:pt x="25" y="1173"/>
                  </a:lnTo>
                  <a:lnTo>
                    <a:pt x="21" y="1173"/>
                  </a:lnTo>
                  <a:lnTo>
                    <a:pt x="21" y="1177"/>
                  </a:lnTo>
                  <a:lnTo>
                    <a:pt x="21" y="1180"/>
                  </a:lnTo>
                  <a:lnTo>
                    <a:pt x="21" y="1184"/>
                  </a:lnTo>
                  <a:lnTo>
                    <a:pt x="18" y="1188"/>
                  </a:lnTo>
                  <a:lnTo>
                    <a:pt x="21" y="1191"/>
                  </a:lnTo>
                  <a:lnTo>
                    <a:pt x="21" y="1191"/>
                  </a:lnTo>
                  <a:lnTo>
                    <a:pt x="21" y="1195"/>
                  </a:lnTo>
                  <a:lnTo>
                    <a:pt x="25" y="1198"/>
                  </a:lnTo>
                  <a:lnTo>
                    <a:pt x="28" y="1202"/>
                  </a:lnTo>
                  <a:lnTo>
                    <a:pt x="32" y="1202"/>
                  </a:lnTo>
                  <a:lnTo>
                    <a:pt x="32" y="1202"/>
                  </a:lnTo>
                  <a:lnTo>
                    <a:pt x="36" y="1198"/>
                  </a:lnTo>
                  <a:lnTo>
                    <a:pt x="36" y="1191"/>
                  </a:lnTo>
                  <a:lnTo>
                    <a:pt x="43" y="1188"/>
                  </a:lnTo>
                  <a:lnTo>
                    <a:pt x="46" y="1188"/>
                  </a:lnTo>
                  <a:lnTo>
                    <a:pt x="50" y="1188"/>
                  </a:lnTo>
                  <a:lnTo>
                    <a:pt x="53" y="1191"/>
                  </a:lnTo>
                  <a:lnTo>
                    <a:pt x="57" y="1191"/>
                  </a:lnTo>
                  <a:lnTo>
                    <a:pt x="60" y="1188"/>
                  </a:lnTo>
                  <a:lnTo>
                    <a:pt x="67" y="1184"/>
                  </a:lnTo>
                  <a:lnTo>
                    <a:pt x="74" y="1184"/>
                  </a:lnTo>
                  <a:lnTo>
                    <a:pt x="74" y="1184"/>
                  </a:lnTo>
                  <a:lnTo>
                    <a:pt x="88" y="1184"/>
                  </a:lnTo>
                  <a:lnTo>
                    <a:pt x="95" y="1188"/>
                  </a:lnTo>
                  <a:lnTo>
                    <a:pt x="102" y="1184"/>
                  </a:lnTo>
                  <a:lnTo>
                    <a:pt x="106" y="1184"/>
                  </a:lnTo>
                  <a:lnTo>
                    <a:pt x="117" y="1163"/>
                  </a:lnTo>
                  <a:lnTo>
                    <a:pt x="120" y="1156"/>
                  </a:lnTo>
                  <a:lnTo>
                    <a:pt x="124" y="1152"/>
                  </a:lnTo>
                  <a:lnTo>
                    <a:pt x="127" y="1149"/>
                  </a:lnTo>
                  <a:lnTo>
                    <a:pt x="131" y="1145"/>
                  </a:lnTo>
                  <a:lnTo>
                    <a:pt x="131" y="1145"/>
                  </a:lnTo>
                  <a:lnTo>
                    <a:pt x="127" y="1138"/>
                  </a:lnTo>
                  <a:lnTo>
                    <a:pt x="131" y="1131"/>
                  </a:lnTo>
                  <a:lnTo>
                    <a:pt x="134" y="1128"/>
                  </a:lnTo>
                  <a:lnTo>
                    <a:pt x="138" y="1121"/>
                  </a:lnTo>
                  <a:lnTo>
                    <a:pt x="141" y="1117"/>
                  </a:lnTo>
                  <a:lnTo>
                    <a:pt x="141" y="1117"/>
                  </a:lnTo>
                  <a:lnTo>
                    <a:pt x="148" y="1114"/>
                  </a:lnTo>
                  <a:lnTo>
                    <a:pt x="155" y="1110"/>
                  </a:lnTo>
                  <a:lnTo>
                    <a:pt x="162" y="1110"/>
                  </a:lnTo>
                  <a:lnTo>
                    <a:pt x="166" y="1110"/>
                  </a:lnTo>
                  <a:lnTo>
                    <a:pt x="166" y="1110"/>
                  </a:lnTo>
                  <a:lnTo>
                    <a:pt x="169" y="1107"/>
                  </a:lnTo>
                  <a:lnTo>
                    <a:pt x="176" y="1099"/>
                  </a:lnTo>
                  <a:lnTo>
                    <a:pt x="176" y="1096"/>
                  </a:lnTo>
                  <a:lnTo>
                    <a:pt x="173" y="1092"/>
                  </a:lnTo>
                  <a:lnTo>
                    <a:pt x="173" y="1092"/>
                  </a:lnTo>
                  <a:lnTo>
                    <a:pt x="176" y="1082"/>
                  </a:lnTo>
                  <a:lnTo>
                    <a:pt x="183" y="1078"/>
                  </a:lnTo>
                  <a:lnTo>
                    <a:pt x="191" y="1078"/>
                  </a:lnTo>
                  <a:lnTo>
                    <a:pt x="201" y="1078"/>
                  </a:lnTo>
                  <a:lnTo>
                    <a:pt x="208" y="1078"/>
                  </a:lnTo>
                  <a:lnTo>
                    <a:pt x="215" y="1078"/>
                  </a:lnTo>
                  <a:lnTo>
                    <a:pt x="215" y="1078"/>
                  </a:lnTo>
                  <a:lnTo>
                    <a:pt x="226" y="1075"/>
                  </a:lnTo>
                  <a:lnTo>
                    <a:pt x="226" y="1071"/>
                  </a:lnTo>
                  <a:lnTo>
                    <a:pt x="229" y="1071"/>
                  </a:lnTo>
                  <a:lnTo>
                    <a:pt x="233" y="1071"/>
                  </a:lnTo>
                  <a:lnTo>
                    <a:pt x="254" y="1061"/>
                  </a:lnTo>
                  <a:lnTo>
                    <a:pt x="261" y="1064"/>
                  </a:lnTo>
                  <a:lnTo>
                    <a:pt x="265" y="1068"/>
                  </a:lnTo>
                  <a:lnTo>
                    <a:pt x="268" y="1071"/>
                  </a:lnTo>
                  <a:lnTo>
                    <a:pt x="268" y="1075"/>
                  </a:lnTo>
                  <a:lnTo>
                    <a:pt x="268" y="1078"/>
                  </a:lnTo>
                  <a:lnTo>
                    <a:pt x="293" y="1099"/>
                  </a:lnTo>
                  <a:lnTo>
                    <a:pt x="300" y="1110"/>
                  </a:lnTo>
                  <a:lnTo>
                    <a:pt x="307" y="1121"/>
                  </a:lnTo>
                  <a:lnTo>
                    <a:pt x="331" y="1135"/>
                  </a:lnTo>
                  <a:lnTo>
                    <a:pt x="335" y="1138"/>
                  </a:lnTo>
                  <a:lnTo>
                    <a:pt x="342" y="1142"/>
                  </a:lnTo>
                  <a:lnTo>
                    <a:pt x="346" y="1156"/>
                  </a:lnTo>
                  <a:lnTo>
                    <a:pt x="338" y="1156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42" y="1163"/>
                  </a:lnTo>
                  <a:lnTo>
                    <a:pt x="342" y="1163"/>
                  </a:lnTo>
                  <a:lnTo>
                    <a:pt x="338" y="1173"/>
                  </a:lnTo>
                  <a:lnTo>
                    <a:pt x="346" y="1177"/>
                  </a:lnTo>
                  <a:lnTo>
                    <a:pt x="353" y="1170"/>
                  </a:lnTo>
                  <a:lnTo>
                    <a:pt x="353" y="1163"/>
                  </a:lnTo>
                  <a:lnTo>
                    <a:pt x="360" y="1159"/>
                  </a:lnTo>
                  <a:lnTo>
                    <a:pt x="356" y="1152"/>
                  </a:lnTo>
                  <a:lnTo>
                    <a:pt x="360" y="1145"/>
                  </a:lnTo>
                  <a:lnTo>
                    <a:pt x="367" y="1145"/>
                  </a:lnTo>
                  <a:lnTo>
                    <a:pt x="374" y="1156"/>
                  </a:lnTo>
                  <a:lnTo>
                    <a:pt x="381" y="1149"/>
                  </a:lnTo>
                  <a:lnTo>
                    <a:pt x="370" y="1128"/>
                  </a:lnTo>
                  <a:lnTo>
                    <a:pt x="360" y="1117"/>
                  </a:lnTo>
                  <a:lnTo>
                    <a:pt x="328" y="1089"/>
                  </a:lnTo>
                  <a:lnTo>
                    <a:pt x="324" y="1085"/>
                  </a:lnTo>
                  <a:lnTo>
                    <a:pt x="324" y="1082"/>
                  </a:lnTo>
                  <a:lnTo>
                    <a:pt x="324" y="1078"/>
                  </a:lnTo>
                  <a:lnTo>
                    <a:pt x="324" y="1075"/>
                  </a:lnTo>
                  <a:lnTo>
                    <a:pt x="317" y="1075"/>
                  </a:lnTo>
                  <a:lnTo>
                    <a:pt x="310" y="1068"/>
                  </a:lnTo>
                  <a:lnTo>
                    <a:pt x="303" y="1061"/>
                  </a:lnTo>
                  <a:lnTo>
                    <a:pt x="300" y="1057"/>
                  </a:lnTo>
                  <a:lnTo>
                    <a:pt x="296" y="1054"/>
                  </a:lnTo>
                  <a:lnTo>
                    <a:pt x="296" y="1050"/>
                  </a:lnTo>
                  <a:lnTo>
                    <a:pt x="303" y="1047"/>
                  </a:lnTo>
                  <a:lnTo>
                    <a:pt x="314" y="1043"/>
                  </a:lnTo>
                  <a:lnTo>
                    <a:pt x="314" y="1043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4" y="1043"/>
                  </a:lnTo>
                  <a:lnTo>
                    <a:pt x="321" y="1054"/>
                  </a:lnTo>
                  <a:lnTo>
                    <a:pt x="331" y="1061"/>
                  </a:lnTo>
                  <a:lnTo>
                    <a:pt x="338" y="1057"/>
                  </a:lnTo>
                  <a:lnTo>
                    <a:pt x="342" y="1064"/>
                  </a:lnTo>
                  <a:lnTo>
                    <a:pt x="346" y="1068"/>
                  </a:lnTo>
                  <a:lnTo>
                    <a:pt x="349" y="1075"/>
                  </a:lnTo>
                  <a:lnTo>
                    <a:pt x="353" y="1078"/>
                  </a:lnTo>
                  <a:lnTo>
                    <a:pt x="353" y="1078"/>
                  </a:lnTo>
                  <a:lnTo>
                    <a:pt x="360" y="1078"/>
                  </a:lnTo>
                  <a:lnTo>
                    <a:pt x="384" y="1103"/>
                  </a:lnTo>
                  <a:lnTo>
                    <a:pt x="391" y="1110"/>
                  </a:lnTo>
                  <a:lnTo>
                    <a:pt x="395" y="1110"/>
                  </a:lnTo>
                  <a:lnTo>
                    <a:pt x="395" y="1114"/>
                  </a:lnTo>
                  <a:lnTo>
                    <a:pt x="395" y="1117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1" y="1128"/>
                  </a:lnTo>
                  <a:lnTo>
                    <a:pt x="391" y="1131"/>
                  </a:lnTo>
                  <a:lnTo>
                    <a:pt x="391" y="1138"/>
                  </a:lnTo>
                  <a:lnTo>
                    <a:pt x="391" y="1138"/>
                  </a:lnTo>
                  <a:lnTo>
                    <a:pt x="391" y="1145"/>
                  </a:lnTo>
                  <a:lnTo>
                    <a:pt x="391" y="1149"/>
                  </a:lnTo>
                  <a:lnTo>
                    <a:pt x="391" y="1145"/>
                  </a:lnTo>
                  <a:lnTo>
                    <a:pt x="395" y="1142"/>
                  </a:lnTo>
                  <a:lnTo>
                    <a:pt x="398" y="1138"/>
                  </a:lnTo>
                  <a:lnTo>
                    <a:pt x="395" y="1142"/>
                  </a:lnTo>
                  <a:lnTo>
                    <a:pt x="391" y="1149"/>
                  </a:lnTo>
                  <a:lnTo>
                    <a:pt x="391" y="1149"/>
                  </a:lnTo>
                  <a:lnTo>
                    <a:pt x="391" y="1152"/>
                  </a:lnTo>
                  <a:lnTo>
                    <a:pt x="395" y="1156"/>
                  </a:lnTo>
                  <a:lnTo>
                    <a:pt x="395" y="1159"/>
                  </a:lnTo>
                  <a:lnTo>
                    <a:pt x="398" y="1163"/>
                  </a:lnTo>
                  <a:lnTo>
                    <a:pt x="405" y="1170"/>
                  </a:lnTo>
                  <a:lnTo>
                    <a:pt x="409" y="1177"/>
                  </a:lnTo>
                  <a:lnTo>
                    <a:pt x="416" y="1184"/>
                  </a:lnTo>
                  <a:lnTo>
                    <a:pt x="420" y="1195"/>
                  </a:lnTo>
                  <a:lnTo>
                    <a:pt x="423" y="1198"/>
                  </a:lnTo>
                  <a:lnTo>
                    <a:pt x="437" y="1198"/>
                  </a:lnTo>
                  <a:lnTo>
                    <a:pt x="437" y="1180"/>
                  </a:lnTo>
                  <a:lnTo>
                    <a:pt x="441" y="1180"/>
                  </a:lnTo>
                  <a:lnTo>
                    <a:pt x="444" y="1177"/>
                  </a:lnTo>
                  <a:lnTo>
                    <a:pt x="448" y="1170"/>
                  </a:lnTo>
                  <a:lnTo>
                    <a:pt x="455" y="1159"/>
                  </a:lnTo>
                  <a:lnTo>
                    <a:pt x="455" y="1159"/>
                  </a:lnTo>
                  <a:lnTo>
                    <a:pt x="455" y="1156"/>
                  </a:lnTo>
                  <a:lnTo>
                    <a:pt x="455" y="1152"/>
                  </a:lnTo>
                  <a:lnTo>
                    <a:pt x="455" y="1145"/>
                  </a:lnTo>
                  <a:lnTo>
                    <a:pt x="458" y="1138"/>
                  </a:lnTo>
                  <a:lnTo>
                    <a:pt x="458" y="1135"/>
                  </a:lnTo>
                  <a:lnTo>
                    <a:pt x="462" y="1135"/>
                  </a:lnTo>
                  <a:lnTo>
                    <a:pt x="465" y="1131"/>
                  </a:lnTo>
                  <a:lnTo>
                    <a:pt x="469" y="1128"/>
                  </a:lnTo>
                  <a:lnTo>
                    <a:pt x="472" y="1128"/>
                  </a:lnTo>
                  <a:lnTo>
                    <a:pt x="479" y="1131"/>
                  </a:lnTo>
                  <a:lnTo>
                    <a:pt x="479" y="1138"/>
                  </a:lnTo>
                  <a:lnTo>
                    <a:pt x="483" y="1138"/>
                  </a:lnTo>
                  <a:lnTo>
                    <a:pt x="486" y="1138"/>
                  </a:lnTo>
                  <a:lnTo>
                    <a:pt x="486" y="1138"/>
                  </a:lnTo>
                  <a:lnTo>
                    <a:pt x="490" y="1135"/>
                  </a:lnTo>
                  <a:lnTo>
                    <a:pt x="493" y="1135"/>
                  </a:lnTo>
                  <a:lnTo>
                    <a:pt x="493" y="1131"/>
                  </a:lnTo>
                  <a:lnTo>
                    <a:pt x="497" y="1131"/>
                  </a:lnTo>
                  <a:lnTo>
                    <a:pt x="497" y="1128"/>
                  </a:lnTo>
                  <a:lnTo>
                    <a:pt x="501" y="1128"/>
                  </a:lnTo>
                  <a:lnTo>
                    <a:pt x="501" y="1124"/>
                  </a:lnTo>
                  <a:lnTo>
                    <a:pt x="504" y="1124"/>
                  </a:lnTo>
                  <a:lnTo>
                    <a:pt x="511" y="1124"/>
                  </a:lnTo>
                  <a:lnTo>
                    <a:pt x="515" y="1124"/>
                  </a:lnTo>
                  <a:lnTo>
                    <a:pt x="515" y="1124"/>
                  </a:lnTo>
                  <a:lnTo>
                    <a:pt x="518" y="1121"/>
                  </a:lnTo>
                  <a:lnTo>
                    <a:pt x="518" y="1117"/>
                  </a:lnTo>
                  <a:lnTo>
                    <a:pt x="522" y="1117"/>
                  </a:lnTo>
                  <a:lnTo>
                    <a:pt x="522" y="1114"/>
                  </a:lnTo>
                  <a:lnTo>
                    <a:pt x="515" y="1107"/>
                  </a:lnTo>
                  <a:lnTo>
                    <a:pt x="511" y="1099"/>
                  </a:lnTo>
                  <a:lnTo>
                    <a:pt x="508" y="1096"/>
                  </a:lnTo>
                  <a:lnTo>
                    <a:pt x="508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89"/>
                  </a:lnTo>
                  <a:lnTo>
                    <a:pt x="508" y="1082"/>
                  </a:lnTo>
                  <a:lnTo>
                    <a:pt x="508" y="1078"/>
                  </a:lnTo>
                  <a:lnTo>
                    <a:pt x="511" y="1078"/>
                  </a:lnTo>
                  <a:lnTo>
                    <a:pt x="511" y="1075"/>
                  </a:lnTo>
                  <a:lnTo>
                    <a:pt x="515" y="1071"/>
                  </a:lnTo>
                  <a:lnTo>
                    <a:pt x="515" y="1068"/>
                  </a:lnTo>
                  <a:lnTo>
                    <a:pt x="515" y="1068"/>
                  </a:lnTo>
                  <a:lnTo>
                    <a:pt x="518" y="1061"/>
                  </a:lnTo>
                  <a:lnTo>
                    <a:pt x="518" y="1057"/>
                  </a:lnTo>
                  <a:lnTo>
                    <a:pt x="522" y="1054"/>
                  </a:lnTo>
                  <a:lnTo>
                    <a:pt x="518" y="1050"/>
                  </a:lnTo>
                  <a:lnTo>
                    <a:pt x="518" y="1047"/>
                  </a:lnTo>
                  <a:lnTo>
                    <a:pt x="518" y="1050"/>
                  </a:lnTo>
                  <a:lnTo>
                    <a:pt x="522" y="1050"/>
                  </a:lnTo>
                  <a:lnTo>
                    <a:pt x="522" y="1047"/>
                  </a:lnTo>
                  <a:lnTo>
                    <a:pt x="522" y="1043"/>
                  </a:lnTo>
                  <a:lnTo>
                    <a:pt x="522" y="1040"/>
                  </a:lnTo>
                  <a:lnTo>
                    <a:pt x="522" y="1036"/>
                  </a:lnTo>
                  <a:lnTo>
                    <a:pt x="522" y="1033"/>
                  </a:lnTo>
                  <a:lnTo>
                    <a:pt x="522" y="1029"/>
                  </a:lnTo>
                  <a:lnTo>
                    <a:pt x="522" y="1029"/>
                  </a:lnTo>
                  <a:lnTo>
                    <a:pt x="525" y="1025"/>
                  </a:lnTo>
                  <a:lnTo>
                    <a:pt x="529" y="1022"/>
                  </a:lnTo>
                  <a:lnTo>
                    <a:pt x="529" y="1022"/>
                  </a:lnTo>
                  <a:lnTo>
                    <a:pt x="536" y="1022"/>
                  </a:lnTo>
                  <a:lnTo>
                    <a:pt x="543" y="1018"/>
                  </a:lnTo>
                  <a:lnTo>
                    <a:pt x="543" y="1018"/>
                  </a:lnTo>
                  <a:lnTo>
                    <a:pt x="550" y="1018"/>
                  </a:lnTo>
                  <a:lnTo>
                    <a:pt x="557" y="1018"/>
                  </a:lnTo>
                  <a:lnTo>
                    <a:pt x="564" y="1022"/>
                  </a:lnTo>
                  <a:lnTo>
                    <a:pt x="571" y="1025"/>
                  </a:lnTo>
                  <a:lnTo>
                    <a:pt x="575" y="1025"/>
                  </a:lnTo>
                  <a:lnTo>
                    <a:pt x="578" y="1029"/>
                  </a:lnTo>
                  <a:lnTo>
                    <a:pt x="575" y="1029"/>
                  </a:lnTo>
                  <a:lnTo>
                    <a:pt x="578" y="1029"/>
                  </a:lnTo>
                  <a:lnTo>
                    <a:pt x="589" y="1029"/>
                  </a:lnTo>
                  <a:lnTo>
                    <a:pt x="592" y="1029"/>
                  </a:lnTo>
                  <a:lnTo>
                    <a:pt x="596" y="1033"/>
                  </a:lnTo>
                  <a:lnTo>
                    <a:pt x="599" y="1033"/>
                  </a:lnTo>
                  <a:lnTo>
                    <a:pt x="596" y="1033"/>
                  </a:lnTo>
                  <a:lnTo>
                    <a:pt x="596" y="1036"/>
                  </a:lnTo>
                  <a:lnTo>
                    <a:pt x="592" y="1036"/>
                  </a:lnTo>
                  <a:lnTo>
                    <a:pt x="592" y="1040"/>
                  </a:lnTo>
                  <a:lnTo>
                    <a:pt x="589" y="1043"/>
                  </a:lnTo>
                  <a:lnTo>
                    <a:pt x="589" y="1047"/>
                  </a:lnTo>
                  <a:lnTo>
                    <a:pt x="589" y="1054"/>
                  </a:lnTo>
                  <a:lnTo>
                    <a:pt x="596" y="1054"/>
                  </a:lnTo>
                  <a:lnTo>
                    <a:pt x="599" y="1054"/>
                  </a:lnTo>
                  <a:lnTo>
                    <a:pt x="606" y="1050"/>
                  </a:lnTo>
                  <a:lnTo>
                    <a:pt x="610" y="1043"/>
                  </a:lnTo>
                  <a:lnTo>
                    <a:pt x="610" y="1040"/>
                  </a:lnTo>
                  <a:lnTo>
                    <a:pt x="613" y="1040"/>
                  </a:lnTo>
                  <a:lnTo>
                    <a:pt x="610" y="1040"/>
                  </a:lnTo>
                  <a:lnTo>
                    <a:pt x="606" y="1036"/>
                  </a:lnTo>
                  <a:lnTo>
                    <a:pt x="603" y="1033"/>
                  </a:lnTo>
                  <a:lnTo>
                    <a:pt x="603" y="1029"/>
                  </a:lnTo>
                  <a:lnTo>
                    <a:pt x="603" y="1025"/>
                  </a:lnTo>
                  <a:lnTo>
                    <a:pt x="603" y="1022"/>
                  </a:lnTo>
                  <a:lnTo>
                    <a:pt x="606" y="1018"/>
                  </a:lnTo>
                  <a:lnTo>
                    <a:pt x="610" y="1015"/>
                  </a:lnTo>
                  <a:lnTo>
                    <a:pt x="617" y="1015"/>
                  </a:lnTo>
                  <a:lnTo>
                    <a:pt x="620" y="1011"/>
                  </a:lnTo>
                  <a:lnTo>
                    <a:pt x="627" y="1011"/>
                  </a:lnTo>
                  <a:lnTo>
                    <a:pt x="631" y="1015"/>
                  </a:lnTo>
                  <a:lnTo>
                    <a:pt x="634" y="1022"/>
                  </a:lnTo>
                  <a:lnTo>
                    <a:pt x="634" y="1025"/>
                  </a:lnTo>
                  <a:lnTo>
                    <a:pt x="631" y="1029"/>
                  </a:lnTo>
                  <a:lnTo>
                    <a:pt x="627" y="1029"/>
                  </a:lnTo>
                  <a:lnTo>
                    <a:pt x="627" y="1029"/>
                  </a:lnTo>
                  <a:lnTo>
                    <a:pt x="624" y="1029"/>
                  </a:lnTo>
                  <a:lnTo>
                    <a:pt x="620" y="1033"/>
                  </a:lnTo>
                  <a:lnTo>
                    <a:pt x="617" y="1033"/>
                  </a:lnTo>
                  <a:lnTo>
                    <a:pt x="617" y="1033"/>
                  </a:lnTo>
                  <a:lnTo>
                    <a:pt x="617" y="1040"/>
                  </a:lnTo>
                  <a:lnTo>
                    <a:pt x="617" y="1043"/>
                  </a:lnTo>
                  <a:lnTo>
                    <a:pt x="620" y="1047"/>
                  </a:lnTo>
                  <a:lnTo>
                    <a:pt x="624" y="1050"/>
                  </a:lnTo>
                  <a:lnTo>
                    <a:pt x="627" y="1050"/>
                  </a:lnTo>
                  <a:lnTo>
                    <a:pt x="631" y="1054"/>
                  </a:lnTo>
                  <a:lnTo>
                    <a:pt x="634" y="1057"/>
                  </a:lnTo>
                  <a:lnTo>
                    <a:pt x="638" y="1057"/>
                  </a:lnTo>
                  <a:lnTo>
                    <a:pt x="638" y="1061"/>
                  </a:lnTo>
                  <a:lnTo>
                    <a:pt x="641" y="1064"/>
                  </a:lnTo>
                  <a:lnTo>
                    <a:pt x="645" y="1068"/>
                  </a:lnTo>
                  <a:lnTo>
                    <a:pt x="645" y="1071"/>
                  </a:lnTo>
                  <a:lnTo>
                    <a:pt x="649" y="1071"/>
                  </a:lnTo>
                  <a:lnTo>
                    <a:pt x="652" y="1075"/>
                  </a:lnTo>
                  <a:lnTo>
                    <a:pt x="659" y="1078"/>
                  </a:lnTo>
                  <a:lnTo>
                    <a:pt x="666" y="1082"/>
                  </a:lnTo>
                  <a:lnTo>
                    <a:pt x="670" y="1085"/>
                  </a:lnTo>
                  <a:lnTo>
                    <a:pt x="673" y="1089"/>
                  </a:lnTo>
                  <a:lnTo>
                    <a:pt x="677" y="1089"/>
                  </a:lnTo>
                  <a:lnTo>
                    <a:pt x="677" y="1099"/>
                  </a:lnTo>
                  <a:lnTo>
                    <a:pt x="677" y="1107"/>
                  </a:lnTo>
                  <a:lnTo>
                    <a:pt x="673" y="1117"/>
                  </a:lnTo>
                  <a:lnTo>
                    <a:pt x="670" y="1121"/>
                  </a:lnTo>
                  <a:lnTo>
                    <a:pt x="659" y="1117"/>
                  </a:lnTo>
                  <a:lnTo>
                    <a:pt x="652" y="1114"/>
                  </a:lnTo>
                  <a:lnTo>
                    <a:pt x="649" y="1110"/>
                  </a:lnTo>
                  <a:lnTo>
                    <a:pt x="649" y="1110"/>
                  </a:lnTo>
                  <a:lnTo>
                    <a:pt x="645" y="1107"/>
                  </a:lnTo>
                  <a:lnTo>
                    <a:pt x="638" y="1107"/>
                  </a:lnTo>
                  <a:lnTo>
                    <a:pt x="634" y="1107"/>
                  </a:lnTo>
                  <a:lnTo>
                    <a:pt x="627" y="1107"/>
                  </a:lnTo>
                  <a:lnTo>
                    <a:pt x="627" y="1107"/>
                  </a:lnTo>
                  <a:lnTo>
                    <a:pt x="624" y="1110"/>
                  </a:lnTo>
                  <a:lnTo>
                    <a:pt x="617" y="1110"/>
                  </a:lnTo>
                  <a:lnTo>
                    <a:pt x="613" y="1110"/>
                  </a:lnTo>
                  <a:lnTo>
                    <a:pt x="606" y="1107"/>
                  </a:lnTo>
                  <a:lnTo>
                    <a:pt x="603" y="1103"/>
                  </a:lnTo>
                  <a:lnTo>
                    <a:pt x="599" y="1099"/>
                  </a:lnTo>
                  <a:lnTo>
                    <a:pt x="599" y="1096"/>
                  </a:lnTo>
                  <a:lnTo>
                    <a:pt x="589" y="1096"/>
                  </a:lnTo>
                  <a:lnTo>
                    <a:pt x="582" y="1092"/>
                  </a:lnTo>
                  <a:lnTo>
                    <a:pt x="578" y="1096"/>
                  </a:lnTo>
                  <a:lnTo>
                    <a:pt x="575" y="1096"/>
                  </a:lnTo>
                  <a:lnTo>
                    <a:pt x="571" y="1096"/>
                  </a:lnTo>
                  <a:lnTo>
                    <a:pt x="571" y="1099"/>
                  </a:lnTo>
                  <a:lnTo>
                    <a:pt x="567" y="1103"/>
                  </a:lnTo>
                  <a:lnTo>
                    <a:pt x="560" y="1107"/>
                  </a:lnTo>
                  <a:lnTo>
                    <a:pt x="553" y="1110"/>
                  </a:lnTo>
                  <a:lnTo>
                    <a:pt x="546" y="1110"/>
                  </a:lnTo>
                  <a:lnTo>
                    <a:pt x="546" y="1110"/>
                  </a:lnTo>
                  <a:lnTo>
                    <a:pt x="543" y="1110"/>
                  </a:lnTo>
                  <a:lnTo>
                    <a:pt x="539" y="1110"/>
                  </a:lnTo>
                  <a:lnTo>
                    <a:pt x="532" y="1110"/>
                  </a:lnTo>
                  <a:lnTo>
                    <a:pt x="532" y="1110"/>
                  </a:lnTo>
                  <a:lnTo>
                    <a:pt x="525" y="1114"/>
                  </a:lnTo>
                  <a:lnTo>
                    <a:pt x="522" y="1121"/>
                  </a:lnTo>
                  <a:lnTo>
                    <a:pt x="522" y="1124"/>
                  </a:lnTo>
                  <a:lnTo>
                    <a:pt x="522" y="1128"/>
                  </a:lnTo>
                  <a:lnTo>
                    <a:pt x="522" y="1131"/>
                  </a:lnTo>
                  <a:lnTo>
                    <a:pt x="525" y="1131"/>
                  </a:lnTo>
                  <a:lnTo>
                    <a:pt x="529" y="1135"/>
                  </a:lnTo>
                  <a:lnTo>
                    <a:pt x="532" y="1135"/>
                  </a:lnTo>
                  <a:lnTo>
                    <a:pt x="536" y="1135"/>
                  </a:lnTo>
                  <a:lnTo>
                    <a:pt x="525" y="1135"/>
                  </a:lnTo>
                  <a:lnTo>
                    <a:pt x="522" y="1135"/>
                  </a:lnTo>
                  <a:lnTo>
                    <a:pt x="518" y="1138"/>
                  </a:lnTo>
                  <a:lnTo>
                    <a:pt x="515" y="1138"/>
                  </a:lnTo>
                  <a:lnTo>
                    <a:pt x="511" y="1142"/>
                  </a:lnTo>
                  <a:lnTo>
                    <a:pt x="508" y="1142"/>
                  </a:lnTo>
                  <a:lnTo>
                    <a:pt x="501" y="1142"/>
                  </a:lnTo>
                  <a:lnTo>
                    <a:pt x="497" y="1142"/>
                  </a:lnTo>
                  <a:lnTo>
                    <a:pt x="493" y="1138"/>
                  </a:lnTo>
                  <a:lnTo>
                    <a:pt x="490" y="1142"/>
                  </a:lnTo>
                  <a:lnTo>
                    <a:pt x="486" y="1145"/>
                  </a:lnTo>
                  <a:lnTo>
                    <a:pt x="483" y="1149"/>
                  </a:lnTo>
                  <a:lnTo>
                    <a:pt x="483" y="1149"/>
                  </a:lnTo>
                  <a:lnTo>
                    <a:pt x="483" y="1152"/>
                  </a:lnTo>
                  <a:lnTo>
                    <a:pt x="483" y="1156"/>
                  </a:lnTo>
                  <a:lnTo>
                    <a:pt x="483" y="1159"/>
                  </a:lnTo>
                  <a:lnTo>
                    <a:pt x="483" y="1166"/>
                  </a:lnTo>
                  <a:lnTo>
                    <a:pt x="483" y="1166"/>
                  </a:lnTo>
                  <a:lnTo>
                    <a:pt x="490" y="1173"/>
                  </a:lnTo>
                  <a:lnTo>
                    <a:pt x="490" y="1177"/>
                  </a:lnTo>
                  <a:lnTo>
                    <a:pt x="493" y="1184"/>
                  </a:lnTo>
                  <a:lnTo>
                    <a:pt x="493" y="1188"/>
                  </a:lnTo>
                  <a:lnTo>
                    <a:pt x="493" y="1188"/>
                  </a:lnTo>
                  <a:lnTo>
                    <a:pt x="497" y="1195"/>
                  </a:lnTo>
                  <a:lnTo>
                    <a:pt x="504" y="1198"/>
                  </a:lnTo>
                  <a:lnTo>
                    <a:pt x="511" y="1202"/>
                  </a:lnTo>
                  <a:lnTo>
                    <a:pt x="515" y="1205"/>
                  </a:lnTo>
                  <a:lnTo>
                    <a:pt x="515" y="1205"/>
                  </a:lnTo>
                  <a:lnTo>
                    <a:pt x="522" y="1205"/>
                  </a:lnTo>
                  <a:lnTo>
                    <a:pt x="525" y="1209"/>
                  </a:lnTo>
                  <a:lnTo>
                    <a:pt x="529" y="1209"/>
                  </a:lnTo>
                  <a:lnTo>
                    <a:pt x="532" y="1209"/>
                  </a:lnTo>
                  <a:lnTo>
                    <a:pt x="536" y="1209"/>
                  </a:lnTo>
                  <a:lnTo>
                    <a:pt x="539" y="1205"/>
                  </a:lnTo>
                  <a:lnTo>
                    <a:pt x="543" y="1202"/>
                  </a:lnTo>
                  <a:lnTo>
                    <a:pt x="543" y="1202"/>
                  </a:lnTo>
                  <a:lnTo>
                    <a:pt x="550" y="1202"/>
                  </a:lnTo>
                  <a:lnTo>
                    <a:pt x="557" y="1205"/>
                  </a:lnTo>
                  <a:lnTo>
                    <a:pt x="564" y="1205"/>
                  </a:lnTo>
                  <a:lnTo>
                    <a:pt x="567" y="1205"/>
                  </a:lnTo>
                  <a:lnTo>
                    <a:pt x="571" y="1209"/>
                  </a:lnTo>
                  <a:lnTo>
                    <a:pt x="575" y="1205"/>
                  </a:lnTo>
                  <a:lnTo>
                    <a:pt x="578" y="1205"/>
                  </a:lnTo>
                  <a:lnTo>
                    <a:pt x="582" y="1202"/>
                  </a:lnTo>
                  <a:lnTo>
                    <a:pt x="585" y="1202"/>
                  </a:lnTo>
                  <a:lnTo>
                    <a:pt x="589" y="1205"/>
                  </a:lnTo>
                  <a:lnTo>
                    <a:pt x="596" y="1202"/>
                  </a:lnTo>
                  <a:lnTo>
                    <a:pt x="603" y="1198"/>
                  </a:lnTo>
                  <a:lnTo>
                    <a:pt x="603" y="1202"/>
                  </a:lnTo>
                  <a:lnTo>
                    <a:pt x="603" y="1202"/>
                  </a:lnTo>
                  <a:lnTo>
                    <a:pt x="603" y="1205"/>
                  </a:lnTo>
                  <a:lnTo>
                    <a:pt x="599" y="1205"/>
                  </a:lnTo>
                  <a:lnTo>
                    <a:pt x="599" y="1209"/>
                  </a:lnTo>
                  <a:lnTo>
                    <a:pt x="599" y="1209"/>
                  </a:lnTo>
                  <a:lnTo>
                    <a:pt x="603" y="1212"/>
                  </a:lnTo>
                  <a:lnTo>
                    <a:pt x="603" y="1212"/>
                  </a:lnTo>
                  <a:lnTo>
                    <a:pt x="603" y="1216"/>
                  </a:lnTo>
                  <a:lnTo>
                    <a:pt x="603" y="1219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6" y="1230"/>
                  </a:lnTo>
                  <a:lnTo>
                    <a:pt x="599" y="1230"/>
                  </a:lnTo>
                  <a:lnTo>
                    <a:pt x="603" y="1226"/>
                  </a:lnTo>
                  <a:lnTo>
                    <a:pt x="603" y="1226"/>
                  </a:lnTo>
                  <a:lnTo>
                    <a:pt x="606" y="1230"/>
                  </a:lnTo>
                  <a:lnTo>
                    <a:pt x="606" y="1233"/>
                  </a:lnTo>
                  <a:lnTo>
                    <a:pt x="603" y="1237"/>
                  </a:lnTo>
                  <a:lnTo>
                    <a:pt x="603" y="1237"/>
                  </a:lnTo>
                  <a:lnTo>
                    <a:pt x="603" y="1240"/>
                  </a:lnTo>
                  <a:lnTo>
                    <a:pt x="603" y="1244"/>
                  </a:lnTo>
                  <a:lnTo>
                    <a:pt x="599" y="1247"/>
                  </a:lnTo>
                  <a:lnTo>
                    <a:pt x="599" y="1247"/>
                  </a:lnTo>
                  <a:lnTo>
                    <a:pt x="599" y="1251"/>
                  </a:lnTo>
                  <a:lnTo>
                    <a:pt x="599" y="1251"/>
                  </a:lnTo>
                  <a:lnTo>
                    <a:pt x="596" y="1254"/>
                  </a:lnTo>
                  <a:lnTo>
                    <a:pt x="596" y="1254"/>
                  </a:lnTo>
                  <a:lnTo>
                    <a:pt x="596" y="1290"/>
                  </a:lnTo>
                  <a:lnTo>
                    <a:pt x="589" y="1321"/>
                  </a:lnTo>
                  <a:lnTo>
                    <a:pt x="592" y="1321"/>
                  </a:lnTo>
                  <a:lnTo>
                    <a:pt x="603" y="1321"/>
                  </a:lnTo>
                  <a:lnTo>
                    <a:pt x="610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592" y="1321"/>
                  </a:lnTo>
                  <a:lnTo>
                    <a:pt x="592" y="1328"/>
                  </a:lnTo>
                  <a:lnTo>
                    <a:pt x="596" y="1339"/>
                  </a:lnTo>
                  <a:lnTo>
                    <a:pt x="596" y="1339"/>
                  </a:lnTo>
                  <a:lnTo>
                    <a:pt x="599" y="1343"/>
                  </a:lnTo>
                  <a:lnTo>
                    <a:pt x="603" y="1350"/>
                  </a:lnTo>
                  <a:lnTo>
                    <a:pt x="606" y="1357"/>
                  </a:lnTo>
                  <a:lnTo>
                    <a:pt x="610" y="1360"/>
                  </a:lnTo>
                  <a:lnTo>
                    <a:pt x="613" y="1367"/>
                  </a:lnTo>
                  <a:lnTo>
                    <a:pt x="617" y="1371"/>
                  </a:lnTo>
                  <a:lnTo>
                    <a:pt x="620" y="1378"/>
                  </a:lnTo>
                  <a:lnTo>
                    <a:pt x="624" y="1385"/>
                  </a:lnTo>
                  <a:lnTo>
                    <a:pt x="631" y="1392"/>
                  </a:lnTo>
                  <a:lnTo>
                    <a:pt x="634" y="1399"/>
                  </a:lnTo>
                  <a:lnTo>
                    <a:pt x="634" y="1399"/>
                  </a:lnTo>
                  <a:lnTo>
                    <a:pt x="634" y="1402"/>
                  </a:lnTo>
                  <a:lnTo>
                    <a:pt x="638" y="1406"/>
                  </a:lnTo>
                  <a:lnTo>
                    <a:pt x="641" y="1413"/>
                  </a:lnTo>
                  <a:lnTo>
                    <a:pt x="645" y="1424"/>
                  </a:lnTo>
                  <a:lnTo>
                    <a:pt x="649" y="1431"/>
                  </a:lnTo>
                  <a:lnTo>
                    <a:pt x="652" y="1438"/>
                  </a:lnTo>
                  <a:lnTo>
                    <a:pt x="663" y="1459"/>
                  </a:lnTo>
                  <a:lnTo>
                    <a:pt x="666" y="1462"/>
                  </a:lnTo>
                  <a:lnTo>
                    <a:pt x="670" y="1469"/>
                  </a:lnTo>
                  <a:lnTo>
                    <a:pt x="673" y="1476"/>
                  </a:lnTo>
                  <a:lnTo>
                    <a:pt x="677" y="1487"/>
                  </a:lnTo>
                  <a:lnTo>
                    <a:pt x="684" y="1494"/>
                  </a:lnTo>
                  <a:lnTo>
                    <a:pt x="687" y="1501"/>
                  </a:lnTo>
                  <a:lnTo>
                    <a:pt x="687" y="1505"/>
                  </a:lnTo>
                  <a:lnTo>
                    <a:pt x="691" y="1508"/>
                  </a:lnTo>
                  <a:lnTo>
                    <a:pt x="691" y="1505"/>
                  </a:lnTo>
                  <a:lnTo>
                    <a:pt x="694" y="1505"/>
                  </a:lnTo>
                  <a:lnTo>
                    <a:pt x="691" y="1505"/>
                  </a:lnTo>
                  <a:lnTo>
                    <a:pt x="691" y="1508"/>
                  </a:lnTo>
                  <a:lnTo>
                    <a:pt x="691" y="1508"/>
                  </a:lnTo>
                  <a:lnTo>
                    <a:pt x="691" y="1515"/>
                  </a:lnTo>
                  <a:lnTo>
                    <a:pt x="691" y="1526"/>
                  </a:lnTo>
                  <a:lnTo>
                    <a:pt x="694" y="1529"/>
                  </a:lnTo>
                  <a:lnTo>
                    <a:pt x="694" y="1533"/>
                  </a:lnTo>
                  <a:lnTo>
                    <a:pt x="698" y="1543"/>
                  </a:lnTo>
                  <a:lnTo>
                    <a:pt x="701" y="1557"/>
                  </a:lnTo>
                  <a:lnTo>
                    <a:pt x="701" y="1557"/>
                  </a:lnTo>
                  <a:lnTo>
                    <a:pt x="705" y="1561"/>
                  </a:lnTo>
                  <a:lnTo>
                    <a:pt x="708" y="1561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22" y="1557"/>
                  </a:lnTo>
                  <a:lnTo>
                    <a:pt x="722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08" y="1561"/>
                  </a:lnTo>
                  <a:lnTo>
                    <a:pt x="712" y="1564"/>
                  </a:lnTo>
                  <a:lnTo>
                    <a:pt x="719" y="1564"/>
                  </a:lnTo>
                  <a:lnTo>
                    <a:pt x="751" y="1557"/>
                  </a:lnTo>
                  <a:lnTo>
                    <a:pt x="768" y="1543"/>
                  </a:lnTo>
                  <a:lnTo>
                    <a:pt x="768" y="1540"/>
                  </a:lnTo>
                  <a:lnTo>
                    <a:pt x="775" y="1540"/>
                  </a:lnTo>
                  <a:lnTo>
                    <a:pt x="786" y="1536"/>
                  </a:lnTo>
                  <a:lnTo>
                    <a:pt x="793" y="1529"/>
                  </a:lnTo>
                  <a:lnTo>
                    <a:pt x="800" y="1526"/>
                  </a:lnTo>
                  <a:lnTo>
                    <a:pt x="804" y="1519"/>
                  </a:lnTo>
                  <a:lnTo>
                    <a:pt x="811" y="1515"/>
                  </a:lnTo>
                  <a:lnTo>
                    <a:pt x="814" y="1512"/>
                  </a:lnTo>
                  <a:lnTo>
                    <a:pt x="825" y="1508"/>
                  </a:lnTo>
                  <a:lnTo>
                    <a:pt x="835" y="1505"/>
                  </a:lnTo>
                  <a:lnTo>
                    <a:pt x="849" y="1501"/>
                  </a:lnTo>
                  <a:lnTo>
                    <a:pt x="856" y="1498"/>
                  </a:lnTo>
                  <a:lnTo>
                    <a:pt x="863" y="1494"/>
                  </a:lnTo>
                  <a:lnTo>
                    <a:pt x="870" y="1487"/>
                  </a:lnTo>
                  <a:lnTo>
                    <a:pt x="874" y="1483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76"/>
                  </a:lnTo>
                  <a:lnTo>
                    <a:pt x="877" y="1473"/>
                  </a:lnTo>
                  <a:lnTo>
                    <a:pt x="877" y="1469"/>
                  </a:lnTo>
                  <a:lnTo>
                    <a:pt x="885" y="1466"/>
                  </a:lnTo>
                  <a:lnTo>
                    <a:pt x="892" y="1466"/>
                  </a:lnTo>
                  <a:lnTo>
                    <a:pt x="892" y="1462"/>
                  </a:lnTo>
                  <a:lnTo>
                    <a:pt x="895" y="1462"/>
                  </a:lnTo>
                  <a:lnTo>
                    <a:pt x="899" y="1459"/>
                  </a:lnTo>
                  <a:lnTo>
                    <a:pt x="902" y="1455"/>
                  </a:lnTo>
                  <a:lnTo>
                    <a:pt x="902" y="1448"/>
                  </a:lnTo>
                  <a:lnTo>
                    <a:pt x="902" y="1448"/>
                  </a:lnTo>
                  <a:lnTo>
                    <a:pt x="909" y="1445"/>
                  </a:lnTo>
                  <a:lnTo>
                    <a:pt x="913" y="1441"/>
                  </a:lnTo>
                  <a:lnTo>
                    <a:pt x="920" y="1434"/>
                  </a:lnTo>
                  <a:lnTo>
                    <a:pt x="920" y="1431"/>
                  </a:lnTo>
                  <a:lnTo>
                    <a:pt x="920" y="1420"/>
                  </a:lnTo>
                  <a:lnTo>
                    <a:pt x="916" y="1420"/>
                  </a:lnTo>
                  <a:lnTo>
                    <a:pt x="913" y="1420"/>
                  </a:lnTo>
                  <a:lnTo>
                    <a:pt x="909" y="1417"/>
                  </a:lnTo>
                  <a:lnTo>
                    <a:pt x="906" y="1413"/>
                  </a:lnTo>
                  <a:lnTo>
                    <a:pt x="899" y="1406"/>
                  </a:lnTo>
                  <a:lnTo>
                    <a:pt x="899" y="1402"/>
                  </a:lnTo>
                  <a:lnTo>
                    <a:pt x="899" y="1399"/>
                  </a:lnTo>
                  <a:lnTo>
                    <a:pt x="899" y="1395"/>
                  </a:lnTo>
                  <a:lnTo>
                    <a:pt x="892" y="1399"/>
                  </a:lnTo>
                  <a:lnTo>
                    <a:pt x="892" y="1399"/>
                  </a:lnTo>
                  <a:lnTo>
                    <a:pt x="888" y="1402"/>
                  </a:lnTo>
                  <a:lnTo>
                    <a:pt x="888" y="1402"/>
                  </a:lnTo>
                  <a:lnTo>
                    <a:pt x="885" y="1402"/>
                  </a:lnTo>
                  <a:lnTo>
                    <a:pt x="885" y="1406"/>
                  </a:lnTo>
                  <a:lnTo>
                    <a:pt x="877" y="1409"/>
                  </a:lnTo>
                  <a:lnTo>
                    <a:pt x="877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60" y="1409"/>
                  </a:lnTo>
                  <a:lnTo>
                    <a:pt x="839" y="1409"/>
                  </a:lnTo>
                  <a:lnTo>
                    <a:pt x="835" y="1409"/>
                  </a:lnTo>
                  <a:lnTo>
                    <a:pt x="835" y="1409"/>
                  </a:lnTo>
                  <a:lnTo>
                    <a:pt x="832" y="1406"/>
                  </a:lnTo>
                  <a:lnTo>
                    <a:pt x="832" y="1402"/>
                  </a:lnTo>
                  <a:lnTo>
                    <a:pt x="835" y="1395"/>
                  </a:lnTo>
                  <a:lnTo>
                    <a:pt x="821" y="1392"/>
                  </a:lnTo>
                  <a:lnTo>
                    <a:pt x="821" y="1395"/>
                  </a:lnTo>
                  <a:lnTo>
                    <a:pt x="818" y="1395"/>
                  </a:lnTo>
                  <a:lnTo>
                    <a:pt x="814" y="1395"/>
                  </a:lnTo>
                  <a:lnTo>
                    <a:pt x="811" y="1395"/>
                  </a:lnTo>
                  <a:lnTo>
                    <a:pt x="807" y="1392"/>
                  </a:lnTo>
                  <a:lnTo>
                    <a:pt x="807" y="1388"/>
                  </a:lnTo>
                  <a:lnTo>
                    <a:pt x="804" y="1381"/>
                  </a:lnTo>
                  <a:lnTo>
                    <a:pt x="800" y="1374"/>
                  </a:lnTo>
                  <a:lnTo>
                    <a:pt x="796" y="1367"/>
                  </a:lnTo>
                  <a:lnTo>
                    <a:pt x="793" y="1364"/>
                  </a:lnTo>
                  <a:lnTo>
                    <a:pt x="793" y="1364"/>
                  </a:lnTo>
                  <a:lnTo>
                    <a:pt x="772" y="1336"/>
                  </a:lnTo>
                  <a:lnTo>
                    <a:pt x="754" y="1336"/>
                  </a:lnTo>
                  <a:lnTo>
                    <a:pt x="751" y="1336"/>
                  </a:lnTo>
                  <a:lnTo>
                    <a:pt x="751" y="1332"/>
                  </a:lnTo>
                  <a:lnTo>
                    <a:pt x="744" y="1328"/>
                  </a:lnTo>
                  <a:lnTo>
                    <a:pt x="744" y="1328"/>
                  </a:lnTo>
                  <a:lnTo>
                    <a:pt x="740" y="1325"/>
                  </a:lnTo>
                  <a:lnTo>
                    <a:pt x="737" y="1321"/>
                  </a:lnTo>
                  <a:lnTo>
                    <a:pt x="730" y="1318"/>
                  </a:lnTo>
                  <a:lnTo>
                    <a:pt x="751" y="1311"/>
                  </a:lnTo>
                  <a:lnTo>
                    <a:pt x="754" y="1307"/>
                  </a:lnTo>
                  <a:lnTo>
                    <a:pt x="758" y="1307"/>
                  </a:lnTo>
                  <a:lnTo>
                    <a:pt x="758" y="1307"/>
                  </a:lnTo>
                  <a:lnTo>
                    <a:pt x="772" y="1307"/>
                  </a:lnTo>
                  <a:lnTo>
                    <a:pt x="786" y="1307"/>
                  </a:lnTo>
                  <a:lnTo>
                    <a:pt x="786" y="1307"/>
                  </a:lnTo>
                  <a:lnTo>
                    <a:pt x="789" y="1311"/>
                  </a:lnTo>
                  <a:lnTo>
                    <a:pt x="796" y="1318"/>
                  </a:lnTo>
                  <a:lnTo>
                    <a:pt x="804" y="1328"/>
                  </a:lnTo>
                  <a:lnTo>
                    <a:pt x="825" y="1350"/>
                  </a:lnTo>
                  <a:lnTo>
                    <a:pt x="825" y="1350"/>
                  </a:lnTo>
                  <a:lnTo>
                    <a:pt x="832" y="1353"/>
                  </a:lnTo>
                  <a:lnTo>
                    <a:pt x="839" y="1353"/>
                  </a:lnTo>
                  <a:lnTo>
                    <a:pt x="842" y="1357"/>
                  </a:lnTo>
                  <a:lnTo>
                    <a:pt x="849" y="1357"/>
                  </a:lnTo>
                  <a:lnTo>
                    <a:pt x="856" y="1357"/>
                  </a:lnTo>
                  <a:lnTo>
                    <a:pt x="863" y="1357"/>
                  </a:lnTo>
                  <a:lnTo>
                    <a:pt x="867" y="1357"/>
                  </a:lnTo>
                  <a:lnTo>
                    <a:pt x="874" y="1353"/>
                  </a:lnTo>
                  <a:lnTo>
                    <a:pt x="881" y="1360"/>
                  </a:lnTo>
                  <a:lnTo>
                    <a:pt x="881" y="1374"/>
                  </a:lnTo>
                  <a:lnTo>
                    <a:pt x="892" y="1381"/>
                  </a:lnTo>
                  <a:lnTo>
                    <a:pt x="892" y="1381"/>
                  </a:lnTo>
                  <a:lnTo>
                    <a:pt x="895" y="1381"/>
                  </a:lnTo>
                  <a:lnTo>
                    <a:pt x="899" y="1378"/>
                  </a:lnTo>
                  <a:lnTo>
                    <a:pt x="902" y="1378"/>
                  </a:lnTo>
                  <a:lnTo>
                    <a:pt x="906" y="1378"/>
                  </a:lnTo>
                  <a:lnTo>
                    <a:pt x="913" y="1378"/>
                  </a:lnTo>
                  <a:lnTo>
                    <a:pt x="916" y="1381"/>
                  </a:lnTo>
                  <a:lnTo>
                    <a:pt x="916" y="1388"/>
                  </a:lnTo>
                  <a:lnTo>
                    <a:pt x="923" y="1399"/>
                  </a:lnTo>
                  <a:lnTo>
                    <a:pt x="941" y="1388"/>
                  </a:lnTo>
                  <a:lnTo>
                    <a:pt x="941" y="1388"/>
                  </a:lnTo>
                  <a:lnTo>
                    <a:pt x="941" y="1381"/>
                  </a:lnTo>
                  <a:lnTo>
                    <a:pt x="941" y="1378"/>
                  </a:lnTo>
                  <a:lnTo>
                    <a:pt x="937" y="1371"/>
                  </a:lnTo>
                  <a:lnTo>
                    <a:pt x="937" y="1371"/>
                  </a:lnTo>
                  <a:lnTo>
                    <a:pt x="941" y="1367"/>
                  </a:lnTo>
                  <a:lnTo>
                    <a:pt x="941" y="1367"/>
                  </a:lnTo>
                  <a:lnTo>
                    <a:pt x="941" y="1371"/>
                  </a:lnTo>
                  <a:lnTo>
                    <a:pt x="941" y="1371"/>
                  </a:lnTo>
                  <a:lnTo>
                    <a:pt x="941" y="1378"/>
                  </a:lnTo>
                  <a:lnTo>
                    <a:pt x="941" y="1385"/>
                  </a:lnTo>
                  <a:lnTo>
                    <a:pt x="941" y="1388"/>
                  </a:lnTo>
                  <a:lnTo>
                    <a:pt x="944" y="1388"/>
                  </a:lnTo>
                  <a:lnTo>
                    <a:pt x="948" y="1388"/>
                  </a:lnTo>
                  <a:lnTo>
                    <a:pt x="951" y="1385"/>
                  </a:lnTo>
                  <a:lnTo>
                    <a:pt x="959" y="1385"/>
                  </a:lnTo>
                  <a:lnTo>
                    <a:pt x="962" y="1385"/>
                  </a:lnTo>
                  <a:lnTo>
                    <a:pt x="966" y="1385"/>
                  </a:lnTo>
                  <a:lnTo>
                    <a:pt x="973" y="1385"/>
                  </a:lnTo>
                  <a:lnTo>
                    <a:pt x="980" y="1385"/>
                  </a:lnTo>
                  <a:lnTo>
                    <a:pt x="983" y="1385"/>
                  </a:lnTo>
                  <a:lnTo>
                    <a:pt x="983" y="1385"/>
                  </a:lnTo>
                  <a:lnTo>
                    <a:pt x="990" y="1385"/>
                  </a:lnTo>
                  <a:lnTo>
                    <a:pt x="994" y="1385"/>
                  </a:lnTo>
                  <a:lnTo>
                    <a:pt x="1001" y="1388"/>
                  </a:lnTo>
                  <a:lnTo>
                    <a:pt x="1004" y="1392"/>
                  </a:lnTo>
                  <a:lnTo>
                    <a:pt x="1015" y="1402"/>
                  </a:lnTo>
                  <a:lnTo>
                    <a:pt x="1015" y="1402"/>
                  </a:lnTo>
                  <a:lnTo>
                    <a:pt x="1018" y="1402"/>
                  </a:lnTo>
                  <a:lnTo>
                    <a:pt x="1018" y="1406"/>
                  </a:lnTo>
                  <a:lnTo>
                    <a:pt x="1025" y="1406"/>
                  </a:lnTo>
                  <a:lnTo>
                    <a:pt x="1033" y="1406"/>
                  </a:lnTo>
                  <a:lnTo>
                    <a:pt x="1040" y="1402"/>
                  </a:lnTo>
                  <a:lnTo>
                    <a:pt x="1043" y="1402"/>
                  </a:lnTo>
                  <a:lnTo>
                    <a:pt x="1047" y="1402"/>
                  </a:lnTo>
                  <a:lnTo>
                    <a:pt x="1050" y="1402"/>
                  </a:lnTo>
                  <a:lnTo>
                    <a:pt x="1054" y="1402"/>
                  </a:lnTo>
                  <a:lnTo>
                    <a:pt x="1054" y="1402"/>
                  </a:lnTo>
                  <a:lnTo>
                    <a:pt x="1054" y="1406"/>
                  </a:lnTo>
                  <a:lnTo>
                    <a:pt x="1050" y="1409"/>
                  </a:lnTo>
                  <a:lnTo>
                    <a:pt x="1047" y="1413"/>
                  </a:lnTo>
                  <a:lnTo>
                    <a:pt x="1043" y="1420"/>
                  </a:lnTo>
                  <a:lnTo>
                    <a:pt x="1036" y="1424"/>
                  </a:lnTo>
                  <a:lnTo>
                    <a:pt x="1033" y="1427"/>
                  </a:lnTo>
                  <a:lnTo>
                    <a:pt x="1033" y="1427"/>
                  </a:lnTo>
                  <a:lnTo>
                    <a:pt x="1033" y="1431"/>
                  </a:lnTo>
                  <a:lnTo>
                    <a:pt x="1036" y="1438"/>
                  </a:lnTo>
                  <a:lnTo>
                    <a:pt x="1040" y="1441"/>
                  </a:lnTo>
                  <a:lnTo>
                    <a:pt x="1047" y="1448"/>
                  </a:lnTo>
                  <a:lnTo>
                    <a:pt x="1057" y="1452"/>
                  </a:lnTo>
                  <a:lnTo>
                    <a:pt x="1057" y="1452"/>
                  </a:lnTo>
                  <a:lnTo>
                    <a:pt x="1061" y="1452"/>
                  </a:lnTo>
                  <a:lnTo>
                    <a:pt x="1064" y="1452"/>
                  </a:lnTo>
                  <a:lnTo>
                    <a:pt x="1068" y="1445"/>
                  </a:lnTo>
                  <a:lnTo>
                    <a:pt x="1068" y="1441"/>
                  </a:lnTo>
                  <a:lnTo>
                    <a:pt x="1068" y="1438"/>
                  </a:lnTo>
                  <a:lnTo>
                    <a:pt x="1071" y="1434"/>
                  </a:lnTo>
                  <a:lnTo>
                    <a:pt x="1075" y="1431"/>
                  </a:lnTo>
                  <a:lnTo>
                    <a:pt x="1075" y="1431"/>
                  </a:lnTo>
                  <a:lnTo>
                    <a:pt x="1075" y="1434"/>
                  </a:lnTo>
                  <a:lnTo>
                    <a:pt x="1075" y="1441"/>
                  </a:lnTo>
                  <a:lnTo>
                    <a:pt x="1075" y="1445"/>
                  </a:lnTo>
                  <a:lnTo>
                    <a:pt x="1075" y="1445"/>
                  </a:lnTo>
                  <a:lnTo>
                    <a:pt x="1075" y="1448"/>
                  </a:lnTo>
                  <a:lnTo>
                    <a:pt x="1075" y="1455"/>
                  </a:lnTo>
                  <a:lnTo>
                    <a:pt x="1075" y="1459"/>
                  </a:lnTo>
                  <a:lnTo>
                    <a:pt x="1075" y="1469"/>
                  </a:lnTo>
                  <a:lnTo>
                    <a:pt x="1078" y="1501"/>
                  </a:lnTo>
                  <a:lnTo>
                    <a:pt x="1096" y="1554"/>
                  </a:lnTo>
                  <a:lnTo>
                    <a:pt x="1114" y="1582"/>
                  </a:lnTo>
                  <a:lnTo>
                    <a:pt x="1114" y="1582"/>
                  </a:lnTo>
                  <a:lnTo>
                    <a:pt x="1117" y="1589"/>
                  </a:lnTo>
                  <a:lnTo>
                    <a:pt x="1124" y="1600"/>
                  </a:lnTo>
                  <a:lnTo>
                    <a:pt x="1124" y="1600"/>
                  </a:lnTo>
                  <a:lnTo>
                    <a:pt x="1128" y="1603"/>
                  </a:lnTo>
                  <a:lnTo>
                    <a:pt x="1131" y="1607"/>
                  </a:lnTo>
                  <a:lnTo>
                    <a:pt x="1135" y="1610"/>
                  </a:lnTo>
                  <a:lnTo>
                    <a:pt x="1135" y="1617"/>
                  </a:lnTo>
                  <a:lnTo>
                    <a:pt x="1138" y="1617"/>
                  </a:lnTo>
                  <a:lnTo>
                    <a:pt x="1142" y="1621"/>
                  </a:lnTo>
                  <a:lnTo>
                    <a:pt x="1149" y="1621"/>
                  </a:lnTo>
                  <a:lnTo>
                    <a:pt x="1152" y="1621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4"/>
                  </a:lnTo>
                  <a:lnTo>
                    <a:pt x="1156" y="1610"/>
                  </a:lnTo>
                  <a:lnTo>
                    <a:pt x="1159" y="1607"/>
                  </a:lnTo>
                  <a:lnTo>
                    <a:pt x="1163" y="1603"/>
                  </a:lnTo>
                  <a:lnTo>
                    <a:pt x="1166" y="1603"/>
                  </a:lnTo>
                  <a:lnTo>
                    <a:pt x="1166" y="1600"/>
                  </a:lnTo>
                  <a:lnTo>
                    <a:pt x="1170" y="1596"/>
                  </a:lnTo>
                  <a:lnTo>
                    <a:pt x="1173" y="1589"/>
                  </a:lnTo>
                  <a:lnTo>
                    <a:pt x="1180" y="1589"/>
                  </a:lnTo>
                  <a:lnTo>
                    <a:pt x="1180" y="1586"/>
                  </a:lnTo>
                  <a:lnTo>
                    <a:pt x="1180" y="1582"/>
                  </a:lnTo>
                  <a:lnTo>
                    <a:pt x="1184" y="1575"/>
                  </a:lnTo>
                  <a:lnTo>
                    <a:pt x="1184" y="1568"/>
                  </a:lnTo>
                  <a:lnTo>
                    <a:pt x="1184" y="1561"/>
                  </a:lnTo>
                  <a:lnTo>
                    <a:pt x="1184" y="1554"/>
                  </a:lnTo>
                  <a:lnTo>
                    <a:pt x="1180" y="1543"/>
                  </a:lnTo>
                  <a:lnTo>
                    <a:pt x="1180" y="1536"/>
                  </a:lnTo>
                  <a:lnTo>
                    <a:pt x="1180" y="1529"/>
                  </a:lnTo>
                  <a:lnTo>
                    <a:pt x="1184" y="1522"/>
                  </a:lnTo>
                  <a:lnTo>
                    <a:pt x="1191" y="1519"/>
                  </a:lnTo>
                  <a:lnTo>
                    <a:pt x="1191" y="1519"/>
                  </a:lnTo>
                  <a:lnTo>
                    <a:pt x="1198" y="1515"/>
                  </a:lnTo>
                  <a:lnTo>
                    <a:pt x="1202" y="1515"/>
                  </a:lnTo>
                  <a:lnTo>
                    <a:pt x="1209" y="1512"/>
                  </a:lnTo>
                  <a:lnTo>
                    <a:pt x="1209" y="1508"/>
                  </a:lnTo>
                  <a:lnTo>
                    <a:pt x="1212" y="1505"/>
                  </a:lnTo>
                  <a:lnTo>
                    <a:pt x="1219" y="1498"/>
                  </a:lnTo>
                  <a:lnTo>
                    <a:pt x="1226" y="1491"/>
                  </a:lnTo>
                  <a:lnTo>
                    <a:pt x="1233" y="1483"/>
                  </a:lnTo>
                  <a:lnTo>
                    <a:pt x="1240" y="1480"/>
                  </a:lnTo>
                  <a:lnTo>
                    <a:pt x="1247" y="1473"/>
                  </a:lnTo>
                  <a:lnTo>
                    <a:pt x="1251" y="1473"/>
                  </a:lnTo>
                  <a:lnTo>
                    <a:pt x="1254" y="1469"/>
                  </a:lnTo>
                  <a:lnTo>
                    <a:pt x="1261" y="1466"/>
                  </a:lnTo>
                  <a:lnTo>
                    <a:pt x="1269" y="1459"/>
                  </a:lnTo>
                  <a:lnTo>
                    <a:pt x="1276" y="1448"/>
                  </a:lnTo>
                  <a:lnTo>
                    <a:pt x="1276" y="1441"/>
                  </a:lnTo>
                  <a:lnTo>
                    <a:pt x="1279" y="1438"/>
                  </a:lnTo>
                  <a:lnTo>
                    <a:pt x="1279" y="1438"/>
                  </a:lnTo>
                  <a:lnTo>
                    <a:pt x="1283" y="1434"/>
                  </a:lnTo>
                  <a:lnTo>
                    <a:pt x="1286" y="1434"/>
                  </a:lnTo>
                  <a:lnTo>
                    <a:pt x="1293" y="1434"/>
                  </a:lnTo>
                  <a:lnTo>
                    <a:pt x="1300" y="1434"/>
                  </a:lnTo>
                  <a:lnTo>
                    <a:pt x="1311" y="1434"/>
                  </a:lnTo>
                  <a:lnTo>
                    <a:pt x="1314" y="1431"/>
                  </a:lnTo>
                  <a:lnTo>
                    <a:pt x="1314" y="1431"/>
                  </a:lnTo>
                  <a:lnTo>
                    <a:pt x="1314" y="1427"/>
                  </a:lnTo>
                  <a:lnTo>
                    <a:pt x="1321" y="1424"/>
                  </a:lnTo>
                  <a:lnTo>
                    <a:pt x="1325" y="1424"/>
                  </a:lnTo>
                  <a:lnTo>
                    <a:pt x="1332" y="1424"/>
                  </a:lnTo>
                  <a:lnTo>
                    <a:pt x="1335" y="1424"/>
                  </a:lnTo>
                  <a:lnTo>
                    <a:pt x="1339" y="1424"/>
                  </a:lnTo>
                  <a:lnTo>
                    <a:pt x="1343" y="1427"/>
                  </a:lnTo>
                  <a:lnTo>
                    <a:pt x="1346" y="1431"/>
                  </a:lnTo>
                  <a:lnTo>
                    <a:pt x="1346" y="1434"/>
                  </a:lnTo>
                  <a:lnTo>
                    <a:pt x="1350" y="1441"/>
                  </a:lnTo>
                  <a:lnTo>
                    <a:pt x="1350" y="1445"/>
                  </a:lnTo>
                  <a:lnTo>
                    <a:pt x="1350" y="1445"/>
                  </a:lnTo>
                  <a:lnTo>
                    <a:pt x="1350" y="1452"/>
                  </a:lnTo>
                  <a:lnTo>
                    <a:pt x="1353" y="1455"/>
                  </a:lnTo>
                  <a:lnTo>
                    <a:pt x="1357" y="1459"/>
                  </a:lnTo>
                  <a:lnTo>
                    <a:pt x="1357" y="1459"/>
                  </a:lnTo>
                  <a:lnTo>
                    <a:pt x="1360" y="1466"/>
                  </a:lnTo>
                  <a:lnTo>
                    <a:pt x="1364" y="1473"/>
                  </a:lnTo>
                  <a:lnTo>
                    <a:pt x="1367" y="1476"/>
                  </a:lnTo>
                  <a:lnTo>
                    <a:pt x="1371" y="1483"/>
                  </a:lnTo>
                  <a:lnTo>
                    <a:pt x="1374" y="1487"/>
                  </a:lnTo>
                  <a:lnTo>
                    <a:pt x="1374" y="1491"/>
                  </a:lnTo>
                  <a:lnTo>
                    <a:pt x="1374" y="1498"/>
                  </a:lnTo>
                  <a:lnTo>
                    <a:pt x="1374" y="1505"/>
                  </a:lnTo>
                  <a:lnTo>
                    <a:pt x="1374" y="1512"/>
                  </a:lnTo>
                  <a:lnTo>
                    <a:pt x="1374" y="1519"/>
                  </a:lnTo>
                  <a:lnTo>
                    <a:pt x="1374" y="1522"/>
                  </a:lnTo>
                  <a:lnTo>
                    <a:pt x="1388" y="1526"/>
                  </a:lnTo>
                  <a:lnTo>
                    <a:pt x="1413" y="1508"/>
                  </a:lnTo>
                  <a:lnTo>
                    <a:pt x="1424" y="1529"/>
                  </a:lnTo>
                  <a:lnTo>
                    <a:pt x="1427" y="1554"/>
                  </a:lnTo>
                  <a:lnTo>
                    <a:pt x="1427" y="1575"/>
                  </a:lnTo>
                  <a:lnTo>
                    <a:pt x="1424" y="1582"/>
                  </a:lnTo>
                  <a:lnTo>
                    <a:pt x="1424" y="1600"/>
                  </a:lnTo>
                  <a:lnTo>
                    <a:pt x="1424" y="1610"/>
                  </a:lnTo>
                  <a:lnTo>
                    <a:pt x="1424" y="1617"/>
                  </a:lnTo>
                  <a:lnTo>
                    <a:pt x="1424" y="1624"/>
                  </a:lnTo>
                  <a:lnTo>
                    <a:pt x="1427" y="1628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5"/>
                  </a:lnTo>
                  <a:lnTo>
                    <a:pt x="1431" y="1638"/>
                  </a:lnTo>
                  <a:lnTo>
                    <a:pt x="1434" y="1646"/>
                  </a:lnTo>
                  <a:lnTo>
                    <a:pt x="1441" y="1653"/>
                  </a:lnTo>
                  <a:lnTo>
                    <a:pt x="1455" y="1660"/>
                  </a:lnTo>
                  <a:lnTo>
                    <a:pt x="1441" y="1653"/>
                  </a:lnTo>
                  <a:lnTo>
                    <a:pt x="1455" y="1681"/>
                  </a:lnTo>
                  <a:lnTo>
                    <a:pt x="1459" y="1681"/>
                  </a:lnTo>
                  <a:lnTo>
                    <a:pt x="1462" y="1684"/>
                  </a:lnTo>
                  <a:lnTo>
                    <a:pt x="1469" y="1691"/>
                  </a:lnTo>
                  <a:lnTo>
                    <a:pt x="1476" y="1698"/>
                  </a:lnTo>
                  <a:lnTo>
                    <a:pt x="1483" y="1705"/>
                  </a:lnTo>
                  <a:lnTo>
                    <a:pt x="1494" y="1712"/>
                  </a:lnTo>
                  <a:lnTo>
                    <a:pt x="1501" y="1716"/>
                  </a:lnTo>
                  <a:lnTo>
                    <a:pt x="1505" y="1720"/>
                  </a:lnTo>
                  <a:lnTo>
                    <a:pt x="1508" y="1723"/>
                  </a:lnTo>
                  <a:lnTo>
                    <a:pt x="1512" y="1723"/>
                  </a:lnTo>
                  <a:lnTo>
                    <a:pt x="1512" y="1720"/>
                  </a:lnTo>
                  <a:lnTo>
                    <a:pt x="1512" y="1716"/>
                  </a:lnTo>
                  <a:lnTo>
                    <a:pt x="1512" y="1712"/>
                  </a:lnTo>
                  <a:lnTo>
                    <a:pt x="1508" y="1709"/>
                  </a:lnTo>
                  <a:lnTo>
                    <a:pt x="1501" y="1698"/>
                  </a:lnTo>
                  <a:lnTo>
                    <a:pt x="1501" y="1695"/>
                  </a:lnTo>
                  <a:lnTo>
                    <a:pt x="1501" y="1688"/>
                  </a:lnTo>
                  <a:lnTo>
                    <a:pt x="1498" y="1684"/>
                  </a:lnTo>
                  <a:lnTo>
                    <a:pt x="1498" y="1677"/>
                  </a:lnTo>
                  <a:lnTo>
                    <a:pt x="1487" y="1667"/>
                  </a:lnTo>
                  <a:lnTo>
                    <a:pt x="1476" y="1653"/>
                  </a:lnTo>
                  <a:lnTo>
                    <a:pt x="1452" y="1624"/>
                  </a:lnTo>
                  <a:lnTo>
                    <a:pt x="1448" y="1624"/>
                  </a:lnTo>
                  <a:lnTo>
                    <a:pt x="1448" y="1621"/>
                  </a:lnTo>
                  <a:lnTo>
                    <a:pt x="1445" y="1617"/>
                  </a:lnTo>
                  <a:lnTo>
                    <a:pt x="1445" y="1610"/>
                  </a:lnTo>
                  <a:lnTo>
                    <a:pt x="1441" y="1600"/>
                  </a:lnTo>
                  <a:lnTo>
                    <a:pt x="1445" y="1589"/>
                  </a:lnTo>
                  <a:lnTo>
                    <a:pt x="1445" y="1586"/>
                  </a:lnTo>
                  <a:lnTo>
                    <a:pt x="1448" y="1582"/>
                  </a:lnTo>
                  <a:lnTo>
                    <a:pt x="1448" y="1572"/>
                  </a:lnTo>
                  <a:lnTo>
                    <a:pt x="1452" y="1564"/>
                  </a:lnTo>
                  <a:lnTo>
                    <a:pt x="1452" y="1557"/>
                  </a:lnTo>
                  <a:lnTo>
                    <a:pt x="1455" y="1547"/>
                  </a:lnTo>
                  <a:lnTo>
                    <a:pt x="1455" y="1543"/>
                  </a:lnTo>
                  <a:lnTo>
                    <a:pt x="1455" y="1543"/>
                  </a:lnTo>
                  <a:lnTo>
                    <a:pt x="1455" y="1540"/>
                  </a:lnTo>
                  <a:lnTo>
                    <a:pt x="1455" y="1536"/>
                  </a:lnTo>
                  <a:lnTo>
                    <a:pt x="1462" y="1536"/>
                  </a:lnTo>
                  <a:lnTo>
                    <a:pt x="1462" y="1536"/>
                  </a:lnTo>
                  <a:lnTo>
                    <a:pt x="1462" y="1543"/>
                  </a:lnTo>
                  <a:lnTo>
                    <a:pt x="1462" y="1547"/>
                  </a:lnTo>
                  <a:lnTo>
                    <a:pt x="1473" y="1564"/>
                  </a:lnTo>
                  <a:lnTo>
                    <a:pt x="1480" y="1572"/>
                  </a:lnTo>
                  <a:lnTo>
                    <a:pt x="1480" y="1568"/>
                  </a:lnTo>
                  <a:lnTo>
                    <a:pt x="1476" y="1564"/>
                  </a:lnTo>
                  <a:lnTo>
                    <a:pt x="1476" y="1557"/>
                  </a:lnTo>
                  <a:lnTo>
                    <a:pt x="1476" y="1564"/>
                  </a:lnTo>
                  <a:lnTo>
                    <a:pt x="1480" y="1568"/>
                  </a:lnTo>
                  <a:lnTo>
                    <a:pt x="1480" y="1572"/>
                  </a:lnTo>
                  <a:lnTo>
                    <a:pt x="1501" y="1593"/>
                  </a:lnTo>
                  <a:lnTo>
                    <a:pt x="1522" y="1586"/>
                  </a:lnTo>
                  <a:lnTo>
                    <a:pt x="1529" y="1586"/>
                  </a:lnTo>
                  <a:lnTo>
                    <a:pt x="1547" y="1589"/>
                  </a:lnTo>
                  <a:lnTo>
                    <a:pt x="1547" y="1586"/>
                  </a:lnTo>
                  <a:lnTo>
                    <a:pt x="1550" y="1582"/>
                  </a:lnTo>
                  <a:lnTo>
                    <a:pt x="1557" y="1575"/>
                  </a:lnTo>
                  <a:lnTo>
                    <a:pt x="1561" y="1568"/>
                  </a:lnTo>
                  <a:lnTo>
                    <a:pt x="1568" y="1564"/>
                  </a:lnTo>
                  <a:lnTo>
                    <a:pt x="1572" y="1557"/>
                  </a:lnTo>
                  <a:lnTo>
                    <a:pt x="1575" y="1554"/>
                  </a:lnTo>
                  <a:lnTo>
                    <a:pt x="1575" y="1547"/>
                  </a:lnTo>
                  <a:lnTo>
                    <a:pt x="1575" y="1543"/>
                  </a:lnTo>
                  <a:lnTo>
                    <a:pt x="1575" y="1540"/>
                  </a:lnTo>
                  <a:lnTo>
                    <a:pt x="1572" y="1519"/>
                  </a:lnTo>
                  <a:lnTo>
                    <a:pt x="1572" y="1515"/>
                  </a:lnTo>
                  <a:lnTo>
                    <a:pt x="1572" y="1512"/>
                  </a:lnTo>
                  <a:lnTo>
                    <a:pt x="1568" y="1508"/>
                  </a:lnTo>
                  <a:lnTo>
                    <a:pt x="1568" y="1501"/>
                  </a:lnTo>
                  <a:lnTo>
                    <a:pt x="1561" y="1498"/>
                  </a:lnTo>
                  <a:lnTo>
                    <a:pt x="1554" y="1494"/>
                  </a:lnTo>
                  <a:lnTo>
                    <a:pt x="1543" y="1487"/>
                  </a:lnTo>
                  <a:lnTo>
                    <a:pt x="1529" y="1466"/>
                  </a:lnTo>
                  <a:lnTo>
                    <a:pt x="1529" y="1459"/>
                  </a:lnTo>
                  <a:lnTo>
                    <a:pt x="1529" y="1459"/>
                  </a:lnTo>
                  <a:lnTo>
                    <a:pt x="1533" y="1455"/>
                  </a:lnTo>
                  <a:lnTo>
                    <a:pt x="1533" y="1452"/>
                  </a:lnTo>
                  <a:lnTo>
                    <a:pt x="1536" y="1448"/>
                  </a:lnTo>
                  <a:lnTo>
                    <a:pt x="1543" y="1445"/>
                  </a:lnTo>
                  <a:lnTo>
                    <a:pt x="1547" y="1445"/>
                  </a:lnTo>
                  <a:lnTo>
                    <a:pt x="1550" y="1441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7" y="1434"/>
                  </a:lnTo>
                  <a:lnTo>
                    <a:pt x="1561" y="1434"/>
                  </a:lnTo>
                  <a:lnTo>
                    <a:pt x="1564" y="1431"/>
                  </a:lnTo>
                  <a:lnTo>
                    <a:pt x="1568" y="1434"/>
                  </a:lnTo>
                  <a:lnTo>
                    <a:pt x="1572" y="1434"/>
                  </a:lnTo>
                  <a:lnTo>
                    <a:pt x="1575" y="1438"/>
                  </a:lnTo>
                  <a:lnTo>
                    <a:pt x="1582" y="1438"/>
                  </a:lnTo>
                  <a:lnTo>
                    <a:pt x="1582" y="1441"/>
                  </a:lnTo>
                  <a:lnTo>
                    <a:pt x="1582" y="1448"/>
                  </a:lnTo>
                  <a:lnTo>
                    <a:pt x="1582" y="1452"/>
                  </a:lnTo>
                  <a:lnTo>
                    <a:pt x="1579" y="1459"/>
                  </a:lnTo>
                  <a:lnTo>
                    <a:pt x="1575" y="1462"/>
                  </a:lnTo>
                  <a:lnTo>
                    <a:pt x="1572" y="1466"/>
                  </a:lnTo>
                  <a:lnTo>
                    <a:pt x="1575" y="1469"/>
                  </a:lnTo>
                  <a:lnTo>
                    <a:pt x="1575" y="1473"/>
                  </a:lnTo>
                  <a:lnTo>
                    <a:pt x="1579" y="1476"/>
                  </a:lnTo>
                  <a:lnTo>
                    <a:pt x="1579" y="1476"/>
                  </a:lnTo>
                  <a:lnTo>
                    <a:pt x="1593" y="1473"/>
                  </a:lnTo>
                  <a:lnTo>
                    <a:pt x="1593" y="1473"/>
                  </a:lnTo>
                  <a:lnTo>
                    <a:pt x="1596" y="1469"/>
                  </a:lnTo>
                  <a:lnTo>
                    <a:pt x="1596" y="1462"/>
                  </a:lnTo>
                  <a:lnTo>
                    <a:pt x="1596" y="1455"/>
                  </a:lnTo>
                  <a:lnTo>
                    <a:pt x="1593" y="1445"/>
                  </a:lnTo>
                  <a:lnTo>
                    <a:pt x="1593" y="1441"/>
                  </a:lnTo>
                  <a:lnTo>
                    <a:pt x="1596" y="1438"/>
                  </a:lnTo>
                  <a:lnTo>
                    <a:pt x="1600" y="1434"/>
                  </a:lnTo>
                  <a:lnTo>
                    <a:pt x="1603" y="1434"/>
                  </a:lnTo>
                  <a:lnTo>
                    <a:pt x="1607" y="1434"/>
                  </a:lnTo>
                  <a:lnTo>
                    <a:pt x="1607" y="1434"/>
                  </a:lnTo>
                  <a:lnTo>
                    <a:pt x="1617" y="1431"/>
                  </a:lnTo>
                  <a:lnTo>
                    <a:pt x="1628" y="1420"/>
                  </a:lnTo>
                  <a:lnTo>
                    <a:pt x="1635" y="1420"/>
                  </a:lnTo>
                  <a:lnTo>
                    <a:pt x="1645" y="1420"/>
                  </a:lnTo>
                  <a:lnTo>
                    <a:pt x="1653" y="1420"/>
                  </a:lnTo>
                  <a:lnTo>
                    <a:pt x="1663" y="1420"/>
                  </a:lnTo>
                  <a:lnTo>
                    <a:pt x="1667" y="1420"/>
                  </a:lnTo>
                  <a:lnTo>
                    <a:pt x="1670" y="1420"/>
                  </a:lnTo>
                  <a:lnTo>
                    <a:pt x="1674" y="1409"/>
                  </a:lnTo>
                  <a:lnTo>
                    <a:pt x="1691" y="1399"/>
                  </a:lnTo>
                  <a:lnTo>
                    <a:pt x="1712" y="1378"/>
                  </a:lnTo>
                  <a:lnTo>
                    <a:pt x="1723" y="1353"/>
                  </a:lnTo>
                  <a:lnTo>
                    <a:pt x="1737" y="1332"/>
                  </a:lnTo>
                  <a:lnTo>
                    <a:pt x="1737" y="1332"/>
                  </a:lnTo>
                  <a:lnTo>
                    <a:pt x="1741" y="1328"/>
                  </a:lnTo>
                  <a:lnTo>
                    <a:pt x="1744" y="1321"/>
                  </a:lnTo>
                  <a:lnTo>
                    <a:pt x="1744" y="1314"/>
                  </a:lnTo>
                  <a:lnTo>
                    <a:pt x="1748" y="1307"/>
                  </a:lnTo>
                  <a:lnTo>
                    <a:pt x="1748" y="1304"/>
                  </a:lnTo>
                  <a:lnTo>
                    <a:pt x="1748" y="1293"/>
                  </a:lnTo>
                  <a:lnTo>
                    <a:pt x="1744" y="1290"/>
                  </a:lnTo>
                  <a:lnTo>
                    <a:pt x="1741" y="1283"/>
                  </a:lnTo>
                  <a:lnTo>
                    <a:pt x="1741" y="1283"/>
                  </a:lnTo>
                  <a:lnTo>
                    <a:pt x="1734" y="1254"/>
                  </a:lnTo>
                  <a:lnTo>
                    <a:pt x="1730" y="1254"/>
                  </a:lnTo>
                  <a:lnTo>
                    <a:pt x="1730" y="1247"/>
                  </a:lnTo>
                  <a:lnTo>
                    <a:pt x="1727" y="1240"/>
                  </a:lnTo>
                  <a:lnTo>
                    <a:pt x="1719" y="1233"/>
                  </a:lnTo>
                  <a:lnTo>
                    <a:pt x="1712" y="1223"/>
                  </a:lnTo>
                  <a:lnTo>
                    <a:pt x="1712" y="1219"/>
                  </a:lnTo>
                  <a:lnTo>
                    <a:pt x="1712" y="1212"/>
                  </a:lnTo>
                  <a:lnTo>
                    <a:pt x="1716" y="1209"/>
                  </a:lnTo>
                  <a:lnTo>
                    <a:pt x="1719" y="1205"/>
                  </a:lnTo>
                  <a:lnTo>
                    <a:pt x="1719" y="1205"/>
                  </a:lnTo>
                  <a:lnTo>
                    <a:pt x="1723" y="1205"/>
                  </a:lnTo>
                  <a:lnTo>
                    <a:pt x="1723" y="1202"/>
                  </a:lnTo>
                  <a:lnTo>
                    <a:pt x="1730" y="1198"/>
                  </a:lnTo>
                  <a:lnTo>
                    <a:pt x="1737" y="1195"/>
                  </a:lnTo>
                  <a:lnTo>
                    <a:pt x="1744" y="1191"/>
                  </a:lnTo>
                  <a:lnTo>
                    <a:pt x="1751" y="1191"/>
                  </a:lnTo>
                  <a:lnTo>
                    <a:pt x="1755" y="1188"/>
                  </a:lnTo>
                  <a:lnTo>
                    <a:pt x="1758" y="1188"/>
                  </a:lnTo>
                  <a:lnTo>
                    <a:pt x="1755" y="1180"/>
                  </a:lnTo>
                  <a:lnTo>
                    <a:pt x="1751" y="1180"/>
                  </a:lnTo>
                  <a:lnTo>
                    <a:pt x="1748" y="1177"/>
                  </a:lnTo>
                  <a:lnTo>
                    <a:pt x="1741" y="1177"/>
                  </a:lnTo>
                  <a:lnTo>
                    <a:pt x="1734" y="1177"/>
                  </a:lnTo>
                  <a:lnTo>
                    <a:pt x="1727" y="1177"/>
                  </a:lnTo>
                  <a:lnTo>
                    <a:pt x="1719" y="1180"/>
                  </a:lnTo>
                  <a:lnTo>
                    <a:pt x="1716" y="1180"/>
                  </a:lnTo>
                  <a:lnTo>
                    <a:pt x="1712" y="1180"/>
                  </a:lnTo>
                  <a:lnTo>
                    <a:pt x="1709" y="1180"/>
                  </a:lnTo>
                  <a:lnTo>
                    <a:pt x="1709" y="1180"/>
                  </a:lnTo>
                  <a:lnTo>
                    <a:pt x="1705" y="1177"/>
                  </a:lnTo>
                  <a:lnTo>
                    <a:pt x="1698" y="1173"/>
                  </a:lnTo>
                  <a:lnTo>
                    <a:pt x="1691" y="1170"/>
                  </a:lnTo>
                  <a:lnTo>
                    <a:pt x="1684" y="1163"/>
                  </a:lnTo>
                  <a:lnTo>
                    <a:pt x="1681" y="1159"/>
                  </a:lnTo>
                  <a:lnTo>
                    <a:pt x="1681" y="1156"/>
                  </a:lnTo>
                  <a:lnTo>
                    <a:pt x="1681" y="1152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8" y="1149"/>
                  </a:lnTo>
                  <a:lnTo>
                    <a:pt x="1695" y="1152"/>
                  </a:lnTo>
                  <a:lnTo>
                    <a:pt x="1705" y="1152"/>
                  </a:lnTo>
                  <a:lnTo>
                    <a:pt x="1712" y="1149"/>
                  </a:lnTo>
                  <a:lnTo>
                    <a:pt x="1719" y="1142"/>
                  </a:lnTo>
                  <a:lnTo>
                    <a:pt x="1727" y="1138"/>
                  </a:lnTo>
                  <a:lnTo>
                    <a:pt x="1730" y="1135"/>
                  </a:lnTo>
                  <a:lnTo>
                    <a:pt x="1737" y="1135"/>
                  </a:lnTo>
                  <a:lnTo>
                    <a:pt x="1741" y="1138"/>
                  </a:lnTo>
                  <a:lnTo>
                    <a:pt x="1741" y="1142"/>
                  </a:lnTo>
                  <a:lnTo>
                    <a:pt x="1737" y="1145"/>
                  </a:lnTo>
                  <a:lnTo>
                    <a:pt x="1734" y="1152"/>
                  </a:lnTo>
                  <a:lnTo>
                    <a:pt x="1730" y="1156"/>
                  </a:lnTo>
                  <a:lnTo>
                    <a:pt x="1734" y="1159"/>
                  </a:lnTo>
                  <a:lnTo>
                    <a:pt x="1737" y="1159"/>
                  </a:lnTo>
                  <a:lnTo>
                    <a:pt x="1737" y="1159"/>
                  </a:lnTo>
                  <a:lnTo>
                    <a:pt x="1741" y="1159"/>
                  </a:lnTo>
                  <a:lnTo>
                    <a:pt x="1744" y="1159"/>
                  </a:lnTo>
                  <a:lnTo>
                    <a:pt x="1751" y="1152"/>
                  </a:lnTo>
                  <a:lnTo>
                    <a:pt x="1758" y="1149"/>
                  </a:lnTo>
                  <a:lnTo>
                    <a:pt x="1762" y="1149"/>
                  </a:lnTo>
                  <a:lnTo>
                    <a:pt x="1762" y="1145"/>
                  </a:lnTo>
                  <a:lnTo>
                    <a:pt x="1762" y="1145"/>
                  </a:lnTo>
                  <a:lnTo>
                    <a:pt x="1772" y="1142"/>
                  </a:lnTo>
                  <a:lnTo>
                    <a:pt x="1783" y="1152"/>
                  </a:lnTo>
                  <a:lnTo>
                    <a:pt x="1776" y="1166"/>
                  </a:lnTo>
                  <a:lnTo>
                    <a:pt x="1779" y="1166"/>
                  </a:lnTo>
                  <a:lnTo>
                    <a:pt x="1783" y="1170"/>
                  </a:lnTo>
                  <a:lnTo>
                    <a:pt x="1786" y="1173"/>
                  </a:lnTo>
                  <a:lnTo>
                    <a:pt x="1793" y="1177"/>
                  </a:lnTo>
                  <a:lnTo>
                    <a:pt x="1797" y="1180"/>
                  </a:lnTo>
                  <a:lnTo>
                    <a:pt x="1804" y="1180"/>
                  </a:lnTo>
                  <a:lnTo>
                    <a:pt x="1804" y="1184"/>
                  </a:lnTo>
                  <a:lnTo>
                    <a:pt x="1804" y="1188"/>
                  </a:lnTo>
                  <a:lnTo>
                    <a:pt x="1804" y="1188"/>
                  </a:lnTo>
                  <a:lnTo>
                    <a:pt x="1804" y="1191"/>
                  </a:lnTo>
                  <a:lnTo>
                    <a:pt x="1804" y="1195"/>
                  </a:lnTo>
                  <a:lnTo>
                    <a:pt x="1804" y="1202"/>
                  </a:lnTo>
                  <a:lnTo>
                    <a:pt x="1804" y="1212"/>
                  </a:lnTo>
                  <a:lnTo>
                    <a:pt x="1804" y="1219"/>
                  </a:lnTo>
                  <a:lnTo>
                    <a:pt x="1808" y="1223"/>
                  </a:lnTo>
                  <a:lnTo>
                    <a:pt x="1811" y="1226"/>
                  </a:lnTo>
                  <a:lnTo>
                    <a:pt x="1818" y="1226"/>
                  </a:lnTo>
                  <a:lnTo>
                    <a:pt x="1825" y="1230"/>
                  </a:lnTo>
                  <a:lnTo>
                    <a:pt x="1829" y="1226"/>
                  </a:lnTo>
                  <a:lnTo>
                    <a:pt x="1832" y="1223"/>
                  </a:lnTo>
                  <a:lnTo>
                    <a:pt x="1836" y="1219"/>
                  </a:lnTo>
                  <a:lnTo>
                    <a:pt x="1839" y="1216"/>
                  </a:lnTo>
                  <a:lnTo>
                    <a:pt x="1839" y="1216"/>
                  </a:lnTo>
                  <a:lnTo>
                    <a:pt x="1843" y="1191"/>
                  </a:lnTo>
                  <a:lnTo>
                    <a:pt x="1843" y="1180"/>
                  </a:lnTo>
                  <a:lnTo>
                    <a:pt x="1839" y="1170"/>
                  </a:lnTo>
                  <a:lnTo>
                    <a:pt x="1836" y="1166"/>
                  </a:lnTo>
                  <a:lnTo>
                    <a:pt x="1829" y="1163"/>
                  </a:lnTo>
                  <a:lnTo>
                    <a:pt x="1829" y="1159"/>
                  </a:lnTo>
                  <a:lnTo>
                    <a:pt x="1825" y="1159"/>
                  </a:lnTo>
                  <a:lnTo>
                    <a:pt x="1818" y="1152"/>
                  </a:lnTo>
                  <a:lnTo>
                    <a:pt x="1818" y="1145"/>
                  </a:lnTo>
                  <a:lnTo>
                    <a:pt x="1815" y="1142"/>
                  </a:lnTo>
                  <a:lnTo>
                    <a:pt x="1818" y="1138"/>
                  </a:lnTo>
                  <a:lnTo>
                    <a:pt x="1818" y="1138"/>
                  </a:lnTo>
                  <a:lnTo>
                    <a:pt x="1822" y="1138"/>
                  </a:lnTo>
                  <a:lnTo>
                    <a:pt x="1822" y="1135"/>
                  </a:lnTo>
                  <a:lnTo>
                    <a:pt x="1825" y="1135"/>
                  </a:lnTo>
                  <a:lnTo>
                    <a:pt x="1832" y="1128"/>
                  </a:lnTo>
                  <a:lnTo>
                    <a:pt x="1839" y="1117"/>
                  </a:lnTo>
                  <a:lnTo>
                    <a:pt x="1846" y="1110"/>
                  </a:lnTo>
                  <a:lnTo>
                    <a:pt x="1853" y="1103"/>
                  </a:lnTo>
                  <a:lnTo>
                    <a:pt x="1857" y="1096"/>
                  </a:lnTo>
                  <a:lnTo>
                    <a:pt x="1860" y="1092"/>
                  </a:lnTo>
                  <a:lnTo>
                    <a:pt x="1864" y="1092"/>
                  </a:lnTo>
                  <a:lnTo>
                    <a:pt x="1867" y="1085"/>
                  </a:lnTo>
                  <a:lnTo>
                    <a:pt x="1871" y="1075"/>
                  </a:lnTo>
                  <a:lnTo>
                    <a:pt x="1874" y="1068"/>
                  </a:lnTo>
                  <a:lnTo>
                    <a:pt x="1878" y="1061"/>
                  </a:lnTo>
                  <a:lnTo>
                    <a:pt x="1882" y="1057"/>
                  </a:lnTo>
                  <a:lnTo>
                    <a:pt x="1882" y="1057"/>
                  </a:lnTo>
                  <a:lnTo>
                    <a:pt x="1882" y="1050"/>
                  </a:lnTo>
                  <a:lnTo>
                    <a:pt x="1885" y="1043"/>
                  </a:lnTo>
                  <a:lnTo>
                    <a:pt x="1892" y="1033"/>
                  </a:lnTo>
                  <a:lnTo>
                    <a:pt x="1903" y="1022"/>
                  </a:lnTo>
                  <a:lnTo>
                    <a:pt x="1913" y="1011"/>
                  </a:lnTo>
                  <a:lnTo>
                    <a:pt x="1917" y="1001"/>
                  </a:lnTo>
                  <a:lnTo>
                    <a:pt x="1924" y="990"/>
                  </a:lnTo>
                  <a:lnTo>
                    <a:pt x="1920" y="1001"/>
                  </a:lnTo>
                  <a:lnTo>
                    <a:pt x="1913" y="1011"/>
                  </a:lnTo>
                  <a:lnTo>
                    <a:pt x="1903" y="1022"/>
                  </a:lnTo>
                  <a:lnTo>
                    <a:pt x="1885" y="1043"/>
                  </a:lnTo>
                  <a:lnTo>
                    <a:pt x="1882" y="1054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2" y="1054"/>
                  </a:lnTo>
                  <a:lnTo>
                    <a:pt x="1882" y="1061"/>
                  </a:lnTo>
                  <a:lnTo>
                    <a:pt x="1882" y="1064"/>
                  </a:lnTo>
                  <a:lnTo>
                    <a:pt x="1878" y="1068"/>
                  </a:lnTo>
                  <a:lnTo>
                    <a:pt x="1878" y="1068"/>
                  </a:lnTo>
                  <a:lnTo>
                    <a:pt x="1882" y="1075"/>
                  </a:lnTo>
                  <a:lnTo>
                    <a:pt x="1885" y="1082"/>
                  </a:lnTo>
                  <a:lnTo>
                    <a:pt x="1892" y="1085"/>
                  </a:lnTo>
                  <a:lnTo>
                    <a:pt x="1896" y="1089"/>
                  </a:lnTo>
                  <a:lnTo>
                    <a:pt x="1899" y="1089"/>
                  </a:lnTo>
                  <a:lnTo>
                    <a:pt x="1899" y="1092"/>
                  </a:lnTo>
                  <a:lnTo>
                    <a:pt x="1913" y="1078"/>
                  </a:lnTo>
                  <a:lnTo>
                    <a:pt x="1931" y="1061"/>
                  </a:lnTo>
                  <a:lnTo>
                    <a:pt x="1945" y="1036"/>
                  </a:lnTo>
                  <a:lnTo>
                    <a:pt x="1963" y="1011"/>
                  </a:lnTo>
                  <a:lnTo>
                    <a:pt x="1973" y="990"/>
                  </a:lnTo>
                  <a:lnTo>
                    <a:pt x="1984" y="973"/>
                  </a:lnTo>
                  <a:lnTo>
                    <a:pt x="1987" y="966"/>
                  </a:lnTo>
                  <a:lnTo>
                    <a:pt x="1987" y="955"/>
                  </a:lnTo>
                  <a:lnTo>
                    <a:pt x="1991" y="944"/>
                  </a:lnTo>
                  <a:lnTo>
                    <a:pt x="1994" y="934"/>
                  </a:lnTo>
                  <a:lnTo>
                    <a:pt x="1998" y="927"/>
                  </a:lnTo>
                  <a:lnTo>
                    <a:pt x="2001" y="923"/>
                  </a:lnTo>
                  <a:lnTo>
                    <a:pt x="2001" y="920"/>
                  </a:lnTo>
                  <a:lnTo>
                    <a:pt x="2005" y="892"/>
                  </a:lnTo>
                  <a:lnTo>
                    <a:pt x="2005" y="892"/>
                  </a:lnTo>
                  <a:lnTo>
                    <a:pt x="2008" y="885"/>
                  </a:lnTo>
                  <a:lnTo>
                    <a:pt x="2008" y="878"/>
                  </a:lnTo>
                  <a:lnTo>
                    <a:pt x="2008" y="867"/>
                  </a:lnTo>
                  <a:lnTo>
                    <a:pt x="2005" y="860"/>
                  </a:lnTo>
                  <a:lnTo>
                    <a:pt x="2001" y="853"/>
                  </a:lnTo>
                  <a:lnTo>
                    <a:pt x="1994" y="849"/>
                  </a:lnTo>
                  <a:lnTo>
                    <a:pt x="1987" y="846"/>
                  </a:lnTo>
                  <a:lnTo>
                    <a:pt x="1980" y="849"/>
                  </a:lnTo>
                  <a:lnTo>
                    <a:pt x="1977" y="853"/>
                  </a:lnTo>
                  <a:lnTo>
                    <a:pt x="1966" y="853"/>
                  </a:lnTo>
                  <a:lnTo>
                    <a:pt x="1959" y="853"/>
                  </a:lnTo>
                  <a:lnTo>
                    <a:pt x="1956" y="849"/>
                  </a:lnTo>
                  <a:lnTo>
                    <a:pt x="1948" y="846"/>
                  </a:lnTo>
                  <a:lnTo>
                    <a:pt x="1948" y="842"/>
                  </a:lnTo>
                  <a:lnTo>
                    <a:pt x="1945" y="842"/>
                  </a:lnTo>
                  <a:lnTo>
                    <a:pt x="1934" y="839"/>
                  </a:lnTo>
                  <a:lnTo>
                    <a:pt x="1959" y="811"/>
                  </a:lnTo>
                  <a:lnTo>
                    <a:pt x="1963" y="804"/>
                  </a:lnTo>
                  <a:lnTo>
                    <a:pt x="1984" y="779"/>
                  </a:lnTo>
                  <a:lnTo>
                    <a:pt x="2037" y="722"/>
                  </a:lnTo>
                  <a:lnTo>
                    <a:pt x="2044" y="726"/>
                  </a:lnTo>
                  <a:lnTo>
                    <a:pt x="2058" y="726"/>
                  </a:lnTo>
                  <a:lnTo>
                    <a:pt x="2079" y="733"/>
                  </a:lnTo>
                  <a:lnTo>
                    <a:pt x="2096" y="733"/>
                  </a:lnTo>
                  <a:lnTo>
                    <a:pt x="2107" y="737"/>
                  </a:lnTo>
                  <a:lnTo>
                    <a:pt x="2111" y="733"/>
                  </a:lnTo>
                  <a:lnTo>
                    <a:pt x="2111" y="733"/>
                  </a:lnTo>
                  <a:lnTo>
                    <a:pt x="2111" y="726"/>
                  </a:lnTo>
                  <a:lnTo>
                    <a:pt x="2111" y="726"/>
                  </a:lnTo>
                  <a:lnTo>
                    <a:pt x="2111" y="722"/>
                  </a:lnTo>
                  <a:lnTo>
                    <a:pt x="2121" y="715"/>
                  </a:lnTo>
                  <a:lnTo>
                    <a:pt x="2132" y="719"/>
                  </a:lnTo>
                  <a:lnTo>
                    <a:pt x="2142" y="719"/>
                  </a:lnTo>
                  <a:lnTo>
                    <a:pt x="2149" y="737"/>
                  </a:lnTo>
                  <a:lnTo>
                    <a:pt x="2199" y="722"/>
                  </a:lnTo>
                  <a:lnTo>
                    <a:pt x="2195" y="712"/>
                  </a:lnTo>
                  <a:lnTo>
                    <a:pt x="2237" y="677"/>
                  </a:lnTo>
                  <a:lnTo>
                    <a:pt x="2241" y="677"/>
                  </a:lnTo>
                  <a:lnTo>
                    <a:pt x="2244" y="673"/>
                  </a:lnTo>
                  <a:lnTo>
                    <a:pt x="2248" y="666"/>
                  </a:lnTo>
                  <a:lnTo>
                    <a:pt x="2255" y="663"/>
                  </a:lnTo>
                  <a:lnTo>
                    <a:pt x="2262" y="659"/>
                  </a:lnTo>
                  <a:lnTo>
                    <a:pt x="2266" y="659"/>
                  </a:lnTo>
                  <a:lnTo>
                    <a:pt x="2269" y="659"/>
                  </a:lnTo>
                  <a:lnTo>
                    <a:pt x="2269" y="666"/>
                  </a:lnTo>
                  <a:lnTo>
                    <a:pt x="2269" y="670"/>
                  </a:lnTo>
                  <a:lnTo>
                    <a:pt x="2262" y="680"/>
                  </a:lnTo>
                  <a:lnTo>
                    <a:pt x="2262" y="684"/>
                  </a:lnTo>
                  <a:lnTo>
                    <a:pt x="2262" y="687"/>
                  </a:lnTo>
                  <a:lnTo>
                    <a:pt x="2262" y="691"/>
                  </a:lnTo>
                  <a:lnTo>
                    <a:pt x="2266" y="691"/>
                  </a:lnTo>
                  <a:lnTo>
                    <a:pt x="2269" y="691"/>
                  </a:lnTo>
                  <a:lnTo>
                    <a:pt x="2273" y="687"/>
                  </a:lnTo>
                  <a:lnTo>
                    <a:pt x="2280" y="684"/>
                  </a:lnTo>
                  <a:lnTo>
                    <a:pt x="2283" y="680"/>
                  </a:lnTo>
                  <a:lnTo>
                    <a:pt x="2287" y="673"/>
                  </a:lnTo>
                  <a:lnTo>
                    <a:pt x="2294" y="666"/>
                  </a:lnTo>
                  <a:lnTo>
                    <a:pt x="2297" y="659"/>
                  </a:lnTo>
                  <a:lnTo>
                    <a:pt x="2301" y="652"/>
                  </a:lnTo>
                  <a:lnTo>
                    <a:pt x="2304" y="649"/>
                  </a:lnTo>
                  <a:lnTo>
                    <a:pt x="2308" y="649"/>
                  </a:lnTo>
                  <a:lnTo>
                    <a:pt x="2301" y="656"/>
                  </a:lnTo>
                  <a:lnTo>
                    <a:pt x="2301" y="666"/>
                  </a:lnTo>
                  <a:lnTo>
                    <a:pt x="2301" y="673"/>
                  </a:lnTo>
                  <a:lnTo>
                    <a:pt x="2301" y="680"/>
                  </a:lnTo>
                  <a:lnTo>
                    <a:pt x="2304" y="687"/>
                  </a:lnTo>
                  <a:lnTo>
                    <a:pt x="2304" y="687"/>
                  </a:lnTo>
                  <a:lnTo>
                    <a:pt x="2269" y="712"/>
                  </a:lnTo>
                  <a:lnTo>
                    <a:pt x="2258" y="744"/>
                  </a:lnTo>
                  <a:lnTo>
                    <a:pt x="2216" y="775"/>
                  </a:lnTo>
                  <a:lnTo>
                    <a:pt x="2202" y="818"/>
                  </a:lnTo>
                  <a:lnTo>
                    <a:pt x="2202" y="821"/>
                  </a:lnTo>
                  <a:lnTo>
                    <a:pt x="2199" y="825"/>
                  </a:lnTo>
                  <a:lnTo>
                    <a:pt x="2199" y="832"/>
                  </a:lnTo>
                  <a:lnTo>
                    <a:pt x="2199" y="839"/>
                  </a:lnTo>
                  <a:lnTo>
                    <a:pt x="2199" y="849"/>
                  </a:lnTo>
                  <a:lnTo>
                    <a:pt x="2206" y="870"/>
                  </a:lnTo>
                  <a:lnTo>
                    <a:pt x="2213" y="892"/>
                  </a:lnTo>
                  <a:lnTo>
                    <a:pt x="2220" y="913"/>
                  </a:lnTo>
                  <a:lnTo>
                    <a:pt x="2223" y="923"/>
                  </a:lnTo>
                  <a:lnTo>
                    <a:pt x="2241" y="895"/>
                  </a:lnTo>
                  <a:lnTo>
                    <a:pt x="2273" y="846"/>
                  </a:lnTo>
                  <a:lnTo>
                    <a:pt x="2290" y="842"/>
                  </a:lnTo>
                  <a:lnTo>
                    <a:pt x="2290" y="839"/>
                  </a:lnTo>
                  <a:lnTo>
                    <a:pt x="2287" y="832"/>
                  </a:lnTo>
                  <a:lnTo>
                    <a:pt x="2290" y="821"/>
                  </a:lnTo>
                  <a:lnTo>
                    <a:pt x="2290" y="811"/>
                  </a:lnTo>
                  <a:lnTo>
                    <a:pt x="2294" y="800"/>
                  </a:lnTo>
                  <a:lnTo>
                    <a:pt x="2301" y="789"/>
                  </a:lnTo>
                  <a:lnTo>
                    <a:pt x="2301" y="782"/>
                  </a:lnTo>
                  <a:lnTo>
                    <a:pt x="2301" y="775"/>
                  </a:lnTo>
                  <a:lnTo>
                    <a:pt x="2301" y="772"/>
                  </a:lnTo>
                  <a:lnTo>
                    <a:pt x="2301" y="768"/>
                  </a:lnTo>
                  <a:lnTo>
                    <a:pt x="2297" y="768"/>
                  </a:lnTo>
                  <a:lnTo>
                    <a:pt x="2297" y="765"/>
                  </a:lnTo>
                  <a:lnTo>
                    <a:pt x="2294" y="761"/>
                  </a:lnTo>
                  <a:lnTo>
                    <a:pt x="2294" y="754"/>
                  </a:lnTo>
                  <a:lnTo>
                    <a:pt x="2294" y="751"/>
                  </a:lnTo>
                  <a:lnTo>
                    <a:pt x="2297" y="744"/>
                  </a:lnTo>
                  <a:lnTo>
                    <a:pt x="2304" y="744"/>
                  </a:lnTo>
                  <a:lnTo>
                    <a:pt x="2311" y="740"/>
                  </a:lnTo>
                  <a:lnTo>
                    <a:pt x="2322" y="737"/>
                  </a:lnTo>
                  <a:lnTo>
                    <a:pt x="2325" y="737"/>
                  </a:lnTo>
                  <a:lnTo>
                    <a:pt x="2329" y="733"/>
                  </a:lnTo>
                  <a:lnTo>
                    <a:pt x="2329" y="726"/>
                  </a:lnTo>
                  <a:lnTo>
                    <a:pt x="2329" y="722"/>
                  </a:lnTo>
                  <a:lnTo>
                    <a:pt x="2329" y="715"/>
                  </a:lnTo>
                  <a:lnTo>
                    <a:pt x="2332" y="712"/>
                  </a:lnTo>
                  <a:lnTo>
                    <a:pt x="2336" y="712"/>
                  </a:lnTo>
                  <a:lnTo>
                    <a:pt x="2340" y="712"/>
                  </a:lnTo>
                  <a:lnTo>
                    <a:pt x="2347" y="712"/>
                  </a:lnTo>
                  <a:lnTo>
                    <a:pt x="2350" y="712"/>
                  </a:lnTo>
                  <a:lnTo>
                    <a:pt x="2354" y="708"/>
                  </a:lnTo>
                  <a:lnTo>
                    <a:pt x="2361" y="705"/>
                  </a:lnTo>
                  <a:lnTo>
                    <a:pt x="2371" y="694"/>
                  </a:lnTo>
                  <a:lnTo>
                    <a:pt x="2378" y="691"/>
                  </a:lnTo>
                  <a:lnTo>
                    <a:pt x="2382" y="691"/>
                  </a:lnTo>
                  <a:lnTo>
                    <a:pt x="2389" y="691"/>
                  </a:lnTo>
                  <a:lnTo>
                    <a:pt x="2392" y="694"/>
                  </a:lnTo>
                  <a:lnTo>
                    <a:pt x="2396" y="698"/>
                  </a:lnTo>
                  <a:lnTo>
                    <a:pt x="2399" y="698"/>
                  </a:lnTo>
                  <a:lnTo>
                    <a:pt x="2399" y="701"/>
                  </a:lnTo>
                  <a:lnTo>
                    <a:pt x="2421" y="691"/>
                  </a:lnTo>
                  <a:lnTo>
                    <a:pt x="2428" y="677"/>
                  </a:lnTo>
                  <a:lnTo>
                    <a:pt x="2442" y="663"/>
                  </a:lnTo>
                  <a:lnTo>
                    <a:pt x="2463" y="656"/>
                  </a:lnTo>
                  <a:lnTo>
                    <a:pt x="2466" y="641"/>
                  </a:lnTo>
                  <a:lnTo>
                    <a:pt x="2484" y="641"/>
                  </a:lnTo>
                  <a:lnTo>
                    <a:pt x="2484" y="641"/>
                  </a:lnTo>
                  <a:lnTo>
                    <a:pt x="2491" y="641"/>
                  </a:lnTo>
                  <a:lnTo>
                    <a:pt x="2498" y="645"/>
                  </a:lnTo>
                  <a:lnTo>
                    <a:pt x="2502" y="645"/>
                  </a:lnTo>
                  <a:lnTo>
                    <a:pt x="2505" y="645"/>
                  </a:lnTo>
                  <a:lnTo>
                    <a:pt x="2512" y="641"/>
                  </a:lnTo>
                  <a:lnTo>
                    <a:pt x="2516" y="638"/>
                  </a:lnTo>
                  <a:lnTo>
                    <a:pt x="2523" y="634"/>
                  </a:lnTo>
                  <a:lnTo>
                    <a:pt x="2526" y="631"/>
                  </a:lnTo>
                  <a:lnTo>
                    <a:pt x="2526" y="627"/>
                  </a:lnTo>
                  <a:lnTo>
                    <a:pt x="2526" y="627"/>
                  </a:lnTo>
                  <a:lnTo>
                    <a:pt x="2523" y="620"/>
                  </a:lnTo>
                  <a:lnTo>
                    <a:pt x="2516" y="617"/>
                  </a:lnTo>
                  <a:lnTo>
                    <a:pt x="2512" y="610"/>
                  </a:lnTo>
                  <a:lnTo>
                    <a:pt x="2505" y="603"/>
                  </a:lnTo>
                  <a:lnTo>
                    <a:pt x="2502" y="596"/>
                  </a:lnTo>
                  <a:lnTo>
                    <a:pt x="2495" y="592"/>
                  </a:lnTo>
                  <a:lnTo>
                    <a:pt x="2491" y="589"/>
                  </a:lnTo>
                  <a:lnTo>
                    <a:pt x="2491" y="585"/>
                  </a:lnTo>
                  <a:lnTo>
                    <a:pt x="2491" y="582"/>
                  </a:lnTo>
                  <a:lnTo>
                    <a:pt x="2491" y="578"/>
                  </a:lnTo>
                  <a:lnTo>
                    <a:pt x="2491" y="575"/>
                  </a:lnTo>
                  <a:lnTo>
                    <a:pt x="2495" y="575"/>
                  </a:lnTo>
                  <a:lnTo>
                    <a:pt x="2502" y="575"/>
                  </a:lnTo>
                  <a:lnTo>
                    <a:pt x="2505" y="575"/>
                  </a:lnTo>
                  <a:lnTo>
                    <a:pt x="2512" y="571"/>
                  </a:lnTo>
                  <a:lnTo>
                    <a:pt x="2512" y="571"/>
                  </a:lnTo>
                  <a:lnTo>
                    <a:pt x="2516" y="567"/>
                  </a:lnTo>
                  <a:lnTo>
                    <a:pt x="2537" y="546"/>
                  </a:lnTo>
                  <a:lnTo>
                    <a:pt x="2533" y="529"/>
                  </a:lnTo>
                  <a:lnTo>
                    <a:pt x="2544" y="522"/>
                  </a:lnTo>
                  <a:lnTo>
                    <a:pt x="2554" y="539"/>
                  </a:lnTo>
                  <a:lnTo>
                    <a:pt x="2576" y="546"/>
                  </a:lnTo>
                  <a:lnTo>
                    <a:pt x="2576" y="546"/>
                  </a:lnTo>
                  <a:lnTo>
                    <a:pt x="2579" y="550"/>
                  </a:lnTo>
                  <a:lnTo>
                    <a:pt x="2586" y="557"/>
                  </a:lnTo>
                  <a:lnTo>
                    <a:pt x="2590" y="560"/>
                  </a:lnTo>
                  <a:lnTo>
                    <a:pt x="2597" y="567"/>
                  </a:lnTo>
                  <a:lnTo>
                    <a:pt x="2604" y="575"/>
                  </a:lnTo>
                  <a:lnTo>
                    <a:pt x="2607" y="578"/>
                  </a:lnTo>
                  <a:lnTo>
                    <a:pt x="2614" y="582"/>
                  </a:lnTo>
                  <a:lnTo>
                    <a:pt x="2618" y="582"/>
                  </a:lnTo>
                  <a:lnTo>
                    <a:pt x="2621" y="582"/>
                  </a:lnTo>
                  <a:lnTo>
                    <a:pt x="2621" y="578"/>
                  </a:lnTo>
                  <a:lnTo>
                    <a:pt x="2625" y="553"/>
                  </a:lnTo>
                  <a:lnTo>
                    <a:pt x="2628" y="546"/>
                  </a:lnTo>
                  <a:lnTo>
                    <a:pt x="2628" y="546"/>
                  </a:lnTo>
                  <a:lnTo>
                    <a:pt x="2632" y="546"/>
                  </a:lnTo>
                  <a:lnTo>
                    <a:pt x="2639" y="546"/>
                  </a:lnTo>
                  <a:lnTo>
                    <a:pt x="2646" y="543"/>
                  </a:lnTo>
                  <a:lnTo>
                    <a:pt x="2653" y="539"/>
                  </a:lnTo>
                  <a:lnTo>
                    <a:pt x="2660" y="536"/>
                  </a:lnTo>
                  <a:lnTo>
                    <a:pt x="2660" y="529"/>
                  </a:lnTo>
                  <a:lnTo>
                    <a:pt x="2657" y="525"/>
                  </a:lnTo>
                  <a:lnTo>
                    <a:pt x="2650" y="518"/>
                  </a:lnTo>
                  <a:lnTo>
                    <a:pt x="2642" y="515"/>
                  </a:lnTo>
                  <a:lnTo>
                    <a:pt x="2632" y="511"/>
                  </a:lnTo>
                  <a:lnTo>
                    <a:pt x="2625" y="504"/>
                  </a:lnTo>
                  <a:lnTo>
                    <a:pt x="2618" y="50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2" name="Freeform 340"/>
            <p:cNvSpPr>
              <a:spLocks noEditPoints="1"/>
            </p:cNvSpPr>
            <p:nvPr userDrawn="1"/>
          </p:nvSpPr>
          <p:spPr bwMode="gray">
            <a:xfrm>
              <a:off x="3204" y="766"/>
              <a:ext cx="1763" cy="2437"/>
            </a:xfrm>
            <a:custGeom>
              <a:avLst/>
              <a:gdLst>
                <a:gd name="T0" fmla="*/ 1585 w 1828"/>
                <a:gd name="T1" fmla="*/ 1427 h 2470"/>
                <a:gd name="T2" fmla="*/ 1384 w 1828"/>
                <a:gd name="T3" fmla="*/ 1262 h 2470"/>
                <a:gd name="T4" fmla="*/ 1314 w 1828"/>
                <a:gd name="T5" fmla="*/ 1237 h 2470"/>
                <a:gd name="T6" fmla="*/ 1176 w 1828"/>
                <a:gd name="T7" fmla="*/ 1318 h 2470"/>
                <a:gd name="T8" fmla="*/ 1134 w 1828"/>
                <a:gd name="T9" fmla="*/ 1237 h 2470"/>
                <a:gd name="T10" fmla="*/ 1088 w 1828"/>
                <a:gd name="T11" fmla="*/ 1149 h 2470"/>
                <a:gd name="T12" fmla="*/ 954 w 1828"/>
                <a:gd name="T13" fmla="*/ 1145 h 2470"/>
                <a:gd name="T14" fmla="*/ 1144 w 1828"/>
                <a:gd name="T15" fmla="*/ 1054 h 2470"/>
                <a:gd name="T16" fmla="*/ 1236 w 1828"/>
                <a:gd name="T17" fmla="*/ 902 h 2470"/>
                <a:gd name="T18" fmla="*/ 1289 w 1828"/>
                <a:gd name="T19" fmla="*/ 811 h 2470"/>
                <a:gd name="T20" fmla="*/ 1395 w 1828"/>
                <a:gd name="T21" fmla="*/ 733 h 2470"/>
                <a:gd name="T22" fmla="*/ 1373 w 1828"/>
                <a:gd name="T23" fmla="*/ 677 h 2470"/>
                <a:gd name="T24" fmla="*/ 1476 w 1828"/>
                <a:gd name="T25" fmla="*/ 617 h 2470"/>
                <a:gd name="T26" fmla="*/ 1398 w 1828"/>
                <a:gd name="T27" fmla="*/ 398 h 2470"/>
                <a:gd name="T28" fmla="*/ 1225 w 1828"/>
                <a:gd name="T29" fmla="*/ 324 h 2470"/>
                <a:gd name="T30" fmla="*/ 1197 w 1828"/>
                <a:gd name="T31" fmla="*/ 582 h 2470"/>
                <a:gd name="T32" fmla="*/ 1060 w 1828"/>
                <a:gd name="T33" fmla="*/ 515 h 2470"/>
                <a:gd name="T34" fmla="*/ 1067 w 1828"/>
                <a:gd name="T35" fmla="*/ 314 h 2470"/>
                <a:gd name="T36" fmla="*/ 1159 w 1828"/>
                <a:gd name="T37" fmla="*/ 194 h 2470"/>
                <a:gd name="T38" fmla="*/ 1113 w 1828"/>
                <a:gd name="T39" fmla="*/ 141 h 2470"/>
                <a:gd name="T40" fmla="*/ 1035 w 1828"/>
                <a:gd name="T41" fmla="*/ 43 h 2470"/>
                <a:gd name="T42" fmla="*/ 1025 w 1828"/>
                <a:gd name="T43" fmla="*/ 131 h 2470"/>
                <a:gd name="T44" fmla="*/ 884 w 1828"/>
                <a:gd name="T45" fmla="*/ 155 h 2470"/>
                <a:gd name="T46" fmla="*/ 785 w 1828"/>
                <a:gd name="T47" fmla="*/ 166 h 2470"/>
                <a:gd name="T48" fmla="*/ 690 w 1828"/>
                <a:gd name="T49" fmla="*/ 117 h 2470"/>
                <a:gd name="T50" fmla="*/ 535 w 1828"/>
                <a:gd name="T51" fmla="*/ 67 h 2470"/>
                <a:gd name="T52" fmla="*/ 327 w 1828"/>
                <a:gd name="T53" fmla="*/ 74 h 2470"/>
                <a:gd name="T54" fmla="*/ 123 w 1828"/>
                <a:gd name="T55" fmla="*/ 36 h 2470"/>
                <a:gd name="T56" fmla="*/ 0 w 1828"/>
                <a:gd name="T57" fmla="*/ 240 h 2470"/>
                <a:gd name="T58" fmla="*/ 28 w 1828"/>
                <a:gd name="T59" fmla="*/ 370 h 2470"/>
                <a:gd name="T60" fmla="*/ 140 w 1828"/>
                <a:gd name="T61" fmla="*/ 448 h 2470"/>
                <a:gd name="T62" fmla="*/ 214 w 1828"/>
                <a:gd name="T63" fmla="*/ 370 h 2470"/>
                <a:gd name="T64" fmla="*/ 285 w 1828"/>
                <a:gd name="T65" fmla="*/ 381 h 2470"/>
                <a:gd name="T66" fmla="*/ 486 w 1828"/>
                <a:gd name="T67" fmla="*/ 497 h 2470"/>
                <a:gd name="T68" fmla="*/ 598 w 1828"/>
                <a:gd name="T69" fmla="*/ 684 h 2470"/>
                <a:gd name="T70" fmla="*/ 715 w 1828"/>
                <a:gd name="T71" fmla="*/ 1040 h 2470"/>
                <a:gd name="T72" fmla="*/ 778 w 1828"/>
                <a:gd name="T73" fmla="*/ 1050 h 2470"/>
                <a:gd name="T74" fmla="*/ 1032 w 1828"/>
                <a:gd name="T75" fmla="*/ 1247 h 2470"/>
                <a:gd name="T76" fmla="*/ 1095 w 1828"/>
                <a:gd name="T77" fmla="*/ 1286 h 2470"/>
                <a:gd name="T78" fmla="*/ 1106 w 1828"/>
                <a:gd name="T79" fmla="*/ 1307 h 2470"/>
                <a:gd name="T80" fmla="*/ 1194 w 1828"/>
                <a:gd name="T81" fmla="*/ 1325 h 2470"/>
                <a:gd name="T82" fmla="*/ 1152 w 1828"/>
                <a:gd name="T83" fmla="*/ 1494 h 2470"/>
                <a:gd name="T84" fmla="*/ 1303 w 1828"/>
                <a:gd name="T85" fmla="*/ 1709 h 2470"/>
                <a:gd name="T86" fmla="*/ 1282 w 1828"/>
                <a:gd name="T87" fmla="*/ 2075 h 2470"/>
                <a:gd name="T88" fmla="*/ 1377 w 1828"/>
                <a:gd name="T89" fmla="*/ 2463 h 2470"/>
                <a:gd name="T90" fmla="*/ 1349 w 1828"/>
                <a:gd name="T91" fmla="*/ 2216 h 2470"/>
                <a:gd name="T92" fmla="*/ 1486 w 1828"/>
                <a:gd name="T93" fmla="*/ 1987 h 2470"/>
                <a:gd name="T94" fmla="*/ 1828 w 1828"/>
                <a:gd name="T95" fmla="*/ 1519 h 2470"/>
                <a:gd name="T96" fmla="*/ 1345 w 1828"/>
                <a:gd name="T97" fmla="*/ 694 h 2470"/>
                <a:gd name="T98" fmla="*/ 1141 w 1828"/>
                <a:gd name="T99" fmla="*/ 712 h 2470"/>
                <a:gd name="T100" fmla="*/ 1155 w 1828"/>
                <a:gd name="T101" fmla="*/ 790 h 2470"/>
                <a:gd name="T102" fmla="*/ 1197 w 1828"/>
                <a:gd name="T103" fmla="*/ 782 h 2470"/>
                <a:gd name="T104" fmla="*/ 1088 w 1828"/>
                <a:gd name="T105" fmla="*/ 800 h 2470"/>
                <a:gd name="T106" fmla="*/ 1025 w 1828"/>
                <a:gd name="T107" fmla="*/ 708 h 2470"/>
                <a:gd name="T108" fmla="*/ 1120 w 1828"/>
                <a:gd name="T109" fmla="*/ 1223 h 2470"/>
                <a:gd name="T110" fmla="*/ 1331 w 1828"/>
                <a:gd name="T111" fmla="*/ 1656 h 2470"/>
                <a:gd name="T112" fmla="*/ 1345 w 1828"/>
                <a:gd name="T113" fmla="*/ 1589 h 2470"/>
                <a:gd name="T114" fmla="*/ 1483 w 1828"/>
                <a:gd name="T115" fmla="*/ 1378 h 2470"/>
                <a:gd name="T116" fmla="*/ 1409 w 1828"/>
                <a:gd name="T117" fmla="*/ 1378 h 2470"/>
                <a:gd name="T118" fmla="*/ 1528 w 1828"/>
                <a:gd name="T119" fmla="*/ 1374 h 2470"/>
                <a:gd name="T120" fmla="*/ 1384 w 1828"/>
                <a:gd name="T121" fmla="*/ 1413 h 2470"/>
                <a:gd name="T122" fmla="*/ 1225 w 1828"/>
                <a:gd name="T123" fmla="*/ 1410 h 2470"/>
                <a:gd name="T124" fmla="*/ 1391 w 1828"/>
                <a:gd name="T125" fmla="*/ 1769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8" h="2470">
                  <a:moveTo>
                    <a:pt x="1796" y="1491"/>
                  </a:moveTo>
                  <a:lnTo>
                    <a:pt x="1789" y="1487"/>
                  </a:lnTo>
                  <a:lnTo>
                    <a:pt x="1779" y="1480"/>
                  </a:lnTo>
                  <a:lnTo>
                    <a:pt x="1757" y="1469"/>
                  </a:lnTo>
                  <a:lnTo>
                    <a:pt x="1740" y="1466"/>
                  </a:lnTo>
                  <a:lnTo>
                    <a:pt x="1687" y="1448"/>
                  </a:lnTo>
                  <a:lnTo>
                    <a:pt x="1680" y="1448"/>
                  </a:lnTo>
                  <a:lnTo>
                    <a:pt x="1676" y="1452"/>
                  </a:lnTo>
                  <a:lnTo>
                    <a:pt x="1669" y="1452"/>
                  </a:lnTo>
                  <a:lnTo>
                    <a:pt x="1666" y="1455"/>
                  </a:lnTo>
                  <a:lnTo>
                    <a:pt x="1666" y="1455"/>
                  </a:lnTo>
                  <a:lnTo>
                    <a:pt x="1669" y="1448"/>
                  </a:lnTo>
                  <a:lnTo>
                    <a:pt x="1669" y="1445"/>
                  </a:lnTo>
                  <a:lnTo>
                    <a:pt x="1669" y="1438"/>
                  </a:lnTo>
                  <a:lnTo>
                    <a:pt x="1669" y="1438"/>
                  </a:lnTo>
                  <a:lnTo>
                    <a:pt x="1669" y="1434"/>
                  </a:lnTo>
                  <a:lnTo>
                    <a:pt x="1666" y="1431"/>
                  </a:lnTo>
                  <a:lnTo>
                    <a:pt x="1662" y="1431"/>
                  </a:lnTo>
                  <a:lnTo>
                    <a:pt x="1659" y="1431"/>
                  </a:lnTo>
                  <a:lnTo>
                    <a:pt x="1655" y="1431"/>
                  </a:lnTo>
                  <a:lnTo>
                    <a:pt x="1652" y="1431"/>
                  </a:lnTo>
                  <a:lnTo>
                    <a:pt x="1645" y="1431"/>
                  </a:lnTo>
                  <a:lnTo>
                    <a:pt x="1638" y="1431"/>
                  </a:lnTo>
                  <a:lnTo>
                    <a:pt x="1631" y="1427"/>
                  </a:lnTo>
                  <a:lnTo>
                    <a:pt x="1624" y="1427"/>
                  </a:lnTo>
                  <a:lnTo>
                    <a:pt x="1620" y="1427"/>
                  </a:lnTo>
                  <a:lnTo>
                    <a:pt x="1613" y="1431"/>
                  </a:lnTo>
                  <a:lnTo>
                    <a:pt x="1602" y="1434"/>
                  </a:lnTo>
                  <a:lnTo>
                    <a:pt x="1595" y="1438"/>
                  </a:lnTo>
                  <a:lnTo>
                    <a:pt x="1592" y="1438"/>
                  </a:lnTo>
                  <a:lnTo>
                    <a:pt x="1588" y="1441"/>
                  </a:lnTo>
                  <a:lnTo>
                    <a:pt x="1581" y="1448"/>
                  </a:lnTo>
                  <a:lnTo>
                    <a:pt x="1571" y="1452"/>
                  </a:lnTo>
                  <a:lnTo>
                    <a:pt x="1564" y="1455"/>
                  </a:lnTo>
                  <a:lnTo>
                    <a:pt x="1560" y="1455"/>
                  </a:lnTo>
                  <a:lnTo>
                    <a:pt x="1560" y="1455"/>
                  </a:lnTo>
                  <a:lnTo>
                    <a:pt x="1564" y="1452"/>
                  </a:lnTo>
                  <a:lnTo>
                    <a:pt x="1571" y="1448"/>
                  </a:lnTo>
                  <a:lnTo>
                    <a:pt x="1574" y="1445"/>
                  </a:lnTo>
                  <a:lnTo>
                    <a:pt x="1578" y="1441"/>
                  </a:lnTo>
                  <a:lnTo>
                    <a:pt x="1578" y="1438"/>
                  </a:lnTo>
                  <a:lnTo>
                    <a:pt x="1581" y="1434"/>
                  </a:lnTo>
                  <a:lnTo>
                    <a:pt x="1585" y="1427"/>
                  </a:lnTo>
                  <a:lnTo>
                    <a:pt x="1592" y="1424"/>
                  </a:lnTo>
                  <a:lnTo>
                    <a:pt x="1595" y="1420"/>
                  </a:lnTo>
                  <a:lnTo>
                    <a:pt x="1599" y="1417"/>
                  </a:lnTo>
                  <a:lnTo>
                    <a:pt x="1602" y="1410"/>
                  </a:lnTo>
                  <a:lnTo>
                    <a:pt x="1606" y="1403"/>
                  </a:lnTo>
                  <a:lnTo>
                    <a:pt x="1606" y="1399"/>
                  </a:lnTo>
                  <a:lnTo>
                    <a:pt x="1599" y="1385"/>
                  </a:lnTo>
                  <a:lnTo>
                    <a:pt x="1588" y="1371"/>
                  </a:lnTo>
                  <a:lnTo>
                    <a:pt x="1578" y="1360"/>
                  </a:lnTo>
                  <a:lnTo>
                    <a:pt x="1571" y="1353"/>
                  </a:lnTo>
                  <a:lnTo>
                    <a:pt x="1564" y="1350"/>
                  </a:lnTo>
                  <a:lnTo>
                    <a:pt x="1557" y="1346"/>
                  </a:lnTo>
                  <a:lnTo>
                    <a:pt x="1550" y="1343"/>
                  </a:lnTo>
                  <a:lnTo>
                    <a:pt x="1536" y="1336"/>
                  </a:lnTo>
                  <a:lnTo>
                    <a:pt x="1525" y="1332"/>
                  </a:lnTo>
                  <a:lnTo>
                    <a:pt x="1514" y="1329"/>
                  </a:lnTo>
                  <a:lnTo>
                    <a:pt x="1507" y="1329"/>
                  </a:lnTo>
                  <a:lnTo>
                    <a:pt x="1497" y="1321"/>
                  </a:lnTo>
                  <a:lnTo>
                    <a:pt x="1497" y="1321"/>
                  </a:lnTo>
                  <a:lnTo>
                    <a:pt x="1493" y="1318"/>
                  </a:lnTo>
                  <a:lnTo>
                    <a:pt x="1490" y="1311"/>
                  </a:lnTo>
                  <a:lnTo>
                    <a:pt x="1483" y="1307"/>
                  </a:lnTo>
                  <a:lnTo>
                    <a:pt x="1476" y="1300"/>
                  </a:lnTo>
                  <a:lnTo>
                    <a:pt x="1465" y="1290"/>
                  </a:lnTo>
                  <a:lnTo>
                    <a:pt x="1462" y="1286"/>
                  </a:lnTo>
                  <a:lnTo>
                    <a:pt x="1458" y="1283"/>
                  </a:lnTo>
                  <a:lnTo>
                    <a:pt x="1454" y="1283"/>
                  </a:lnTo>
                  <a:lnTo>
                    <a:pt x="1451" y="1279"/>
                  </a:lnTo>
                  <a:lnTo>
                    <a:pt x="1447" y="1276"/>
                  </a:lnTo>
                  <a:lnTo>
                    <a:pt x="1444" y="1272"/>
                  </a:lnTo>
                  <a:lnTo>
                    <a:pt x="1437" y="1269"/>
                  </a:lnTo>
                  <a:lnTo>
                    <a:pt x="1430" y="1269"/>
                  </a:lnTo>
                  <a:lnTo>
                    <a:pt x="1430" y="1265"/>
                  </a:lnTo>
                  <a:lnTo>
                    <a:pt x="1426" y="1262"/>
                  </a:lnTo>
                  <a:lnTo>
                    <a:pt x="1423" y="1258"/>
                  </a:lnTo>
                  <a:lnTo>
                    <a:pt x="1419" y="1258"/>
                  </a:lnTo>
                  <a:lnTo>
                    <a:pt x="1419" y="1255"/>
                  </a:lnTo>
                  <a:lnTo>
                    <a:pt x="1412" y="1255"/>
                  </a:lnTo>
                  <a:lnTo>
                    <a:pt x="1405" y="1255"/>
                  </a:lnTo>
                  <a:lnTo>
                    <a:pt x="1398" y="1258"/>
                  </a:lnTo>
                  <a:lnTo>
                    <a:pt x="1395" y="1258"/>
                  </a:lnTo>
                  <a:lnTo>
                    <a:pt x="1391" y="1258"/>
                  </a:lnTo>
                  <a:lnTo>
                    <a:pt x="1384" y="1262"/>
                  </a:lnTo>
                  <a:lnTo>
                    <a:pt x="1377" y="1265"/>
                  </a:lnTo>
                  <a:lnTo>
                    <a:pt x="1370" y="1265"/>
                  </a:lnTo>
                  <a:lnTo>
                    <a:pt x="1366" y="1265"/>
                  </a:lnTo>
                  <a:lnTo>
                    <a:pt x="1363" y="1265"/>
                  </a:lnTo>
                  <a:lnTo>
                    <a:pt x="1356" y="1262"/>
                  </a:lnTo>
                  <a:lnTo>
                    <a:pt x="1349" y="1258"/>
                  </a:lnTo>
                  <a:lnTo>
                    <a:pt x="1345" y="1255"/>
                  </a:lnTo>
                  <a:lnTo>
                    <a:pt x="1345" y="1255"/>
                  </a:lnTo>
                  <a:lnTo>
                    <a:pt x="1338" y="1247"/>
                  </a:lnTo>
                  <a:lnTo>
                    <a:pt x="1335" y="1244"/>
                  </a:lnTo>
                  <a:lnTo>
                    <a:pt x="1331" y="1240"/>
                  </a:lnTo>
                  <a:lnTo>
                    <a:pt x="1331" y="1237"/>
                  </a:lnTo>
                  <a:lnTo>
                    <a:pt x="1328" y="1233"/>
                  </a:lnTo>
                  <a:lnTo>
                    <a:pt x="1328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0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7"/>
                  </a:lnTo>
                  <a:lnTo>
                    <a:pt x="1321" y="1237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4"/>
                  </a:lnTo>
                  <a:lnTo>
                    <a:pt x="1317" y="1244"/>
                  </a:lnTo>
                  <a:lnTo>
                    <a:pt x="1317" y="1244"/>
                  </a:lnTo>
                  <a:lnTo>
                    <a:pt x="1317" y="1247"/>
                  </a:lnTo>
                  <a:lnTo>
                    <a:pt x="1321" y="1247"/>
                  </a:lnTo>
                  <a:lnTo>
                    <a:pt x="1317" y="1251"/>
                  </a:lnTo>
                  <a:lnTo>
                    <a:pt x="1317" y="1251"/>
                  </a:lnTo>
                  <a:lnTo>
                    <a:pt x="1314" y="1251"/>
                  </a:lnTo>
                  <a:lnTo>
                    <a:pt x="1314" y="1251"/>
                  </a:lnTo>
                  <a:lnTo>
                    <a:pt x="1314" y="1247"/>
                  </a:lnTo>
                  <a:lnTo>
                    <a:pt x="1314" y="1247"/>
                  </a:lnTo>
                  <a:lnTo>
                    <a:pt x="1314" y="1244"/>
                  </a:lnTo>
                  <a:lnTo>
                    <a:pt x="1317" y="1244"/>
                  </a:lnTo>
                  <a:lnTo>
                    <a:pt x="1317" y="1240"/>
                  </a:lnTo>
                  <a:lnTo>
                    <a:pt x="1314" y="1240"/>
                  </a:lnTo>
                  <a:lnTo>
                    <a:pt x="1314" y="1237"/>
                  </a:lnTo>
                  <a:lnTo>
                    <a:pt x="1314" y="1237"/>
                  </a:lnTo>
                  <a:lnTo>
                    <a:pt x="1310" y="1237"/>
                  </a:lnTo>
                  <a:lnTo>
                    <a:pt x="1307" y="1240"/>
                  </a:lnTo>
                  <a:lnTo>
                    <a:pt x="1310" y="1237"/>
                  </a:lnTo>
                  <a:lnTo>
                    <a:pt x="1314" y="1237"/>
                  </a:lnTo>
                  <a:lnTo>
                    <a:pt x="1314" y="1233"/>
                  </a:lnTo>
                  <a:lnTo>
                    <a:pt x="1317" y="1233"/>
                  </a:lnTo>
                  <a:lnTo>
                    <a:pt x="1317" y="1233"/>
                  </a:lnTo>
                  <a:lnTo>
                    <a:pt x="1317" y="1230"/>
                  </a:lnTo>
                  <a:lnTo>
                    <a:pt x="1317" y="1230"/>
                  </a:lnTo>
                  <a:lnTo>
                    <a:pt x="1314" y="1230"/>
                  </a:lnTo>
                  <a:lnTo>
                    <a:pt x="1314" y="1230"/>
                  </a:lnTo>
                  <a:lnTo>
                    <a:pt x="1307" y="1230"/>
                  </a:lnTo>
                  <a:lnTo>
                    <a:pt x="1303" y="1233"/>
                  </a:lnTo>
                  <a:lnTo>
                    <a:pt x="1296" y="1233"/>
                  </a:lnTo>
                  <a:lnTo>
                    <a:pt x="1296" y="1237"/>
                  </a:lnTo>
                  <a:lnTo>
                    <a:pt x="1292" y="1237"/>
                  </a:lnTo>
                  <a:lnTo>
                    <a:pt x="1289" y="1237"/>
                  </a:lnTo>
                  <a:lnTo>
                    <a:pt x="1285" y="1237"/>
                  </a:lnTo>
                  <a:lnTo>
                    <a:pt x="1278" y="1240"/>
                  </a:lnTo>
                  <a:lnTo>
                    <a:pt x="1275" y="1244"/>
                  </a:lnTo>
                  <a:lnTo>
                    <a:pt x="1275" y="1244"/>
                  </a:lnTo>
                  <a:lnTo>
                    <a:pt x="1268" y="1251"/>
                  </a:lnTo>
                  <a:lnTo>
                    <a:pt x="1250" y="1255"/>
                  </a:lnTo>
                  <a:lnTo>
                    <a:pt x="1243" y="1265"/>
                  </a:lnTo>
                  <a:lnTo>
                    <a:pt x="1229" y="1283"/>
                  </a:lnTo>
                  <a:lnTo>
                    <a:pt x="1215" y="1286"/>
                  </a:lnTo>
                  <a:lnTo>
                    <a:pt x="1215" y="1286"/>
                  </a:lnTo>
                  <a:lnTo>
                    <a:pt x="1215" y="1290"/>
                  </a:lnTo>
                  <a:lnTo>
                    <a:pt x="1218" y="1293"/>
                  </a:lnTo>
                  <a:lnTo>
                    <a:pt x="1215" y="1300"/>
                  </a:lnTo>
                  <a:lnTo>
                    <a:pt x="1215" y="1300"/>
                  </a:lnTo>
                  <a:lnTo>
                    <a:pt x="1215" y="1304"/>
                  </a:lnTo>
                  <a:lnTo>
                    <a:pt x="1215" y="1307"/>
                  </a:lnTo>
                  <a:lnTo>
                    <a:pt x="1215" y="1311"/>
                  </a:lnTo>
                  <a:lnTo>
                    <a:pt x="1215" y="1314"/>
                  </a:lnTo>
                  <a:lnTo>
                    <a:pt x="1208" y="1311"/>
                  </a:lnTo>
                  <a:lnTo>
                    <a:pt x="1204" y="1311"/>
                  </a:lnTo>
                  <a:lnTo>
                    <a:pt x="1204" y="1311"/>
                  </a:lnTo>
                  <a:lnTo>
                    <a:pt x="1197" y="1311"/>
                  </a:lnTo>
                  <a:lnTo>
                    <a:pt x="1197" y="1311"/>
                  </a:lnTo>
                  <a:lnTo>
                    <a:pt x="1190" y="1314"/>
                  </a:lnTo>
                  <a:lnTo>
                    <a:pt x="1183" y="1314"/>
                  </a:lnTo>
                  <a:lnTo>
                    <a:pt x="1176" y="1318"/>
                  </a:lnTo>
                  <a:lnTo>
                    <a:pt x="1176" y="1318"/>
                  </a:lnTo>
                  <a:lnTo>
                    <a:pt x="1169" y="1318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2" y="1314"/>
                  </a:lnTo>
                  <a:lnTo>
                    <a:pt x="1159" y="1311"/>
                  </a:lnTo>
                  <a:lnTo>
                    <a:pt x="1148" y="1307"/>
                  </a:lnTo>
                  <a:lnTo>
                    <a:pt x="1141" y="1314"/>
                  </a:lnTo>
                  <a:lnTo>
                    <a:pt x="1137" y="1318"/>
                  </a:lnTo>
                  <a:lnTo>
                    <a:pt x="1137" y="1321"/>
                  </a:lnTo>
                  <a:lnTo>
                    <a:pt x="1137" y="1321"/>
                  </a:lnTo>
                  <a:lnTo>
                    <a:pt x="1134" y="1325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4" y="1325"/>
                  </a:lnTo>
                  <a:lnTo>
                    <a:pt x="1137" y="1321"/>
                  </a:lnTo>
                  <a:lnTo>
                    <a:pt x="1137" y="1318"/>
                  </a:lnTo>
                  <a:lnTo>
                    <a:pt x="1137" y="1314"/>
                  </a:lnTo>
                  <a:lnTo>
                    <a:pt x="1141" y="1311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1" y="1300"/>
                  </a:lnTo>
                  <a:lnTo>
                    <a:pt x="1137" y="1297"/>
                  </a:lnTo>
                  <a:lnTo>
                    <a:pt x="1137" y="1297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0"/>
                  </a:lnTo>
                  <a:lnTo>
                    <a:pt x="1127" y="1283"/>
                  </a:lnTo>
                  <a:lnTo>
                    <a:pt x="1127" y="1283"/>
                  </a:lnTo>
                  <a:lnTo>
                    <a:pt x="1127" y="1279"/>
                  </a:lnTo>
                  <a:lnTo>
                    <a:pt x="1127" y="1276"/>
                  </a:lnTo>
                  <a:lnTo>
                    <a:pt x="1127" y="1269"/>
                  </a:lnTo>
                  <a:lnTo>
                    <a:pt x="1127" y="1269"/>
                  </a:lnTo>
                  <a:lnTo>
                    <a:pt x="1130" y="1262"/>
                  </a:lnTo>
                  <a:lnTo>
                    <a:pt x="1130" y="1258"/>
                  </a:lnTo>
                  <a:lnTo>
                    <a:pt x="1130" y="1258"/>
                  </a:lnTo>
                  <a:lnTo>
                    <a:pt x="1130" y="1251"/>
                  </a:lnTo>
                  <a:lnTo>
                    <a:pt x="1130" y="1244"/>
                  </a:lnTo>
                  <a:lnTo>
                    <a:pt x="1134" y="1237"/>
                  </a:lnTo>
                  <a:lnTo>
                    <a:pt x="1134" y="1230"/>
                  </a:lnTo>
                  <a:lnTo>
                    <a:pt x="1134" y="1230"/>
                  </a:lnTo>
                  <a:lnTo>
                    <a:pt x="1134" y="1223"/>
                  </a:lnTo>
                  <a:lnTo>
                    <a:pt x="1134" y="1219"/>
                  </a:lnTo>
                  <a:lnTo>
                    <a:pt x="1134" y="1219"/>
                  </a:lnTo>
                  <a:lnTo>
                    <a:pt x="1134" y="1216"/>
                  </a:lnTo>
                  <a:lnTo>
                    <a:pt x="1134" y="1216"/>
                  </a:lnTo>
                  <a:lnTo>
                    <a:pt x="1130" y="1216"/>
                  </a:lnTo>
                  <a:lnTo>
                    <a:pt x="1127" y="1212"/>
                  </a:lnTo>
                  <a:lnTo>
                    <a:pt x="1123" y="1212"/>
                  </a:lnTo>
                  <a:lnTo>
                    <a:pt x="1116" y="1212"/>
                  </a:lnTo>
                  <a:lnTo>
                    <a:pt x="1109" y="1212"/>
                  </a:lnTo>
                  <a:lnTo>
                    <a:pt x="1102" y="1212"/>
                  </a:lnTo>
                  <a:lnTo>
                    <a:pt x="1095" y="1212"/>
                  </a:lnTo>
                  <a:lnTo>
                    <a:pt x="1092" y="1212"/>
                  </a:lnTo>
                  <a:lnTo>
                    <a:pt x="1092" y="1212"/>
                  </a:lnTo>
                  <a:lnTo>
                    <a:pt x="1088" y="1212"/>
                  </a:lnTo>
                  <a:lnTo>
                    <a:pt x="1085" y="1212"/>
                  </a:lnTo>
                  <a:lnTo>
                    <a:pt x="1081" y="1212"/>
                  </a:lnTo>
                  <a:lnTo>
                    <a:pt x="1081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4" y="1209"/>
                  </a:lnTo>
                  <a:lnTo>
                    <a:pt x="1074" y="1209"/>
                  </a:lnTo>
                  <a:lnTo>
                    <a:pt x="1074" y="1205"/>
                  </a:lnTo>
                  <a:lnTo>
                    <a:pt x="1074" y="1205"/>
                  </a:lnTo>
                  <a:lnTo>
                    <a:pt x="1074" y="1202"/>
                  </a:lnTo>
                  <a:lnTo>
                    <a:pt x="1074" y="1202"/>
                  </a:lnTo>
                  <a:lnTo>
                    <a:pt x="1074" y="1198"/>
                  </a:lnTo>
                  <a:lnTo>
                    <a:pt x="1078" y="1195"/>
                  </a:lnTo>
                  <a:lnTo>
                    <a:pt x="1078" y="1195"/>
                  </a:lnTo>
                  <a:lnTo>
                    <a:pt x="1078" y="1188"/>
                  </a:lnTo>
                  <a:lnTo>
                    <a:pt x="1074" y="1184"/>
                  </a:lnTo>
                  <a:lnTo>
                    <a:pt x="1074" y="1177"/>
                  </a:lnTo>
                  <a:lnTo>
                    <a:pt x="1078" y="1174"/>
                  </a:lnTo>
                  <a:lnTo>
                    <a:pt x="1078" y="1170"/>
                  </a:lnTo>
                  <a:lnTo>
                    <a:pt x="1078" y="1166"/>
                  </a:lnTo>
                  <a:lnTo>
                    <a:pt x="1081" y="1159"/>
                  </a:lnTo>
                  <a:lnTo>
                    <a:pt x="1081" y="1156"/>
                  </a:lnTo>
                  <a:lnTo>
                    <a:pt x="1085" y="1152"/>
                  </a:lnTo>
                  <a:lnTo>
                    <a:pt x="1085" y="1152"/>
                  </a:lnTo>
                  <a:lnTo>
                    <a:pt x="1088" y="1149"/>
                  </a:lnTo>
                  <a:lnTo>
                    <a:pt x="1088" y="1145"/>
                  </a:lnTo>
                  <a:lnTo>
                    <a:pt x="1092" y="1145"/>
                  </a:lnTo>
                  <a:lnTo>
                    <a:pt x="1092" y="1145"/>
                  </a:lnTo>
                  <a:lnTo>
                    <a:pt x="1092" y="1142"/>
                  </a:lnTo>
                  <a:lnTo>
                    <a:pt x="1092" y="1138"/>
                  </a:lnTo>
                  <a:lnTo>
                    <a:pt x="1092" y="1138"/>
                  </a:lnTo>
                  <a:lnTo>
                    <a:pt x="1088" y="1135"/>
                  </a:lnTo>
                  <a:lnTo>
                    <a:pt x="1081" y="1135"/>
                  </a:lnTo>
                  <a:lnTo>
                    <a:pt x="1081" y="1135"/>
                  </a:lnTo>
                  <a:lnTo>
                    <a:pt x="1074" y="1135"/>
                  </a:lnTo>
                  <a:lnTo>
                    <a:pt x="1067" y="1135"/>
                  </a:lnTo>
                  <a:lnTo>
                    <a:pt x="1060" y="1135"/>
                  </a:lnTo>
                  <a:lnTo>
                    <a:pt x="1056" y="1138"/>
                  </a:lnTo>
                  <a:lnTo>
                    <a:pt x="1053" y="1138"/>
                  </a:lnTo>
                  <a:lnTo>
                    <a:pt x="1049" y="1138"/>
                  </a:lnTo>
                  <a:lnTo>
                    <a:pt x="1046" y="1138"/>
                  </a:lnTo>
                  <a:lnTo>
                    <a:pt x="1046" y="1138"/>
                  </a:lnTo>
                  <a:lnTo>
                    <a:pt x="1042" y="1138"/>
                  </a:lnTo>
                  <a:lnTo>
                    <a:pt x="1039" y="1138"/>
                  </a:lnTo>
                  <a:lnTo>
                    <a:pt x="1039" y="1142"/>
                  </a:lnTo>
                  <a:lnTo>
                    <a:pt x="1039" y="1145"/>
                  </a:lnTo>
                  <a:lnTo>
                    <a:pt x="1035" y="1152"/>
                  </a:lnTo>
                  <a:lnTo>
                    <a:pt x="1035" y="1156"/>
                  </a:lnTo>
                  <a:lnTo>
                    <a:pt x="1035" y="1159"/>
                  </a:lnTo>
                  <a:lnTo>
                    <a:pt x="1035" y="1163"/>
                  </a:lnTo>
                  <a:lnTo>
                    <a:pt x="1032" y="1163"/>
                  </a:lnTo>
                  <a:lnTo>
                    <a:pt x="1028" y="1166"/>
                  </a:lnTo>
                  <a:lnTo>
                    <a:pt x="1025" y="1166"/>
                  </a:lnTo>
                  <a:lnTo>
                    <a:pt x="1021" y="1170"/>
                  </a:lnTo>
                  <a:lnTo>
                    <a:pt x="1018" y="1170"/>
                  </a:lnTo>
                  <a:lnTo>
                    <a:pt x="1014" y="1174"/>
                  </a:lnTo>
                  <a:lnTo>
                    <a:pt x="1011" y="1174"/>
                  </a:lnTo>
                  <a:lnTo>
                    <a:pt x="1004" y="1174"/>
                  </a:lnTo>
                  <a:lnTo>
                    <a:pt x="996" y="1174"/>
                  </a:lnTo>
                  <a:lnTo>
                    <a:pt x="986" y="1170"/>
                  </a:lnTo>
                  <a:lnTo>
                    <a:pt x="975" y="1170"/>
                  </a:lnTo>
                  <a:lnTo>
                    <a:pt x="968" y="1166"/>
                  </a:lnTo>
                  <a:lnTo>
                    <a:pt x="961" y="1163"/>
                  </a:lnTo>
                  <a:lnTo>
                    <a:pt x="961" y="1163"/>
                  </a:lnTo>
                  <a:lnTo>
                    <a:pt x="958" y="1159"/>
                  </a:lnTo>
                  <a:lnTo>
                    <a:pt x="954" y="1156"/>
                  </a:lnTo>
                  <a:lnTo>
                    <a:pt x="954" y="1149"/>
                  </a:lnTo>
                  <a:lnTo>
                    <a:pt x="954" y="1145"/>
                  </a:lnTo>
                  <a:lnTo>
                    <a:pt x="951" y="1142"/>
                  </a:lnTo>
                  <a:lnTo>
                    <a:pt x="951" y="1131"/>
                  </a:lnTo>
                  <a:lnTo>
                    <a:pt x="947" y="1121"/>
                  </a:lnTo>
                  <a:lnTo>
                    <a:pt x="944" y="1114"/>
                  </a:lnTo>
                  <a:lnTo>
                    <a:pt x="944" y="1110"/>
                  </a:lnTo>
                  <a:lnTo>
                    <a:pt x="940" y="1107"/>
                  </a:lnTo>
                  <a:lnTo>
                    <a:pt x="940" y="1096"/>
                  </a:lnTo>
                  <a:lnTo>
                    <a:pt x="940" y="1089"/>
                  </a:lnTo>
                  <a:lnTo>
                    <a:pt x="944" y="1085"/>
                  </a:lnTo>
                  <a:lnTo>
                    <a:pt x="940" y="1068"/>
                  </a:lnTo>
                  <a:lnTo>
                    <a:pt x="944" y="1064"/>
                  </a:lnTo>
                  <a:lnTo>
                    <a:pt x="944" y="1061"/>
                  </a:lnTo>
                  <a:lnTo>
                    <a:pt x="944" y="1054"/>
                  </a:lnTo>
                  <a:lnTo>
                    <a:pt x="944" y="1050"/>
                  </a:lnTo>
                  <a:lnTo>
                    <a:pt x="944" y="1050"/>
                  </a:lnTo>
                  <a:lnTo>
                    <a:pt x="954" y="1029"/>
                  </a:lnTo>
                  <a:lnTo>
                    <a:pt x="975" y="1022"/>
                  </a:lnTo>
                  <a:lnTo>
                    <a:pt x="979" y="1015"/>
                  </a:lnTo>
                  <a:lnTo>
                    <a:pt x="989" y="1015"/>
                  </a:lnTo>
                  <a:lnTo>
                    <a:pt x="996" y="1011"/>
                  </a:lnTo>
                  <a:lnTo>
                    <a:pt x="1004" y="1011"/>
                  </a:lnTo>
                  <a:lnTo>
                    <a:pt x="1007" y="1015"/>
                  </a:lnTo>
                  <a:lnTo>
                    <a:pt x="1011" y="1015"/>
                  </a:lnTo>
                  <a:lnTo>
                    <a:pt x="1025" y="1015"/>
                  </a:lnTo>
                  <a:lnTo>
                    <a:pt x="1039" y="1011"/>
                  </a:lnTo>
                  <a:lnTo>
                    <a:pt x="1046" y="1011"/>
                  </a:lnTo>
                  <a:lnTo>
                    <a:pt x="1049" y="1008"/>
                  </a:lnTo>
                  <a:lnTo>
                    <a:pt x="1049" y="1008"/>
                  </a:lnTo>
                  <a:lnTo>
                    <a:pt x="1053" y="1004"/>
                  </a:lnTo>
                  <a:lnTo>
                    <a:pt x="1053" y="1004"/>
                  </a:lnTo>
                  <a:lnTo>
                    <a:pt x="1067" y="1001"/>
                  </a:lnTo>
                  <a:lnTo>
                    <a:pt x="1088" y="1004"/>
                  </a:lnTo>
                  <a:lnTo>
                    <a:pt x="1109" y="1004"/>
                  </a:lnTo>
                  <a:lnTo>
                    <a:pt x="1120" y="1008"/>
                  </a:lnTo>
                  <a:lnTo>
                    <a:pt x="1127" y="1008"/>
                  </a:lnTo>
                  <a:lnTo>
                    <a:pt x="1130" y="1011"/>
                  </a:lnTo>
                  <a:lnTo>
                    <a:pt x="1134" y="1015"/>
                  </a:lnTo>
                  <a:lnTo>
                    <a:pt x="1137" y="1019"/>
                  </a:lnTo>
                  <a:lnTo>
                    <a:pt x="1137" y="1026"/>
                  </a:lnTo>
                  <a:lnTo>
                    <a:pt x="1137" y="1029"/>
                  </a:lnTo>
                  <a:lnTo>
                    <a:pt x="1137" y="1029"/>
                  </a:lnTo>
                  <a:lnTo>
                    <a:pt x="1141" y="1043"/>
                  </a:lnTo>
                  <a:lnTo>
                    <a:pt x="1144" y="1054"/>
                  </a:lnTo>
                  <a:lnTo>
                    <a:pt x="1152" y="1064"/>
                  </a:lnTo>
                  <a:lnTo>
                    <a:pt x="1155" y="1071"/>
                  </a:lnTo>
                  <a:lnTo>
                    <a:pt x="1162" y="1075"/>
                  </a:lnTo>
                  <a:lnTo>
                    <a:pt x="1166" y="1078"/>
                  </a:lnTo>
                  <a:lnTo>
                    <a:pt x="1166" y="1078"/>
                  </a:lnTo>
                  <a:lnTo>
                    <a:pt x="1173" y="1085"/>
                  </a:lnTo>
                  <a:lnTo>
                    <a:pt x="1176" y="1089"/>
                  </a:lnTo>
                  <a:lnTo>
                    <a:pt x="1180" y="1089"/>
                  </a:lnTo>
                  <a:lnTo>
                    <a:pt x="1183" y="1085"/>
                  </a:lnTo>
                  <a:lnTo>
                    <a:pt x="1183" y="1085"/>
                  </a:lnTo>
                  <a:lnTo>
                    <a:pt x="1187" y="1085"/>
                  </a:lnTo>
                  <a:lnTo>
                    <a:pt x="1187" y="1061"/>
                  </a:lnTo>
                  <a:lnTo>
                    <a:pt x="1180" y="1043"/>
                  </a:lnTo>
                  <a:lnTo>
                    <a:pt x="1173" y="1033"/>
                  </a:lnTo>
                  <a:lnTo>
                    <a:pt x="1169" y="1026"/>
                  </a:lnTo>
                  <a:lnTo>
                    <a:pt x="1166" y="1019"/>
                  </a:lnTo>
                  <a:lnTo>
                    <a:pt x="1162" y="1008"/>
                  </a:lnTo>
                  <a:lnTo>
                    <a:pt x="1162" y="1001"/>
                  </a:lnTo>
                  <a:lnTo>
                    <a:pt x="1162" y="997"/>
                  </a:lnTo>
                  <a:lnTo>
                    <a:pt x="1162" y="994"/>
                  </a:lnTo>
                  <a:lnTo>
                    <a:pt x="1162" y="987"/>
                  </a:lnTo>
                  <a:lnTo>
                    <a:pt x="1166" y="980"/>
                  </a:lnTo>
                  <a:lnTo>
                    <a:pt x="1169" y="976"/>
                  </a:lnTo>
                  <a:lnTo>
                    <a:pt x="1169" y="976"/>
                  </a:lnTo>
                  <a:lnTo>
                    <a:pt x="1176" y="966"/>
                  </a:lnTo>
                  <a:lnTo>
                    <a:pt x="1187" y="959"/>
                  </a:lnTo>
                  <a:lnTo>
                    <a:pt x="1194" y="952"/>
                  </a:lnTo>
                  <a:lnTo>
                    <a:pt x="1204" y="941"/>
                  </a:lnTo>
                  <a:lnTo>
                    <a:pt x="1211" y="934"/>
                  </a:lnTo>
                  <a:lnTo>
                    <a:pt x="1215" y="930"/>
                  </a:lnTo>
                  <a:lnTo>
                    <a:pt x="1218" y="927"/>
                  </a:lnTo>
                  <a:lnTo>
                    <a:pt x="1222" y="927"/>
                  </a:lnTo>
                  <a:lnTo>
                    <a:pt x="1225" y="920"/>
                  </a:lnTo>
                  <a:lnTo>
                    <a:pt x="1225" y="916"/>
                  </a:lnTo>
                  <a:lnTo>
                    <a:pt x="1229" y="913"/>
                  </a:lnTo>
                  <a:lnTo>
                    <a:pt x="1233" y="913"/>
                  </a:lnTo>
                  <a:lnTo>
                    <a:pt x="1233" y="913"/>
                  </a:lnTo>
                  <a:lnTo>
                    <a:pt x="1236" y="913"/>
                  </a:lnTo>
                  <a:lnTo>
                    <a:pt x="1236" y="909"/>
                  </a:lnTo>
                  <a:lnTo>
                    <a:pt x="1240" y="909"/>
                  </a:lnTo>
                  <a:lnTo>
                    <a:pt x="1240" y="906"/>
                  </a:lnTo>
                  <a:lnTo>
                    <a:pt x="1240" y="906"/>
                  </a:lnTo>
                  <a:lnTo>
                    <a:pt x="1236" y="902"/>
                  </a:lnTo>
                  <a:lnTo>
                    <a:pt x="1236" y="902"/>
                  </a:lnTo>
                  <a:lnTo>
                    <a:pt x="1233" y="902"/>
                  </a:lnTo>
                  <a:lnTo>
                    <a:pt x="1233" y="892"/>
                  </a:lnTo>
                  <a:lnTo>
                    <a:pt x="1229" y="888"/>
                  </a:lnTo>
                  <a:lnTo>
                    <a:pt x="1229" y="881"/>
                  </a:lnTo>
                  <a:lnTo>
                    <a:pt x="1229" y="881"/>
                  </a:lnTo>
                  <a:lnTo>
                    <a:pt x="1236" y="881"/>
                  </a:lnTo>
                  <a:lnTo>
                    <a:pt x="1240" y="878"/>
                  </a:lnTo>
                  <a:lnTo>
                    <a:pt x="1243" y="878"/>
                  </a:lnTo>
                  <a:lnTo>
                    <a:pt x="1243" y="874"/>
                  </a:lnTo>
                  <a:lnTo>
                    <a:pt x="1243" y="867"/>
                  </a:lnTo>
                  <a:lnTo>
                    <a:pt x="1243" y="863"/>
                  </a:lnTo>
                  <a:lnTo>
                    <a:pt x="1240" y="860"/>
                  </a:lnTo>
                  <a:lnTo>
                    <a:pt x="1240" y="860"/>
                  </a:lnTo>
                  <a:lnTo>
                    <a:pt x="1236" y="853"/>
                  </a:lnTo>
                  <a:lnTo>
                    <a:pt x="1236" y="853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47" y="856"/>
                  </a:lnTo>
                  <a:lnTo>
                    <a:pt x="1250" y="846"/>
                  </a:lnTo>
                  <a:lnTo>
                    <a:pt x="1254" y="856"/>
                  </a:lnTo>
                  <a:lnTo>
                    <a:pt x="1254" y="860"/>
                  </a:lnTo>
                  <a:lnTo>
                    <a:pt x="1254" y="863"/>
                  </a:lnTo>
                  <a:lnTo>
                    <a:pt x="1257" y="867"/>
                  </a:lnTo>
                  <a:lnTo>
                    <a:pt x="1261" y="867"/>
                  </a:lnTo>
                  <a:lnTo>
                    <a:pt x="1261" y="863"/>
                  </a:lnTo>
                  <a:lnTo>
                    <a:pt x="1261" y="856"/>
                  </a:lnTo>
                  <a:lnTo>
                    <a:pt x="1264" y="849"/>
                  </a:lnTo>
                  <a:lnTo>
                    <a:pt x="1264" y="846"/>
                  </a:lnTo>
                  <a:lnTo>
                    <a:pt x="1264" y="839"/>
                  </a:lnTo>
                  <a:lnTo>
                    <a:pt x="1264" y="832"/>
                  </a:lnTo>
                  <a:lnTo>
                    <a:pt x="1264" y="825"/>
                  </a:lnTo>
                  <a:lnTo>
                    <a:pt x="1261" y="825"/>
                  </a:lnTo>
                  <a:lnTo>
                    <a:pt x="1257" y="818"/>
                  </a:lnTo>
                  <a:lnTo>
                    <a:pt x="1257" y="814"/>
                  </a:lnTo>
                  <a:lnTo>
                    <a:pt x="1261" y="814"/>
                  </a:lnTo>
                  <a:lnTo>
                    <a:pt x="1264" y="811"/>
                  </a:lnTo>
                  <a:lnTo>
                    <a:pt x="1264" y="811"/>
                  </a:lnTo>
                  <a:lnTo>
                    <a:pt x="1268" y="814"/>
                  </a:lnTo>
                  <a:lnTo>
                    <a:pt x="1275" y="814"/>
                  </a:lnTo>
                  <a:lnTo>
                    <a:pt x="1282" y="811"/>
                  </a:lnTo>
                  <a:lnTo>
                    <a:pt x="1289" y="811"/>
                  </a:lnTo>
                  <a:lnTo>
                    <a:pt x="1292" y="807"/>
                  </a:lnTo>
                  <a:lnTo>
                    <a:pt x="1296" y="807"/>
                  </a:lnTo>
                  <a:lnTo>
                    <a:pt x="1303" y="807"/>
                  </a:lnTo>
                  <a:lnTo>
                    <a:pt x="1310" y="807"/>
                  </a:lnTo>
                  <a:lnTo>
                    <a:pt x="1314" y="807"/>
                  </a:lnTo>
                  <a:lnTo>
                    <a:pt x="1321" y="804"/>
                  </a:lnTo>
                  <a:lnTo>
                    <a:pt x="1321" y="800"/>
                  </a:lnTo>
                  <a:lnTo>
                    <a:pt x="1321" y="797"/>
                  </a:lnTo>
                  <a:lnTo>
                    <a:pt x="1314" y="797"/>
                  </a:lnTo>
                  <a:lnTo>
                    <a:pt x="1310" y="797"/>
                  </a:lnTo>
                  <a:lnTo>
                    <a:pt x="1307" y="793"/>
                  </a:lnTo>
                  <a:lnTo>
                    <a:pt x="1303" y="793"/>
                  </a:lnTo>
                  <a:lnTo>
                    <a:pt x="1299" y="793"/>
                  </a:lnTo>
                  <a:lnTo>
                    <a:pt x="1299" y="790"/>
                  </a:lnTo>
                  <a:lnTo>
                    <a:pt x="1299" y="786"/>
                  </a:lnTo>
                  <a:lnTo>
                    <a:pt x="1303" y="782"/>
                  </a:lnTo>
                  <a:lnTo>
                    <a:pt x="1310" y="779"/>
                  </a:lnTo>
                  <a:lnTo>
                    <a:pt x="1310" y="775"/>
                  </a:lnTo>
                  <a:lnTo>
                    <a:pt x="1314" y="775"/>
                  </a:lnTo>
                  <a:lnTo>
                    <a:pt x="1317" y="772"/>
                  </a:lnTo>
                  <a:lnTo>
                    <a:pt x="1321" y="765"/>
                  </a:lnTo>
                  <a:lnTo>
                    <a:pt x="1324" y="761"/>
                  </a:lnTo>
                  <a:lnTo>
                    <a:pt x="1328" y="758"/>
                  </a:lnTo>
                  <a:lnTo>
                    <a:pt x="1328" y="754"/>
                  </a:lnTo>
                  <a:lnTo>
                    <a:pt x="1338" y="754"/>
                  </a:lnTo>
                  <a:lnTo>
                    <a:pt x="1345" y="751"/>
                  </a:lnTo>
                  <a:lnTo>
                    <a:pt x="1349" y="747"/>
                  </a:lnTo>
                  <a:lnTo>
                    <a:pt x="1352" y="747"/>
                  </a:lnTo>
                  <a:lnTo>
                    <a:pt x="1359" y="744"/>
                  </a:lnTo>
                  <a:lnTo>
                    <a:pt x="1359" y="744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66" y="740"/>
                  </a:lnTo>
                  <a:lnTo>
                    <a:pt x="1373" y="737"/>
                  </a:lnTo>
                  <a:lnTo>
                    <a:pt x="1380" y="733"/>
                  </a:lnTo>
                  <a:lnTo>
                    <a:pt x="1384" y="733"/>
                  </a:lnTo>
                  <a:lnTo>
                    <a:pt x="1384" y="730"/>
                  </a:lnTo>
                  <a:lnTo>
                    <a:pt x="1391" y="730"/>
                  </a:lnTo>
                  <a:lnTo>
                    <a:pt x="1395" y="733"/>
                  </a:lnTo>
                  <a:lnTo>
                    <a:pt x="1395" y="733"/>
                  </a:lnTo>
                  <a:lnTo>
                    <a:pt x="1391" y="737"/>
                  </a:lnTo>
                  <a:lnTo>
                    <a:pt x="1391" y="740"/>
                  </a:lnTo>
                  <a:lnTo>
                    <a:pt x="1388" y="740"/>
                  </a:lnTo>
                  <a:lnTo>
                    <a:pt x="1384" y="744"/>
                  </a:lnTo>
                  <a:lnTo>
                    <a:pt x="1384" y="744"/>
                  </a:lnTo>
                  <a:lnTo>
                    <a:pt x="1373" y="747"/>
                  </a:lnTo>
                  <a:lnTo>
                    <a:pt x="1370" y="751"/>
                  </a:lnTo>
                  <a:lnTo>
                    <a:pt x="1370" y="754"/>
                  </a:lnTo>
                  <a:lnTo>
                    <a:pt x="1370" y="761"/>
                  </a:lnTo>
                  <a:lnTo>
                    <a:pt x="1373" y="761"/>
                  </a:lnTo>
                  <a:lnTo>
                    <a:pt x="1373" y="765"/>
                  </a:lnTo>
                  <a:lnTo>
                    <a:pt x="1377" y="765"/>
                  </a:lnTo>
                  <a:lnTo>
                    <a:pt x="1384" y="765"/>
                  </a:lnTo>
                  <a:lnTo>
                    <a:pt x="1391" y="761"/>
                  </a:lnTo>
                  <a:lnTo>
                    <a:pt x="1398" y="758"/>
                  </a:lnTo>
                  <a:lnTo>
                    <a:pt x="1405" y="754"/>
                  </a:lnTo>
                  <a:lnTo>
                    <a:pt x="1412" y="751"/>
                  </a:lnTo>
                  <a:lnTo>
                    <a:pt x="1419" y="751"/>
                  </a:lnTo>
                  <a:lnTo>
                    <a:pt x="1419" y="747"/>
                  </a:lnTo>
                  <a:lnTo>
                    <a:pt x="1426" y="747"/>
                  </a:lnTo>
                  <a:lnTo>
                    <a:pt x="1426" y="744"/>
                  </a:lnTo>
                  <a:lnTo>
                    <a:pt x="1426" y="740"/>
                  </a:lnTo>
                  <a:lnTo>
                    <a:pt x="1423" y="737"/>
                  </a:lnTo>
                  <a:lnTo>
                    <a:pt x="1419" y="737"/>
                  </a:lnTo>
                  <a:lnTo>
                    <a:pt x="1419" y="737"/>
                  </a:lnTo>
                  <a:lnTo>
                    <a:pt x="1412" y="733"/>
                  </a:lnTo>
                  <a:lnTo>
                    <a:pt x="1405" y="730"/>
                  </a:lnTo>
                  <a:lnTo>
                    <a:pt x="1398" y="723"/>
                  </a:lnTo>
                  <a:lnTo>
                    <a:pt x="1395" y="716"/>
                  </a:lnTo>
                  <a:lnTo>
                    <a:pt x="1391" y="712"/>
                  </a:lnTo>
                  <a:lnTo>
                    <a:pt x="1388" y="708"/>
                  </a:lnTo>
                  <a:lnTo>
                    <a:pt x="1384" y="705"/>
                  </a:lnTo>
                  <a:lnTo>
                    <a:pt x="1384" y="698"/>
                  </a:lnTo>
                  <a:lnTo>
                    <a:pt x="1384" y="694"/>
                  </a:lnTo>
                  <a:lnTo>
                    <a:pt x="1384" y="691"/>
                  </a:lnTo>
                  <a:lnTo>
                    <a:pt x="1388" y="691"/>
                  </a:lnTo>
                  <a:lnTo>
                    <a:pt x="1384" y="684"/>
                  </a:lnTo>
                  <a:lnTo>
                    <a:pt x="1384" y="684"/>
                  </a:lnTo>
                  <a:lnTo>
                    <a:pt x="1380" y="684"/>
                  </a:lnTo>
                  <a:lnTo>
                    <a:pt x="1377" y="684"/>
                  </a:lnTo>
                  <a:lnTo>
                    <a:pt x="1377" y="684"/>
                  </a:lnTo>
                  <a:lnTo>
                    <a:pt x="1373" y="684"/>
                  </a:lnTo>
                  <a:lnTo>
                    <a:pt x="1373" y="677"/>
                  </a:lnTo>
                  <a:lnTo>
                    <a:pt x="1380" y="677"/>
                  </a:lnTo>
                  <a:lnTo>
                    <a:pt x="1388" y="673"/>
                  </a:lnTo>
                  <a:lnTo>
                    <a:pt x="1391" y="670"/>
                  </a:lnTo>
                  <a:lnTo>
                    <a:pt x="1395" y="666"/>
                  </a:lnTo>
                  <a:lnTo>
                    <a:pt x="1395" y="663"/>
                  </a:lnTo>
                  <a:lnTo>
                    <a:pt x="1391" y="659"/>
                  </a:lnTo>
                  <a:lnTo>
                    <a:pt x="1388" y="656"/>
                  </a:lnTo>
                  <a:lnTo>
                    <a:pt x="1384" y="656"/>
                  </a:lnTo>
                  <a:lnTo>
                    <a:pt x="1380" y="656"/>
                  </a:lnTo>
                  <a:lnTo>
                    <a:pt x="1377" y="659"/>
                  </a:lnTo>
                  <a:lnTo>
                    <a:pt x="1373" y="659"/>
                  </a:lnTo>
                  <a:lnTo>
                    <a:pt x="1359" y="663"/>
                  </a:lnTo>
                  <a:lnTo>
                    <a:pt x="1349" y="666"/>
                  </a:lnTo>
                  <a:lnTo>
                    <a:pt x="1342" y="673"/>
                  </a:lnTo>
                  <a:lnTo>
                    <a:pt x="1338" y="677"/>
                  </a:lnTo>
                  <a:lnTo>
                    <a:pt x="1338" y="677"/>
                  </a:lnTo>
                  <a:lnTo>
                    <a:pt x="1331" y="684"/>
                  </a:lnTo>
                  <a:lnTo>
                    <a:pt x="1324" y="691"/>
                  </a:lnTo>
                  <a:lnTo>
                    <a:pt x="1314" y="698"/>
                  </a:lnTo>
                  <a:lnTo>
                    <a:pt x="1307" y="701"/>
                  </a:lnTo>
                  <a:lnTo>
                    <a:pt x="1303" y="705"/>
                  </a:lnTo>
                  <a:lnTo>
                    <a:pt x="1299" y="705"/>
                  </a:lnTo>
                  <a:lnTo>
                    <a:pt x="1307" y="698"/>
                  </a:lnTo>
                  <a:lnTo>
                    <a:pt x="1314" y="691"/>
                  </a:lnTo>
                  <a:lnTo>
                    <a:pt x="1321" y="684"/>
                  </a:lnTo>
                  <a:lnTo>
                    <a:pt x="1324" y="673"/>
                  </a:lnTo>
                  <a:lnTo>
                    <a:pt x="1331" y="666"/>
                  </a:lnTo>
                  <a:lnTo>
                    <a:pt x="1335" y="659"/>
                  </a:lnTo>
                  <a:lnTo>
                    <a:pt x="1338" y="656"/>
                  </a:lnTo>
                  <a:lnTo>
                    <a:pt x="1338" y="656"/>
                  </a:lnTo>
                  <a:lnTo>
                    <a:pt x="1356" y="645"/>
                  </a:lnTo>
                  <a:lnTo>
                    <a:pt x="1366" y="638"/>
                  </a:lnTo>
                  <a:lnTo>
                    <a:pt x="1377" y="634"/>
                  </a:lnTo>
                  <a:lnTo>
                    <a:pt x="1384" y="631"/>
                  </a:lnTo>
                  <a:lnTo>
                    <a:pt x="1388" y="631"/>
                  </a:lnTo>
                  <a:lnTo>
                    <a:pt x="1405" y="634"/>
                  </a:lnTo>
                  <a:lnTo>
                    <a:pt x="1430" y="634"/>
                  </a:lnTo>
                  <a:lnTo>
                    <a:pt x="1447" y="634"/>
                  </a:lnTo>
                  <a:lnTo>
                    <a:pt x="1454" y="631"/>
                  </a:lnTo>
                  <a:lnTo>
                    <a:pt x="1465" y="631"/>
                  </a:lnTo>
                  <a:lnTo>
                    <a:pt x="1472" y="627"/>
                  </a:lnTo>
                  <a:lnTo>
                    <a:pt x="1476" y="620"/>
                  </a:lnTo>
                  <a:lnTo>
                    <a:pt x="1476" y="617"/>
                  </a:lnTo>
                  <a:lnTo>
                    <a:pt x="1476" y="613"/>
                  </a:lnTo>
                  <a:lnTo>
                    <a:pt x="1476" y="613"/>
                  </a:lnTo>
                  <a:lnTo>
                    <a:pt x="1483" y="606"/>
                  </a:lnTo>
                  <a:lnTo>
                    <a:pt x="1486" y="603"/>
                  </a:lnTo>
                  <a:lnTo>
                    <a:pt x="1493" y="599"/>
                  </a:lnTo>
                  <a:lnTo>
                    <a:pt x="1497" y="599"/>
                  </a:lnTo>
                  <a:lnTo>
                    <a:pt x="1500" y="599"/>
                  </a:lnTo>
                  <a:lnTo>
                    <a:pt x="1500" y="599"/>
                  </a:lnTo>
                  <a:lnTo>
                    <a:pt x="1507" y="596"/>
                  </a:lnTo>
                  <a:lnTo>
                    <a:pt x="1511" y="589"/>
                  </a:lnTo>
                  <a:lnTo>
                    <a:pt x="1514" y="578"/>
                  </a:lnTo>
                  <a:lnTo>
                    <a:pt x="1514" y="571"/>
                  </a:lnTo>
                  <a:lnTo>
                    <a:pt x="1511" y="561"/>
                  </a:lnTo>
                  <a:lnTo>
                    <a:pt x="1507" y="553"/>
                  </a:lnTo>
                  <a:lnTo>
                    <a:pt x="1500" y="550"/>
                  </a:lnTo>
                  <a:lnTo>
                    <a:pt x="1497" y="546"/>
                  </a:lnTo>
                  <a:lnTo>
                    <a:pt x="1497" y="546"/>
                  </a:lnTo>
                  <a:lnTo>
                    <a:pt x="1493" y="539"/>
                  </a:lnTo>
                  <a:lnTo>
                    <a:pt x="1490" y="532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69" y="529"/>
                  </a:lnTo>
                  <a:lnTo>
                    <a:pt x="1465" y="532"/>
                  </a:lnTo>
                  <a:lnTo>
                    <a:pt x="1462" y="532"/>
                  </a:lnTo>
                  <a:lnTo>
                    <a:pt x="1458" y="532"/>
                  </a:lnTo>
                  <a:lnTo>
                    <a:pt x="1458" y="529"/>
                  </a:lnTo>
                  <a:lnTo>
                    <a:pt x="1454" y="529"/>
                  </a:lnTo>
                  <a:lnTo>
                    <a:pt x="1451" y="518"/>
                  </a:lnTo>
                  <a:lnTo>
                    <a:pt x="1447" y="508"/>
                  </a:lnTo>
                  <a:lnTo>
                    <a:pt x="1444" y="494"/>
                  </a:lnTo>
                  <a:lnTo>
                    <a:pt x="1440" y="487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83"/>
                  </a:lnTo>
                  <a:lnTo>
                    <a:pt x="1437" y="472"/>
                  </a:lnTo>
                  <a:lnTo>
                    <a:pt x="1426" y="455"/>
                  </a:lnTo>
                  <a:lnTo>
                    <a:pt x="1419" y="437"/>
                  </a:lnTo>
                  <a:lnTo>
                    <a:pt x="1412" y="423"/>
                  </a:lnTo>
                  <a:lnTo>
                    <a:pt x="1409" y="416"/>
                  </a:lnTo>
                  <a:lnTo>
                    <a:pt x="1405" y="405"/>
                  </a:lnTo>
                  <a:lnTo>
                    <a:pt x="1398" y="398"/>
                  </a:lnTo>
                  <a:lnTo>
                    <a:pt x="1395" y="391"/>
                  </a:lnTo>
                  <a:lnTo>
                    <a:pt x="1391" y="391"/>
                  </a:lnTo>
                  <a:lnTo>
                    <a:pt x="1388" y="391"/>
                  </a:lnTo>
                  <a:lnTo>
                    <a:pt x="1384" y="391"/>
                  </a:lnTo>
                  <a:lnTo>
                    <a:pt x="1384" y="395"/>
                  </a:lnTo>
                  <a:lnTo>
                    <a:pt x="1388" y="405"/>
                  </a:lnTo>
                  <a:lnTo>
                    <a:pt x="1384" y="413"/>
                  </a:lnTo>
                  <a:lnTo>
                    <a:pt x="1380" y="420"/>
                  </a:lnTo>
                  <a:lnTo>
                    <a:pt x="1377" y="423"/>
                  </a:lnTo>
                  <a:lnTo>
                    <a:pt x="1370" y="427"/>
                  </a:lnTo>
                  <a:lnTo>
                    <a:pt x="1366" y="427"/>
                  </a:lnTo>
                  <a:lnTo>
                    <a:pt x="1366" y="427"/>
                  </a:lnTo>
                  <a:lnTo>
                    <a:pt x="1356" y="430"/>
                  </a:lnTo>
                  <a:lnTo>
                    <a:pt x="1349" y="434"/>
                  </a:lnTo>
                  <a:lnTo>
                    <a:pt x="1342" y="434"/>
                  </a:lnTo>
                  <a:lnTo>
                    <a:pt x="1338" y="430"/>
                  </a:lnTo>
                  <a:lnTo>
                    <a:pt x="1335" y="427"/>
                  </a:lnTo>
                  <a:lnTo>
                    <a:pt x="1335" y="427"/>
                  </a:lnTo>
                  <a:lnTo>
                    <a:pt x="1331" y="423"/>
                  </a:lnTo>
                  <a:lnTo>
                    <a:pt x="1331" y="423"/>
                  </a:lnTo>
                  <a:lnTo>
                    <a:pt x="1328" y="413"/>
                  </a:lnTo>
                  <a:lnTo>
                    <a:pt x="1328" y="405"/>
                  </a:lnTo>
                  <a:lnTo>
                    <a:pt x="1328" y="395"/>
                  </a:lnTo>
                  <a:lnTo>
                    <a:pt x="1328" y="391"/>
                  </a:lnTo>
                  <a:lnTo>
                    <a:pt x="1331" y="388"/>
                  </a:lnTo>
                  <a:lnTo>
                    <a:pt x="1324" y="374"/>
                  </a:lnTo>
                  <a:lnTo>
                    <a:pt x="1328" y="370"/>
                  </a:lnTo>
                  <a:lnTo>
                    <a:pt x="1328" y="367"/>
                  </a:lnTo>
                  <a:lnTo>
                    <a:pt x="1324" y="363"/>
                  </a:lnTo>
                  <a:lnTo>
                    <a:pt x="1324" y="363"/>
                  </a:lnTo>
                  <a:lnTo>
                    <a:pt x="1321" y="360"/>
                  </a:lnTo>
                  <a:lnTo>
                    <a:pt x="1314" y="356"/>
                  </a:lnTo>
                  <a:lnTo>
                    <a:pt x="1310" y="353"/>
                  </a:lnTo>
                  <a:lnTo>
                    <a:pt x="1307" y="349"/>
                  </a:lnTo>
                  <a:lnTo>
                    <a:pt x="1303" y="346"/>
                  </a:lnTo>
                  <a:lnTo>
                    <a:pt x="1303" y="346"/>
                  </a:lnTo>
                  <a:lnTo>
                    <a:pt x="1296" y="335"/>
                  </a:lnTo>
                  <a:lnTo>
                    <a:pt x="1289" y="332"/>
                  </a:lnTo>
                  <a:lnTo>
                    <a:pt x="1282" y="332"/>
                  </a:lnTo>
                  <a:lnTo>
                    <a:pt x="1278" y="328"/>
                  </a:lnTo>
                  <a:lnTo>
                    <a:pt x="1275" y="328"/>
                  </a:lnTo>
                  <a:lnTo>
                    <a:pt x="1236" y="328"/>
                  </a:lnTo>
                  <a:lnTo>
                    <a:pt x="1225" y="324"/>
                  </a:lnTo>
                  <a:lnTo>
                    <a:pt x="1222" y="324"/>
                  </a:lnTo>
                  <a:lnTo>
                    <a:pt x="1218" y="328"/>
                  </a:lnTo>
                  <a:lnTo>
                    <a:pt x="1215" y="335"/>
                  </a:lnTo>
                  <a:lnTo>
                    <a:pt x="1211" y="339"/>
                  </a:lnTo>
                  <a:lnTo>
                    <a:pt x="1211" y="342"/>
                  </a:lnTo>
                  <a:lnTo>
                    <a:pt x="1211" y="342"/>
                  </a:lnTo>
                  <a:lnTo>
                    <a:pt x="1208" y="346"/>
                  </a:lnTo>
                  <a:lnTo>
                    <a:pt x="1208" y="353"/>
                  </a:lnTo>
                  <a:lnTo>
                    <a:pt x="1208" y="356"/>
                  </a:lnTo>
                  <a:lnTo>
                    <a:pt x="1208" y="363"/>
                  </a:lnTo>
                  <a:lnTo>
                    <a:pt x="1208" y="363"/>
                  </a:lnTo>
                  <a:lnTo>
                    <a:pt x="1215" y="370"/>
                  </a:lnTo>
                  <a:lnTo>
                    <a:pt x="1215" y="377"/>
                  </a:lnTo>
                  <a:lnTo>
                    <a:pt x="1218" y="384"/>
                  </a:lnTo>
                  <a:lnTo>
                    <a:pt x="1218" y="388"/>
                  </a:lnTo>
                  <a:lnTo>
                    <a:pt x="1211" y="402"/>
                  </a:lnTo>
                  <a:lnTo>
                    <a:pt x="1208" y="416"/>
                  </a:lnTo>
                  <a:lnTo>
                    <a:pt x="1204" y="423"/>
                  </a:lnTo>
                  <a:lnTo>
                    <a:pt x="1204" y="430"/>
                  </a:lnTo>
                  <a:lnTo>
                    <a:pt x="1204" y="430"/>
                  </a:lnTo>
                  <a:lnTo>
                    <a:pt x="1211" y="444"/>
                  </a:lnTo>
                  <a:lnTo>
                    <a:pt x="1215" y="465"/>
                  </a:lnTo>
                  <a:lnTo>
                    <a:pt x="1218" y="483"/>
                  </a:lnTo>
                  <a:lnTo>
                    <a:pt x="1222" y="490"/>
                  </a:lnTo>
                  <a:lnTo>
                    <a:pt x="1218" y="501"/>
                  </a:lnTo>
                  <a:lnTo>
                    <a:pt x="1218" y="504"/>
                  </a:lnTo>
                  <a:lnTo>
                    <a:pt x="1215" y="511"/>
                  </a:lnTo>
                  <a:lnTo>
                    <a:pt x="1211" y="511"/>
                  </a:lnTo>
                  <a:lnTo>
                    <a:pt x="1208" y="511"/>
                  </a:lnTo>
                  <a:lnTo>
                    <a:pt x="1204" y="522"/>
                  </a:lnTo>
                  <a:lnTo>
                    <a:pt x="1201" y="525"/>
                  </a:lnTo>
                  <a:lnTo>
                    <a:pt x="1194" y="529"/>
                  </a:lnTo>
                  <a:lnTo>
                    <a:pt x="1190" y="532"/>
                  </a:lnTo>
                  <a:lnTo>
                    <a:pt x="1190" y="532"/>
                  </a:lnTo>
                  <a:lnTo>
                    <a:pt x="1190" y="536"/>
                  </a:lnTo>
                  <a:lnTo>
                    <a:pt x="1190" y="543"/>
                  </a:lnTo>
                  <a:lnTo>
                    <a:pt x="1194" y="550"/>
                  </a:lnTo>
                  <a:lnTo>
                    <a:pt x="1190" y="557"/>
                  </a:lnTo>
                  <a:lnTo>
                    <a:pt x="1190" y="564"/>
                  </a:lnTo>
                  <a:lnTo>
                    <a:pt x="1190" y="564"/>
                  </a:lnTo>
                  <a:lnTo>
                    <a:pt x="1194" y="571"/>
                  </a:lnTo>
                  <a:lnTo>
                    <a:pt x="1194" y="578"/>
                  </a:lnTo>
                  <a:lnTo>
                    <a:pt x="1197" y="582"/>
                  </a:lnTo>
                  <a:lnTo>
                    <a:pt x="1201" y="585"/>
                  </a:lnTo>
                  <a:lnTo>
                    <a:pt x="1201" y="589"/>
                  </a:lnTo>
                  <a:lnTo>
                    <a:pt x="1201" y="596"/>
                  </a:lnTo>
                  <a:lnTo>
                    <a:pt x="1197" y="603"/>
                  </a:lnTo>
                  <a:lnTo>
                    <a:pt x="1194" y="606"/>
                  </a:lnTo>
                  <a:lnTo>
                    <a:pt x="1194" y="610"/>
                  </a:lnTo>
                  <a:lnTo>
                    <a:pt x="1190" y="610"/>
                  </a:lnTo>
                  <a:lnTo>
                    <a:pt x="1187" y="617"/>
                  </a:lnTo>
                  <a:lnTo>
                    <a:pt x="1183" y="620"/>
                  </a:lnTo>
                  <a:lnTo>
                    <a:pt x="1180" y="617"/>
                  </a:lnTo>
                  <a:lnTo>
                    <a:pt x="1176" y="617"/>
                  </a:lnTo>
                  <a:lnTo>
                    <a:pt x="1173" y="613"/>
                  </a:lnTo>
                  <a:lnTo>
                    <a:pt x="1173" y="610"/>
                  </a:lnTo>
                  <a:lnTo>
                    <a:pt x="1169" y="606"/>
                  </a:lnTo>
                  <a:lnTo>
                    <a:pt x="1169" y="603"/>
                  </a:lnTo>
                  <a:lnTo>
                    <a:pt x="1166" y="596"/>
                  </a:lnTo>
                  <a:lnTo>
                    <a:pt x="1162" y="592"/>
                  </a:lnTo>
                  <a:lnTo>
                    <a:pt x="1162" y="592"/>
                  </a:lnTo>
                  <a:lnTo>
                    <a:pt x="1155" y="589"/>
                  </a:lnTo>
                  <a:lnTo>
                    <a:pt x="1152" y="585"/>
                  </a:lnTo>
                  <a:lnTo>
                    <a:pt x="1152" y="578"/>
                  </a:lnTo>
                  <a:lnTo>
                    <a:pt x="1152" y="575"/>
                  </a:lnTo>
                  <a:lnTo>
                    <a:pt x="1152" y="575"/>
                  </a:lnTo>
                  <a:lnTo>
                    <a:pt x="1148" y="571"/>
                  </a:lnTo>
                  <a:lnTo>
                    <a:pt x="1144" y="564"/>
                  </a:lnTo>
                  <a:lnTo>
                    <a:pt x="1144" y="557"/>
                  </a:lnTo>
                  <a:lnTo>
                    <a:pt x="1144" y="553"/>
                  </a:lnTo>
                  <a:lnTo>
                    <a:pt x="1144" y="550"/>
                  </a:lnTo>
                  <a:lnTo>
                    <a:pt x="1141" y="539"/>
                  </a:lnTo>
                  <a:lnTo>
                    <a:pt x="1137" y="529"/>
                  </a:lnTo>
                  <a:lnTo>
                    <a:pt x="1134" y="525"/>
                  </a:lnTo>
                  <a:lnTo>
                    <a:pt x="1130" y="522"/>
                  </a:lnTo>
                  <a:lnTo>
                    <a:pt x="1127" y="522"/>
                  </a:lnTo>
                  <a:lnTo>
                    <a:pt x="1123" y="522"/>
                  </a:lnTo>
                  <a:lnTo>
                    <a:pt x="1123" y="522"/>
                  </a:lnTo>
                  <a:lnTo>
                    <a:pt x="1116" y="518"/>
                  </a:lnTo>
                  <a:lnTo>
                    <a:pt x="1106" y="518"/>
                  </a:lnTo>
                  <a:lnTo>
                    <a:pt x="1099" y="518"/>
                  </a:lnTo>
                  <a:lnTo>
                    <a:pt x="1088" y="518"/>
                  </a:lnTo>
                  <a:lnTo>
                    <a:pt x="1085" y="522"/>
                  </a:lnTo>
                  <a:lnTo>
                    <a:pt x="1081" y="522"/>
                  </a:lnTo>
                  <a:lnTo>
                    <a:pt x="1070" y="518"/>
                  </a:lnTo>
                  <a:lnTo>
                    <a:pt x="1060" y="515"/>
                  </a:lnTo>
                  <a:lnTo>
                    <a:pt x="1053" y="508"/>
                  </a:lnTo>
                  <a:lnTo>
                    <a:pt x="1049" y="501"/>
                  </a:lnTo>
                  <a:lnTo>
                    <a:pt x="1046" y="494"/>
                  </a:lnTo>
                  <a:lnTo>
                    <a:pt x="1042" y="487"/>
                  </a:lnTo>
                  <a:lnTo>
                    <a:pt x="1042" y="483"/>
                  </a:lnTo>
                  <a:lnTo>
                    <a:pt x="1042" y="483"/>
                  </a:lnTo>
                  <a:lnTo>
                    <a:pt x="1035" y="469"/>
                  </a:lnTo>
                  <a:lnTo>
                    <a:pt x="1028" y="462"/>
                  </a:lnTo>
                  <a:lnTo>
                    <a:pt x="1021" y="455"/>
                  </a:lnTo>
                  <a:lnTo>
                    <a:pt x="1018" y="451"/>
                  </a:lnTo>
                  <a:lnTo>
                    <a:pt x="1014" y="451"/>
                  </a:lnTo>
                  <a:lnTo>
                    <a:pt x="1014" y="444"/>
                  </a:lnTo>
                  <a:lnTo>
                    <a:pt x="1011" y="437"/>
                  </a:lnTo>
                  <a:lnTo>
                    <a:pt x="1011" y="437"/>
                  </a:lnTo>
                  <a:lnTo>
                    <a:pt x="1007" y="434"/>
                  </a:lnTo>
                  <a:lnTo>
                    <a:pt x="1000" y="437"/>
                  </a:lnTo>
                  <a:lnTo>
                    <a:pt x="993" y="434"/>
                  </a:lnTo>
                  <a:lnTo>
                    <a:pt x="986" y="430"/>
                  </a:lnTo>
                  <a:lnTo>
                    <a:pt x="982" y="423"/>
                  </a:lnTo>
                  <a:lnTo>
                    <a:pt x="982" y="420"/>
                  </a:lnTo>
                  <a:lnTo>
                    <a:pt x="982" y="413"/>
                  </a:lnTo>
                  <a:lnTo>
                    <a:pt x="979" y="409"/>
                  </a:lnTo>
                  <a:lnTo>
                    <a:pt x="979" y="405"/>
                  </a:lnTo>
                  <a:lnTo>
                    <a:pt x="982" y="391"/>
                  </a:lnTo>
                  <a:lnTo>
                    <a:pt x="993" y="374"/>
                  </a:lnTo>
                  <a:lnTo>
                    <a:pt x="1004" y="353"/>
                  </a:lnTo>
                  <a:lnTo>
                    <a:pt x="1014" y="342"/>
                  </a:lnTo>
                  <a:lnTo>
                    <a:pt x="1021" y="335"/>
                  </a:lnTo>
                  <a:lnTo>
                    <a:pt x="1028" y="332"/>
                  </a:lnTo>
                  <a:lnTo>
                    <a:pt x="1032" y="328"/>
                  </a:lnTo>
                  <a:lnTo>
                    <a:pt x="1035" y="324"/>
                  </a:lnTo>
                  <a:lnTo>
                    <a:pt x="1039" y="321"/>
                  </a:lnTo>
                  <a:lnTo>
                    <a:pt x="1039" y="321"/>
                  </a:lnTo>
                  <a:lnTo>
                    <a:pt x="1035" y="314"/>
                  </a:lnTo>
                  <a:lnTo>
                    <a:pt x="1039" y="310"/>
                  </a:lnTo>
                  <a:lnTo>
                    <a:pt x="1039" y="310"/>
                  </a:lnTo>
                  <a:lnTo>
                    <a:pt x="1042" y="310"/>
                  </a:lnTo>
                  <a:lnTo>
                    <a:pt x="1042" y="310"/>
                  </a:lnTo>
                  <a:lnTo>
                    <a:pt x="1046" y="307"/>
                  </a:lnTo>
                  <a:lnTo>
                    <a:pt x="1053" y="310"/>
                  </a:lnTo>
                  <a:lnTo>
                    <a:pt x="1056" y="310"/>
                  </a:lnTo>
                  <a:lnTo>
                    <a:pt x="1063" y="314"/>
                  </a:lnTo>
                  <a:lnTo>
                    <a:pt x="1067" y="314"/>
                  </a:lnTo>
                  <a:lnTo>
                    <a:pt x="1070" y="314"/>
                  </a:lnTo>
                  <a:lnTo>
                    <a:pt x="1070" y="314"/>
                  </a:lnTo>
                  <a:lnTo>
                    <a:pt x="1074" y="307"/>
                  </a:lnTo>
                  <a:lnTo>
                    <a:pt x="1078" y="300"/>
                  </a:lnTo>
                  <a:lnTo>
                    <a:pt x="1078" y="293"/>
                  </a:lnTo>
                  <a:lnTo>
                    <a:pt x="1078" y="289"/>
                  </a:lnTo>
                  <a:lnTo>
                    <a:pt x="1078" y="282"/>
                  </a:lnTo>
                  <a:lnTo>
                    <a:pt x="1078" y="282"/>
                  </a:lnTo>
                  <a:lnTo>
                    <a:pt x="1078" y="272"/>
                  </a:lnTo>
                  <a:lnTo>
                    <a:pt x="1081" y="261"/>
                  </a:lnTo>
                  <a:lnTo>
                    <a:pt x="1088" y="250"/>
                  </a:lnTo>
                  <a:lnTo>
                    <a:pt x="1092" y="243"/>
                  </a:lnTo>
                  <a:lnTo>
                    <a:pt x="1095" y="240"/>
                  </a:lnTo>
                  <a:lnTo>
                    <a:pt x="1095" y="240"/>
                  </a:lnTo>
                  <a:lnTo>
                    <a:pt x="1099" y="233"/>
                  </a:lnTo>
                  <a:lnTo>
                    <a:pt x="1099" y="229"/>
                  </a:lnTo>
                  <a:lnTo>
                    <a:pt x="1099" y="226"/>
                  </a:lnTo>
                  <a:lnTo>
                    <a:pt x="1099" y="226"/>
                  </a:lnTo>
                  <a:lnTo>
                    <a:pt x="1095" y="226"/>
                  </a:lnTo>
                  <a:lnTo>
                    <a:pt x="1095" y="229"/>
                  </a:lnTo>
                  <a:lnTo>
                    <a:pt x="1063" y="212"/>
                  </a:lnTo>
                  <a:lnTo>
                    <a:pt x="1063" y="208"/>
                  </a:lnTo>
                  <a:lnTo>
                    <a:pt x="1067" y="205"/>
                  </a:lnTo>
                  <a:lnTo>
                    <a:pt x="1070" y="205"/>
                  </a:lnTo>
                  <a:lnTo>
                    <a:pt x="1074" y="205"/>
                  </a:lnTo>
                  <a:lnTo>
                    <a:pt x="1081" y="208"/>
                  </a:lnTo>
                  <a:lnTo>
                    <a:pt x="1085" y="208"/>
                  </a:lnTo>
                  <a:lnTo>
                    <a:pt x="1092" y="208"/>
                  </a:lnTo>
                  <a:lnTo>
                    <a:pt x="1092" y="208"/>
                  </a:lnTo>
                  <a:lnTo>
                    <a:pt x="1095" y="208"/>
                  </a:lnTo>
                  <a:lnTo>
                    <a:pt x="1102" y="208"/>
                  </a:lnTo>
                  <a:lnTo>
                    <a:pt x="1109" y="208"/>
                  </a:lnTo>
                  <a:lnTo>
                    <a:pt x="1116" y="212"/>
                  </a:lnTo>
                  <a:lnTo>
                    <a:pt x="1120" y="212"/>
                  </a:lnTo>
                  <a:lnTo>
                    <a:pt x="1123" y="212"/>
                  </a:lnTo>
                  <a:lnTo>
                    <a:pt x="1130" y="201"/>
                  </a:lnTo>
                  <a:lnTo>
                    <a:pt x="1137" y="205"/>
                  </a:lnTo>
                  <a:lnTo>
                    <a:pt x="1144" y="205"/>
                  </a:lnTo>
                  <a:lnTo>
                    <a:pt x="1152" y="205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9" y="194"/>
                  </a:lnTo>
                  <a:lnTo>
                    <a:pt x="1159" y="191"/>
                  </a:lnTo>
                  <a:lnTo>
                    <a:pt x="1162" y="184"/>
                  </a:lnTo>
                  <a:lnTo>
                    <a:pt x="1166" y="180"/>
                  </a:lnTo>
                  <a:lnTo>
                    <a:pt x="1169" y="180"/>
                  </a:lnTo>
                  <a:lnTo>
                    <a:pt x="1173" y="176"/>
                  </a:lnTo>
                  <a:lnTo>
                    <a:pt x="1173" y="173"/>
                  </a:lnTo>
                  <a:lnTo>
                    <a:pt x="1173" y="166"/>
                  </a:lnTo>
                  <a:lnTo>
                    <a:pt x="1173" y="159"/>
                  </a:lnTo>
                  <a:lnTo>
                    <a:pt x="1169" y="148"/>
                  </a:lnTo>
                  <a:lnTo>
                    <a:pt x="1169" y="148"/>
                  </a:lnTo>
                  <a:lnTo>
                    <a:pt x="1166" y="145"/>
                  </a:lnTo>
                  <a:lnTo>
                    <a:pt x="1162" y="145"/>
                  </a:lnTo>
                  <a:lnTo>
                    <a:pt x="1159" y="138"/>
                  </a:lnTo>
                  <a:lnTo>
                    <a:pt x="1155" y="134"/>
                  </a:lnTo>
                  <a:lnTo>
                    <a:pt x="1155" y="131"/>
                  </a:lnTo>
                  <a:lnTo>
                    <a:pt x="1159" y="124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9" y="120"/>
                  </a:lnTo>
                  <a:lnTo>
                    <a:pt x="1173" y="120"/>
                  </a:lnTo>
                  <a:lnTo>
                    <a:pt x="1173" y="117"/>
                  </a:lnTo>
                  <a:lnTo>
                    <a:pt x="1176" y="113"/>
                  </a:lnTo>
                  <a:lnTo>
                    <a:pt x="1173" y="110"/>
                  </a:lnTo>
                  <a:lnTo>
                    <a:pt x="1173" y="106"/>
                  </a:lnTo>
                  <a:lnTo>
                    <a:pt x="1169" y="103"/>
                  </a:lnTo>
                  <a:lnTo>
                    <a:pt x="1166" y="103"/>
                  </a:lnTo>
                  <a:lnTo>
                    <a:pt x="1162" y="99"/>
                  </a:lnTo>
                  <a:lnTo>
                    <a:pt x="1162" y="103"/>
                  </a:lnTo>
                  <a:lnTo>
                    <a:pt x="1159" y="78"/>
                  </a:lnTo>
                  <a:lnTo>
                    <a:pt x="1152" y="78"/>
                  </a:lnTo>
                  <a:lnTo>
                    <a:pt x="1148" y="78"/>
                  </a:lnTo>
                  <a:lnTo>
                    <a:pt x="1141" y="78"/>
                  </a:lnTo>
                  <a:lnTo>
                    <a:pt x="1134" y="74"/>
                  </a:lnTo>
                  <a:lnTo>
                    <a:pt x="1130" y="74"/>
                  </a:lnTo>
                  <a:lnTo>
                    <a:pt x="1130" y="74"/>
                  </a:lnTo>
                  <a:lnTo>
                    <a:pt x="1134" y="106"/>
                  </a:lnTo>
                  <a:lnTo>
                    <a:pt x="1130" y="106"/>
                  </a:lnTo>
                  <a:lnTo>
                    <a:pt x="1130" y="110"/>
                  </a:lnTo>
                  <a:lnTo>
                    <a:pt x="1123" y="117"/>
                  </a:lnTo>
                  <a:lnTo>
                    <a:pt x="1120" y="127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3" y="141"/>
                  </a:lnTo>
                  <a:lnTo>
                    <a:pt x="1113" y="145"/>
                  </a:lnTo>
                  <a:lnTo>
                    <a:pt x="1109" y="148"/>
                  </a:lnTo>
                  <a:lnTo>
                    <a:pt x="1106" y="148"/>
                  </a:lnTo>
                  <a:lnTo>
                    <a:pt x="1102" y="145"/>
                  </a:lnTo>
                  <a:lnTo>
                    <a:pt x="1095" y="141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88" y="99"/>
                  </a:lnTo>
                  <a:lnTo>
                    <a:pt x="1088" y="99"/>
                  </a:lnTo>
                  <a:lnTo>
                    <a:pt x="1088" y="103"/>
                  </a:lnTo>
                  <a:lnTo>
                    <a:pt x="1085" y="110"/>
                  </a:lnTo>
                  <a:lnTo>
                    <a:pt x="1085" y="110"/>
                  </a:lnTo>
                  <a:lnTo>
                    <a:pt x="1081" y="113"/>
                  </a:lnTo>
                  <a:lnTo>
                    <a:pt x="1078" y="117"/>
                  </a:lnTo>
                  <a:lnTo>
                    <a:pt x="1078" y="120"/>
                  </a:lnTo>
                  <a:lnTo>
                    <a:pt x="1074" y="120"/>
                  </a:lnTo>
                  <a:lnTo>
                    <a:pt x="1070" y="124"/>
                  </a:lnTo>
                  <a:lnTo>
                    <a:pt x="1067" y="124"/>
                  </a:lnTo>
                  <a:lnTo>
                    <a:pt x="1067" y="120"/>
                  </a:lnTo>
                  <a:lnTo>
                    <a:pt x="1063" y="113"/>
                  </a:lnTo>
                  <a:lnTo>
                    <a:pt x="1063" y="106"/>
                  </a:lnTo>
                  <a:lnTo>
                    <a:pt x="1063" y="103"/>
                  </a:lnTo>
                  <a:lnTo>
                    <a:pt x="1060" y="103"/>
                  </a:lnTo>
                  <a:lnTo>
                    <a:pt x="1056" y="103"/>
                  </a:lnTo>
                  <a:lnTo>
                    <a:pt x="1053" y="106"/>
                  </a:lnTo>
                  <a:lnTo>
                    <a:pt x="1053" y="106"/>
                  </a:lnTo>
                  <a:lnTo>
                    <a:pt x="1049" y="106"/>
                  </a:lnTo>
                  <a:lnTo>
                    <a:pt x="1042" y="103"/>
                  </a:lnTo>
                  <a:lnTo>
                    <a:pt x="1039" y="99"/>
                  </a:lnTo>
                  <a:lnTo>
                    <a:pt x="1039" y="99"/>
                  </a:lnTo>
                  <a:lnTo>
                    <a:pt x="1035" y="95"/>
                  </a:lnTo>
                  <a:lnTo>
                    <a:pt x="1039" y="92"/>
                  </a:lnTo>
                  <a:lnTo>
                    <a:pt x="1042" y="85"/>
                  </a:lnTo>
                  <a:lnTo>
                    <a:pt x="1042" y="78"/>
                  </a:lnTo>
                  <a:lnTo>
                    <a:pt x="1046" y="71"/>
                  </a:lnTo>
                  <a:lnTo>
                    <a:pt x="1046" y="64"/>
                  </a:lnTo>
                  <a:lnTo>
                    <a:pt x="1046" y="64"/>
                  </a:lnTo>
                  <a:lnTo>
                    <a:pt x="1039" y="60"/>
                  </a:lnTo>
                  <a:lnTo>
                    <a:pt x="1039" y="53"/>
                  </a:lnTo>
                  <a:lnTo>
                    <a:pt x="1035" y="50"/>
                  </a:lnTo>
                  <a:lnTo>
                    <a:pt x="1035" y="46"/>
                  </a:lnTo>
                  <a:lnTo>
                    <a:pt x="1035" y="43"/>
                  </a:lnTo>
                  <a:lnTo>
                    <a:pt x="1035" y="39"/>
                  </a:lnTo>
                  <a:lnTo>
                    <a:pt x="1035" y="32"/>
                  </a:lnTo>
                  <a:lnTo>
                    <a:pt x="1032" y="25"/>
                  </a:lnTo>
                  <a:lnTo>
                    <a:pt x="1025" y="18"/>
                  </a:lnTo>
                  <a:lnTo>
                    <a:pt x="1021" y="14"/>
                  </a:lnTo>
                  <a:lnTo>
                    <a:pt x="1018" y="11"/>
                  </a:lnTo>
                  <a:lnTo>
                    <a:pt x="1014" y="7"/>
                  </a:lnTo>
                  <a:lnTo>
                    <a:pt x="1014" y="4"/>
                  </a:lnTo>
                  <a:lnTo>
                    <a:pt x="1011" y="0"/>
                  </a:lnTo>
                  <a:lnTo>
                    <a:pt x="1007" y="0"/>
                  </a:lnTo>
                  <a:lnTo>
                    <a:pt x="1004" y="0"/>
                  </a:lnTo>
                  <a:lnTo>
                    <a:pt x="1004" y="4"/>
                  </a:lnTo>
                  <a:lnTo>
                    <a:pt x="1000" y="4"/>
                  </a:lnTo>
                  <a:lnTo>
                    <a:pt x="996" y="4"/>
                  </a:lnTo>
                  <a:lnTo>
                    <a:pt x="996" y="7"/>
                  </a:lnTo>
                  <a:lnTo>
                    <a:pt x="993" y="14"/>
                  </a:lnTo>
                  <a:lnTo>
                    <a:pt x="993" y="18"/>
                  </a:lnTo>
                  <a:lnTo>
                    <a:pt x="993" y="25"/>
                  </a:lnTo>
                  <a:lnTo>
                    <a:pt x="993" y="25"/>
                  </a:lnTo>
                  <a:lnTo>
                    <a:pt x="982" y="32"/>
                  </a:lnTo>
                  <a:lnTo>
                    <a:pt x="979" y="43"/>
                  </a:lnTo>
                  <a:lnTo>
                    <a:pt x="979" y="50"/>
                  </a:lnTo>
                  <a:lnTo>
                    <a:pt x="979" y="53"/>
                  </a:lnTo>
                  <a:lnTo>
                    <a:pt x="979" y="57"/>
                  </a:lnTo>
                  <a:lnTo>
                    <a:pt x="979" y="67"/>
                  </a:lnTo>
                  <a:lnTo>
                    <a:pt x="982" y="74"/>
                  </a:lnTo>
                  <a:lnTo>
                    <a:pt x="986" y="81"/>
                  </a:lnTo>
                  <a:lnTo>
                    <a:pt x="993" y="88"/>
                  </a:lnTo>
                  <a:lnTo>
                    <a:pt x="996" y="92"/>
                  </a:lnTo>
                  <a:lnTo>
                    <a:pt x="1004" y="92"/>
                  </a:lnTo>
                  <a:lnTo>
                    <a:pt x="1007" y="92"/>
                  </a:lnTo>
                  <a:lnTo>
                    <a:pt x="1007" y="92"/>
                  </a:lnTo>
                  <a:lnTo>
                    <a:pt x="1000" y="99"/>
                  </a:lnTo>
                  <a:lnTo>
                    <a:pt x="1000" y="106"/>
                  </a:lnTo>
                  <a:lnTo>
                    <a:pt x="1000" y="113"/>
                  </a:lnTo>
                  <a:lnTo>
                    <a:pt x="1004" y="117"/>
                  </a:lnTo>
                  <a:lnTo>
                    <a:pt x="1007" y="120"/>
                  </a:lnTo>
                  <a:lnTo>
                    <a:pt x="1011" y="120"/>
                  </a:lnTo>
                  <a:lnTo>
                    <a:pt x="1014" y="124"/>
                  </a:lnTo>
                  <a:lnTo>
                    <a:pt x="1014" y="124"/>
                  </a:lnTo>
                  <a:lnTo>
                    <a:pt x="1021" y="124"/>
                  </a:lnTo>
                  <a:lnTo>
                    <a:pt x="1021" y="127"/>
                  </a:lnTo>
                  <a:lnTo>
                    <a:pt x="1025" y="131"/>
                  </a:lnTo>
                  <a:lnTo>
                    <a:pt x="1021" y="134"/>
                  </a:lnTo>
                  <a:lnTo>
                    <a:pt x="1021" y="138"/>
                  </a:lnTo>
                  <a:lnTo>
                    <a:pt x="1021" y="138"/>
                  </a:lnTo>
                  <a:lnTo>
                    <a:pt x="1018" y="141"/>
                  </a:lnTo>
                  <a:lnTo>
                    <a:pt x="1011" y="145"/>
                  </a:lnTo>
                  <a:lnTo>
                    <a:pt x="1004" y="148"/>
                  </a:lnTo>
                  <a:lnTo>
                    <a:pt x="996" y="152"/>
                  </a:lnTo>
                  <a:lnTo>
                    <a:pt x="989" y="155"/>
                  </a:lnTo>
                  <a:lnTo>
                    <a:pt x="986" y="159"/>
                  </a:lnTo>
                  <a:lnTo>
                    <a:pt x="982" y="159"/>
                  </a:lnTo>
                  <a:lnTo>
                    <a:pt x="975" y="159"/>
                  </a:lnTo>
                  <a:lnTo>
                    <a:pt x="972" y="159"/>
                  </a:lnTo>
                  <a:lnTo>
                    <a:pt x="972" y="159"/>
                  </a:lnTo>
                  <a:lnTo>
                    <a:pt x="972" y="155"/>
                  </a:lnTo>
                  <a:lnTo>
                    <a:pt x="972" y="155"/>
                  </a:lnTo>
                  <a:lnTo>
                    <a:pt x="975" y="131"/>
                  </a:lnTo>
                  <a:lnTo>
                    <a:pt x="958" y="131"/>
                  </a:lnTo>
                  <a:lnTo>
                    <a:pt x="947" y="131"/>
                  </a:lnTo>
                  <a:lnTo>
                    <a:pt x="944" y="131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48"/>
                  </a:lnTo>
                  <a:lnTo>
                    <a:pt x="940" y="155"/>
                  </a:lnTo>
                  <a:lnTo>
                    <a:pt x="940" y="159"/>
                  </a:lnTo>
                  <a:lnTo>
                    <a:pt x="937" y="162"/>
                  </a:lnTo>
                  <a:lnTo>
                    <a:pt x="937" y="162"/>
                  </a:lnTo>
                  <a:lnTo>
                    <a:pt x="933" y="162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23" y="155"/>
                  </a:lnTo>
                  <a:lnTo>
                    <a:pt x="919" y="152"/>
                  </a:lnTo>
                  <a:lnTo>
                    <a:pt x="912" y="152"/>
                  </a:lnTo>
                  <a:lnTo>
                    <a:pt x="912" y="155"/>
                  </a:lnTo>
                  <a:lnTo>
                    <a:pt x="908" y="155"/>
                  </a:lnTo>
                  <a:lnTo>
                    <a:pt x="908" y="155"/>
                  </a:lnTo>
                  <a:lnTo>
                    <a:pt x="901" y="162"/>
                  </a:lnTo>
                  <a:lnTo>
                    <a:pt x="894" y="162"/>
                  </a:lnTo>
                  <a:lnTo>
                    <a:pt x="891" y="162"/>
                  </a:lnTo>
                  <a:lnTo>
                    <a:pt x="887" y="162"/>
                  </a:lnTo>
                  <a:lnTo>
                    <a:pt x="887" y="159"/>
                  </a:lnTo>
                  <a:lnTo>
                    <a:pt x="884" y="155"/>
                  </a:lnTo>
                  <a:lnTo>
                    <a:pt x="884" y="155"/>
                  </a:lnTo>
                  <a:lnTo>
                    <a:pt x="880" y="148"/>
                  </a:lnTo>
                  <a:lnTo>
                    <a:pt x="877" y="141"/>
                  </a:lnTo>
                  <a:lnTo>
                    <a:pt x="873" y="141"/>
                  </a:lnTo>
                  <a:lnTo>
                    <a:pt x="870" y="141"/>
                  </a:lnTo>
                  <a:lnTo>
                    <a:pt x="866" y="145"/>
                  </a:lnTo>
                  <a:lnTo>
                    <a:pt x="866" y="145"/>
                  </a:lnTo>
                  <a:lnTo>
                    <a:pt x="856" y="141"/>
                  </a:lnTo>
                  <a:lnTo>
                    <a:pt x="852" y="138"/>
                  </a:lnTo>
                  <a:lnTo>
                    <a:pt x="849" y="134"/>
                  </a:lnTo>
                  <a:lnTo>
                    <a:pt x="845" y="131"/>
                  </a:lnTo>
                  <a:lnTo>
                    <a:pt x="845" y="127"/>
                  </a:lnTo>
                  <a:lnTo>
                    <a:pt x="845" y="127"/>
                  </a:lnTo>
                  <a:lnTo>
                    <a:pt x="845" y="120"/>
                  </a:lnTo>
                  <a:lnTo>
                    <a:pt x="841" y="117"/>
                  </a:lnTo>
                  <a:lnTo>
                    <a:pt x="838" y="117"/>
                  </a:lnTo>
                  <a:lnTo>
                    <a:pt x="834" y="117"/>
                  </a:lnTo>
                  <a:lnTo>
                    <a:pt x="831" y="117"/>
                  </a:lnTo>
                  <a:lnTo>
                    <a:pt x="831" y="117"/>
                  </a:lnTo>
                  <a:lnTo>
                    <a:pt x="820" y="117"/>
                  </a:lnTo>
                  <a:lnTo>
                    <a:pt x="813" y="120"/>
                  </a:lnTo>
                  <a:lnTo>
                    <a:pt x="806" y="124"/>
                  </a:lnTo>
                  <a:lnTo>
                    <a:pt x="806" y="127"/>
                  </a:lnTo>
                  <a:lnTo>
                    <a:pt x="803" y="131"/>
                  </a:lnTo>
                  <a:lnTo>
                    <a:pt x="803" y="138"/>
                  </a:lnTo>
                  <a:lnTo>
                    <a:pt x="803" y="141"/>
                  </a:lnTo>
                  <a:lnTo>
                    <a:pt x="806" y="141"/>
                  </a:lnTo>
                  <a:lnTo>
                    <a:pt x="806" y="145"/>
                  </a:lnTo>
                  <a:lnTo>
                    <a:pt x="810" y="148"/>
                  </a:lnTo>
                  <a:lnTo>
                    <a:pt x="810" y="152"/>
                  </a:lnTo>
                  <a:lnTo>
                    <a:pt x="810" y="155"/>
                  </a:lnTo>
                  <a:lnTo>
                    <a:pt x="806" y="159"/>
                  </a:lnTo>
                  <a:lnTo>
                    <a:pt x="806" y="162"/>
                  </a:lnTo>
                  <a:lnTo>
                    <a:pt x="806" y="162"/>
                  </a:lnTo>
                  <a:lnTo>
                    <a:pt x="806" y="191"/>
                  </a:lnTo>
                  <a:lnTo>
                    <a:pt x="803" y="194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6" y="187"/>
                  </a:lnTo>
                  <a:lnTo>
                    <a:pt x="792" y="176"/>
                  </a:lnTo>
                  <a:lnTo>
                    <a:pt x="785" y="166"/>
                  </a:lnTo>
                  <a:lnTo>
                    <a:pt x="782" y="159"/>
                  </a:lnTo>
                  <a:lnTo>
                    <a:pt x="778" y="152"/>
                  </a:lnTo>
                  <a:lnTo>
                    <a:pt x="775" y="145"/>
                  </a:lnTo>
                  <a:lnTo>
                    <a:pt x="771" y="145"/>
                  </a:lnTo>
                  <a:lnTo>
                    <a:pt x="768" y="148"/>
                  </a:lnTo>
                  <a:lnTo>
                    <a:pt x="768" y="152"/>
                  </a:lnTo>
                  <a:lnTo>
                    <a:pt x="764" y="155"/>
                  </a:lnTo>
                  <a:lnTo>
                    <a:pt x="764" y="159"/>
                  </a:lnTo>
                  <a:lnTo>
                    <a:pt x="760" y="159"/>
                  </a:lnTo>
                  <a:lnTo>
                    <a:pt x="757" y="159"/>
                  </a:lnTo>
                  <a:lnTo>
                    <a:pt x="750" y="155"/>
                  </a:lnTo>
                  <a:lnTo>
                    <a:pt x="743" y="155"/>
                  </a:lnTo>
                  <a:lnTo>
                    <a:pt x="736" y="159"/>
                  </a:lnTo>
                  <a:lnTo>
                    <a:pt x="732" y="159"/>
                  </a:lnTo>
                  <a:lnTo>
                    <a:pt x="722" y="159"/>
                  </a:lnTo>
                  <a:lnTo>
                    <a:pt x="715" y="155"/>
                  </a:lnTo>
                  <a:lnTo>
                    <a:pt x="711" y="155"/>
                  </a:lnTo>
                  <a:lnTo>
                    <a:pt x="711" y="152"/>
                  </a:lnTo>
                  <a:lnTo>
                    <a:pt x="715" y="148"/>
                  </a:lnTo>
                  <a:lnTo>
                    <a:pt x="715" y="148"/>
                  </a:lnTo>
                  <a:lnTo>
                    <a:pt x="718" y="145"/>
                  </a:lnTo>
                  <a:lnTo>
                    <a:pt x="718" y="145"/>
                  </a:lnTo>
                  <a:lnTo>
                    <a:pt x="725" y="138"/>
                  </a:lnTo>
                  <a:lnTo>
                    <a:pt x="725" y="131"/>
                  </a:lnTo>
                  <a:lnTo>
                    <a:pt x="725" y="124"/>
                  </a:lnTo>
                  <a:lnTo>
                    <a:pt x="725" y="120"/>
                  </a:lnTo>
                  <a:lnTo>
                    <a:pt x="722" y="117"/>
                  </a:lnTo>
                  <a:lnTo>
                    <a:pt x="718" y="113"/>
                  </a:lnTo>
                  <a:lnTo>
                    <a:pt x="715" y="113"/>
                  </a:lnTo>
                  <a:lnTo>
                    <a:pt x="715" y="113"/>
                  </a:lnTo>
                  <a:lnTo>
                    <a:pt x="708" y="106"/>
                  </a:lnTo>
                  <a:lnTo>
                    <a:pt x="704" y="106"/>
                  </a:lnTo>
                  <a:lnTo>
                    <a:pt x="704" y="106"/>
                  </a:lnTo>
                  <a:lnTo>
                    <a:pt x="701" y="106"/>
                  </a:lnTo>
                  <a:lnTo>
                    <a:pt x="701" y="110"/>
                  </a:lnTo>
                  <a:lnTo>
                    <a:pt x="701" y="110"/>
                  </a:lnTo>
                  <a:lnTo>
                    <a:pt x="701" y="113"/>
                  </a:lnTo>
                  <a:lnTo>
                    <a:pt x="701" y="117"/>
                  </a:lnTo>
                  <a:lnTo>
                    <a:pt x="701" y="120"/>
                  </a:lnTo>
                  <a:lnTo>
                    <a:pt x="697" y="120"/>
                  </a:lnTo>
                  <a:lnTo>
                    <a:pt x="697" y="120"/>
                  </a:lnTo>
                  <a:lnTo>
                    <a:pt x="694" y="117"/>
                  </a:lnTo>
                  <a:lnTo>
                    <a:pt x="690" y="117"/>
                  </a:lnTo>
                  <a:lnTo>
                    <a:pt x="690" y="117"/>
                  </a:lnTo>
                  <a:lnTo>
                    <a:pt x="672" y="99"/>
                  </a:lnTo>
                  <a:lnTo>
                    <a:pt x="655" y="88"/>
                  </a:lnTo>
                  <a:lnTo>
                    <a:pt x="641" y="81"/>
                  </a:lnTo>
                  <a:lnTo>
                    <a:pt x="634" y="81"/>
                  </a:lnTo>
                  <a:lnTo>
                    <a:pt x="620" y="78"/>
                  </a:lnTo>
                  <a:lnTo>
                    <a:pt x="609" y="74"/>
                  </a:lnTo>
                  <a:lnTo>
                    <a:pt x="605" y="71"/>
                  </a:lnTo>
                  <a:lnTo>
                    <a:pt x="602" y="71"/>
                  </a:lnTo>
                  <a:lnTo>
                    <a:pt x="602" y="71"/>
                  </a:lnTo>
                  <a:lnTo>
                    <a:pt x="595" y="67"/>
                  </a:lnTo>
                  <a:lnTo>
                    <a:pt x="591" y="67"/>
                  </a:lnTo>
                  <a:lnTo>
                    <a:pt x="591" y="67"/>
                  </a:lnTo>
                  <a:lnTo>
                    <a:pt x="588" y="71"/>
                  </a:lnTo>
                  <a:lnTo>
                    <a:pt x="588" y="74"/>
                  </a:lnTo>
                  <a:lnTo>
                    <a:pt x="591" y="78"/>
                  </a:lnTo>
                  <a:lnTo>
                    <a:pt x="591" y="81"/>
                  </a:lnTo>
                  <a:lnTo>
                    <a:pt x="591" y="81"/>
                  </a:lnTo>
                  <a:lnTo>
                    <a:pt x="588" y="88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81" y="85"/>
                  </a:lnTo>
                  <a:lnTo>
                    <a:pt x="581" y="85"/>
                  </a:lnTo>
                  <a:lnTo>
                    <a:pt x="577" y="81"/>
                  </a:lnTo>
                  <a:lnTo>
                    <a:pt x="574" y="74"/>
                  </a:lnTo>
                  <a:lnTo>
                    <a:pt x="570" y="67"/>
                  </a:lnTo>
                  <a:lnTo>
                    <a:pt x="567" y="60"/>
                  </a:lnTo>
                  <a:lnTo>
                    <a:pt x="563" y="57"/>
                  </a:lnTo>
                  <a:lnTo>
                    <a:pt x="560" y="53"/>
                  </a:lnTo>
                  <a:lnTo>
                    <a:pt x="556" y="50"/>
                  </a:lnTo>
                  <a:lnTo>
                    <a:pt x="553" y="46"/>
                  </a:lnTo>
                  <a:lnTo>
                    <a:pt x="549" y="46"/>
                  </a:lnTo>
                  <a:lnTo>
                    <a:pt x="546" y="46"/>
                  </a:lnTo>
                  <a:lnTo>
                    <a:pt x="546" y="50"/>
                  </a:lnTo>
                  <a:lnTo>
                    <a:pt x="546" y="53"/>
                  </a:lnTo>
                  <a:lnTo>
                    <a:pt x="549" y="57"/>
                  </a:lnTo>
                  <a:lnTo>
                    <a:pt x="549" y="57"/>
                  </a:lnTo>
                  <a:lnTo>
                    <a:pt x="549" y="60"/>
                  </a:lnTo>
                  <a:lnTo>
                    <a:pt x="546" y="67"/>
                  </a:lnTo>
                  <a:lnTo>
                    <a:pt x="542" y="71"/>
                  </a:lnTo>
                  <a:lnTo>
                    <a:pt x="539" y="71"/>
                  </a:lnTo>
                  <a:lnTo>
                    <a:pt x="535" y="71"/>
                  </a:lnTo>
                  <a:lnTo>
                    <a:pt x="535" y="67"/>
                  </a:lnTo>
                  <a:lnTo>
                    <a:pt x="531" y="67"/>
                  </a:lnTo>
                  <a:lnTo>
                    <a:pt x="531" y="64"/>
                  </a:lnTo>
                  <a:lnTo>
                    <a:pt x="524" y="60"/>
                  </a:lnTo>
                  <a:lnTo>
                    <a:pt x="521" y="60"/>
                  </a:lnTo>
                  <a:lnTo>
                    <a:pt x="517" y="64"/>
                  </a:lnTo>
                  <a:lnTo>
                    <a:pt x="514" y="67"/>
                  </a:lnTo>
                  <a:lnTo>
                    <a:pt x="514" y="67"/>
                  </a:lnTo>
                  <a:lnTo>
                    <a:pt x="510" y="71"/>
                  </a:lnTo>
                  <a:lnTo>
                    <a:pt x="507" y="74"/>
                  </a:lnTo>
                  <a:lnTo>
                    <a:pt x="503" y="78"/>
                  </a:lnTo>
                  <a:lnTo>
                    <a:pt x="500" y="81"/>
                  </a:lnTo>
                  <a:lnTo>
                    <a:pt x="500" y="81"/>
                  </a:lnTo>
                  <a:lnTo>
                    <a:pt x="493" y="81"/>
                  </a:lnTo>
                  <a:lnTo>
                    <a:pt x="482" y="85"/>
                  </a:lnTo>
                  <a:lnTo>
                    <a:pt x="475" y="92"/>
                  </a:lnTo>
                  <a:lnTo>
                    <a:pt x="465" y="95"/>
                  </a:lnTo>
                  <a:lnTo>
                    <a:pt x="461" y="103"/>
                  </a:lnTo>
                  <a:lnTo>
                    <a:pt x="454" y="106"/>
                  </a:lnTo>
                  <a:lnTo>
                    <a:pt x="454" y="106"/>
                  </a:lnTo>
                  <a:lnTo>
                    <a:pt x="447" y="113"/>
                  </a:lnTo>
                  <a:lnTo>
                    <a:pt x="440" y="117"/>
                  </a:lnTo>
                  <a:lnTo>
                    <a:pt x="433" y="117"/>
                  </a:lnTo>
                  <a:lnTo>
                    <a:pt x="429" y="113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15" y="106"/>
                  </a:lnTo>
                  <a:lnTo>
                    <a:pt x="408" y="99"/>
                  </a:lnTo>
                  <a:lnTo>
                    <a:pt x="401" y="95"/>
                  </a:lnTo>
                  <a:lnTo>
                    <a:pt x="398" y="92"/>
                  </a:lnTo>
                  <a:lnTo>
                    <a:pt x="391" y="88"/>
                  </a:lnTo>
                  <a:lnTo>
                    <a:pt x="391" y="88"/>
                  </a:lnTo>
                  <a:lnTo>
                    <a:pt x="384" y="85"/>
                  </a:lnTo>
                  <a:lnTo>
                    <a:pt x="376" y="85"/>
                  </a:lnTo>
                  <a:lnTo>
                    <a:pt x="369" y="81"/>
                  </a:lnTo>
                  <a:lnTo>
                    <a:pt x="362" y="78"/>
                  </a:lnTo>
                  <a:lnTo>
                    <a:pt x="359" y="78"/>
                  </a:lnTo>
                  <a:lnTo>
                    <a:pt x="355" y="74"/>
                  </a:lnTo>
                  <a:lnTo>
                    <a:pt x="355" y="74"/>
                  </a:lnTo>
                  <a:lnTo>
                    <a:pt x="352" y="74"/>
                  </a:lnTo>
                  <a:lnTo>
                    <a:pt x="348" y="71"/>
                  </a:lnTo>
                  <a:lnTo>
                    <a:pt x="341" y="71"/>
                  </a:lnTo>
                  <a:lnTo>
                    <a:pt x="334" y="71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0" y="74"/>
                  </a:lnTo>
                  <a:lnTo>
                    <a:pt x="313" y="74"/>
                  </a:lnTo>
                  <a:lnTo>
                    <a:pt x="306" y="71"/>
                  </a:lnTo>
                  <a:lnTo>
                    <a:pt x="299" y="67"/>
                  </a:lnTo>
                  <a:lnTo>
                    <a:pt x="295" y="67"/>
                  </a:lnTo>
                  <a:lnTo>
                    <a:pt x="292" y="67"/>
                  </a:lnTo>
                  <a:lnTo>
                    <a:pt x="285" y="64"/>
                  </a:lnTo>
                  <a:lnTo>
                    <a:pt x="278" y="64"/>
                  </a:lnTo>
                  <a:lnTo>
                    <a:pt x="274" y="57"/>
                  </a:lnTo>
                  <a:lnTo>
                    <a:pt x="274" y="57"/>
                  </a:lnTo>
                  <a:lnTo>
                    <a:pt x="271" y="53"/>
                  </a:lnTo>
                  <a:lnTo>
                    <a:pt x="264" y="53"/>
                  </a:lnTo>
                  <a:lnTo>
                    <a:pt x="260" y="50"/>
                  </a:lnTo>
                  <a:lnTo>
                    <a:pt x="257" y="50"/>
                  </a:lnTo>
                  <a:lnTo>
                    <a:pt x="253" y="50"/>
                  </a:lnTo>
                  <a:lnTo>
                    <a:pt x="250" y="46"/>
                  </a:lnTo>
                  <a:lnTo>
                    <a:pt x="243" y="46"/>
                  </a:lnTo>
                  <a:lnTo>
                    <a:pt x="243" y="46"/>
                  </a:lnTo>
                  <a:lnTo>
                    <a:pt x="243" y="53"/>
                  </a:lnTo>
                  <a:lnTo>
                    <a:pt x="243" y="57"/>
                  </a:lnTo>
                  <a:lnTo>
                    <a:pt x="243" y="60"/>
                  </a:lnTo>
                  <a:lnTo>
                    <a:pt x="243" y="64"/>
                  </a:lnTo>
                  <a:lnTo>
                    <a:pt x="239" y="64"/>
                  </a:lnTo>
                  <a:lnTo>
                    <a:pt x="236" y="60"/>
                  </a:lnTo>
                  <a:lnTo>
                    <a:pt x="228" y="57"/>
                  </a:lnTo>
                  <a:lnTo>
                    <a:pt x="225" y="50"/>
                  </a:lnTo>
                  <a:lnTo>
                    <a:pt x="218" y="46"/>
                  </a:lnTo>
                  <a:lnTo>
                    <a:pt x="214" y="43"/>
                  </a:lnTo>
                  <a:lnTo>
                    <a:pt x="207" y="39"/>
                  </a:lnTo>
                  <a:lnTo>
                    <a:pt x="197" y="36"/>
                  </a:lnTo>
                  <a:lnTo>
                    <a:pt x="190" y="32"/>
                  </a:lnTo>
                  <a:lnTo>
                    <a:pt x="186" y="29"/>
                  </a:lnTo>
                  <a:lnTo>
                    <a:pt x="186" y="29"/>
                  </a:lnTo>
                  <a:lnTo>
                    <a:pt x="183" y="29"/>
                  </a:lnTo>
                  <a:lnTo>
                    <a:pt x="179" y="25"/>
                  </a:lnTo>
                  <a:lnTo>
                    <a:pt x="172" y="25"/>
                  </a:lnTo>
                  <a:lnTo>
                    <a:pt x="165" y="21"/>
                  </a:lnTo>
                  <a:lnTo>
                    <a:pt x="155" y="25"/>
                  </a:lnTo>
                  <a:lnTo>
                    <a:pt x="140" y="29"/>
                  </a:lnTo>
                  <a:lnTo>
                    <a:pt x="133" y="32"/>
                  </a:lnTo>
                  <a:lnTo>
                    <a:pt x="126" y="36"/>
                  </a:lnTo>
                  <a:lnTo>
                    <a:pt x="123" y="36"/>
                  </a:lnTo>
                  <a:lnTo>
                    <a:pt x="119" y="36"/>
                  </a:lnTo>
                  <a:lnTo>
                    <a:pt x="116" y="36"/>
                  </a:lnTo>
                  <a:lnTo>
                    <a:pt x="112" y="36"/>
                  </a:lnTo>
                  <a:lnTo>
                    <a:pt x="109" y="36"/>
                  </a:lnTo>
                  <a:lnTo>
                    <a:pt x="102" y="39"/>
                  </a:lnTo>
                  <a:lnTo>
                    <a:pt x="95" y="43"/>
                  </a:lnTo>
                  <a:lnTo>
                    <a:pt x="91" y="46"/>
                  </a:lnTo>
                  <a:lnTo>
                    <a:pt x="88" y="53"/>
                  </a:lnTo>
                  <a:lnTo>
                    <a:pt x="84" y="60"/>
                  </a:lnTo>
                  <a:lnTo>
                    <a:pt x="81" y="67"/>
                  </a:lnTo>
                  <a:lnTo>
                    <a:pt x="77" y="78"/>
                  </a:lnTo>
                  <a:lnTo>
                    <a:pt x="70" y="85"/>
                  </a:lnTo>
                  <a:lnTo>
                    <a:pt x="66" y="95"/>
                  </a:lnTo>
                  <a:lnTo>
                    <a:pt x="59" y="99"/>
                  </a:lnTo>
                  <a:lnTo>
                    <a:pt x="52" y="103"/>
                  </a:lnTo>
                  <a:lnTo>
                    <a:pt x="42" y="103"/>
                  </a:lnTo>
                  <a:lnTo>
                    <a:pt x="31" y="106"/>
                  </a:lnTo>
                  <a:lnTo>
                    <a:pt x="24" y="110"/>
                  </a:lnTo>
                  <a:lnTo>
                    <a:pt x="21" y="113"/>
                  </a:lnTo>
                  <a:lnTo>
                    <a:pt x="17" y="120"/>
                  </a:lnTo>
                  <a:lnTo>
                    <a:pt x="17" y="127"/>
                  </a:lnTo>
                  <a:lnTo>
                    <a:pt x="21" y="134"/>
                  </a:lnTo>
                  <a:lnTo>
                    <a:pt x="24" y="138"/>
                  </a:lnTo>
                  <a:lnTo>
                    <a:pt x="31" y="145"/>
                  </a:lnTo>
                  <a:lnTo>
                    <a:pt x="38" y="152"/>
                  </a:lnTo>
                  <a:lnTo>
                    <a:pt x="52" y="166"/>
                  </a:lnTo>
                  <a:lnTo>
                    <a:pt x="70" y="184"/>
                  </a:lnTo>
                  <a:lnTo>
                    <a:pt x="77" y="198"/>
                  </a:lnTo>
                  <a:lnTo>
                    <a:pt x="77" y="212"/>
                  </a:lnTo>
                  <a:lnTo>
                    <a:pt x="70" y="215"/>
                  </a:lnTo>
                  <a:lnTo>
                    <a:pt x="66" y="215"/>
                  </a:lnTo>
                  <a:lnTo>
                    <a:pt x="59" y="212"/>
                  </a:lnTo>
                  <a:lnTo>
                    <a:pt x="56" y="208"/>
                  </a:lnTo>
                  <a:lnTo>
                    <a:pt x="52" y="205"/>
                  </a:lnTo>
                  <a:lnTo>
                    <a:pt x="49" y="201"/>
                  </a:lnTo>
                  <a:lnTo>
                    <a:pt x="42" y="201"/>
                  </a:lnTo>
                  <a:lnTo>
                    <a:pt x="31" y="201"/>
                  </a:lnTo>
                  <a:lnTo>
                    <a:pt x="24" y="205"/>
                  </a:lnTo>
                  <a:lnTo>
                    <a:pt x="14" y="208"/>
                  </a:lnTo>
                  <a:lnTo>
                    <a:pt x="7" y="215"/>
                  </a:lnTo>
                  <a:lnTo>
                    <a:pt x="3" y="226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0" y="247"/>
                  </a:lnTo>
                  <a:lnTo>
                    <a:pt x="7" y="254"/>
                  </a:lnTo>
                  <a:lnTo>
                    <a:pt x="28" y="261"/>
                  </a:lnTo>
                  <a:lnTo>
                    <a:pt x="45" y="268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70" y="265"/>
                  </a:lnTo>
                  <a:lnTo>
                    <a:pt x="73" y="261"/>
                  </a:lnTo>
                  <a:lnTo>
                    <a:pt x="81" y="258"/>
                  </a:lnTo>
                  <a:lnTo>
                    <a:pt x="84" y="258"/>
                  </a:lnTo>
                  <a:lnTo>
                    <a:pt x="91" y="258"/>
                  </a:lnTo>
                  <a:lnTo>
                    <a:pt x="95" y="258"/>
                  </a:lnTo>
                  <a:lnTo>
                    <a:pt x="95" y="261"/>
                  </a:lnTo>
                  <a:lnTo>
                    <a:pt x="91" y="265"/>
                  </a:lnTo>
                  <a:lnTo>
                    <a:pt x="91" y="268"/>
                  </a:lnTo>
                  <a:lnTo>
                    <a:pt x="88" y="268"/>
                  </a:lnTo>
                  <a:lnTo>
                    <a:pt x="88" y="275"/>
                  </a:lnTo>
                  <a:lnTo>
                    <a:pt x="91" y="279"/>
                  </a:lnTo>
                  <a:lnTo>
                    <a:pt x="95" y="282"/>
                  </a:lnTo>
                  <a:lnTo>
                    <a:pt x="95" y="286"/>
                  </a:lnTo>
                  <a:lnTo>
                    <a:pt x="95" y="289"/>
                  </a:lnTo>
                  <a:lnTo>
                    <a:pt x="91" y="293"/>
                  </a:lnTo>
                  <a:lnTo>
                    <a:pt x="84" y="296"/>
                  </a:lnTo>
                  <a:lnTo>
                    <a:pt x="77" y="300"/>
                  </a:lnTo>
                  <a:lnTo>
                    <a:pt x="70" y="303"/>
                  </a:lnTo>
                  <a:lnTo>
                    <a:pt x="63" y="307"/>
                  </a:lnTo>
                  <a:lnTo>
                    <a:pt x="59" y="310"/>
                  </a:lnTo>
                  <a:lnTo>
                    <a:pt x="56" y="317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2" y="328"/>
                  </a:lnTo>
                  <a:lnTo>
                    <a:pt x="45" y="332"/>
                  </a:lnTo>
                  <a:lnTo>
                    <a:pt x="38" y="335"/>
                  </a:lnTo>
                  <a:lnTo>
                    <a:pt x="28" y="342"/>
                  </a:lnTo>
                  <a:lnTo>
                    <a:pt x="17" y="349"/>
                  </a:lnTo>
                  <a:lnTo>
                    <a:pt x="14" y="353"/>
                  </a:lnTo>
                  <a:lnTo>
                    <a:pt x="17" y="360"/>
                  </a:lnTo>
                  <a:lnTo>
                    <a:pt x="21" y="367"/>
                  </a:lnTo>
                  <a:lnTo>
                    <a:pt x="24" y="367"/>
                  </a:lnTo>
                  <a:lnTo>
                    <a:pt x="28" y="370"/>
                  </a:lnTo>
                  <a:lnTo>
                    <a:pt x="35" y="374"/>
                  </a:lnTo>
                  <a:lnTo>
                    <a:pt x="38" y="374"/>
                  </a:lnTo>
                  <a:lnTo>
                    <a:pt x="38" y="377"/>
                  </a:lnTo>
                  <a:lnTo>
                    <a:pt x="38" y="381"/>
                  </a:lnTo>
                  <a:lnTo>
                    <a:pt x="38" y="388"/>
                  </a:lnTo>
                  <a:lnTo>
                    <a:pt x="38" y="395"/>
                  </a:lnTo>
                  <a:lnTo>
                    <a:pt x="42" y="402"/>
                  </a:lnTo>
                  <a:lnTo>
                    <a:pt x="49" y="405"/>
                  </a:lnTo>
                  <a:lnTo>
                    <a:pt x="52" y="405"/>
                  </a:lnTo>
                  <a:lnTo>
                    <a:pt x="59" y="405"/>
                  </a:lnTo>
                  <a:lnTo>
                    <a:pt x="66" y="405"/>
                  </a:lnTo>
                  <a:lnTo>
                    <a:pt x="70" y="405"/>
                  </a:lnTo>
                  <a:lnTo>
                    <a:pt x="70" y="409"/>
                  </a:lnTo>
                  <a:lnTo>
                    <a:pt x="73" y="413"/>
                  </a:lnTo>
                  <a:lnTo>
                    <a:pt x="77" y="423"/>
                  </a:lnTo>
                  <a:lnTo>
                    <a:pt x="77" y="430"/>
                  </a:lnTo>
                  <a:lnTo>
                    <a:pt x="77" y="434"/>
                  </a:lnTo>
                  <a:lnTo>
                    <a:pt x="81" y="434"/>
                  </a:lnTo>
                  <a:lnTo>
                    <a:pt x="84" y="434"/>
                  </a:lnTo>
                  <a:lnTo>
                    <a:pt x="91" y="434"/>
                  </a:lnTo>
                  <a:lnTo>
                    <a:pt x="95" y="427"/>
                  </a:lnTo>
                  <a:lnTo>
                    <a:pt x="95" y="427"/>
                  </a:lnTo>
                  <a:lnTo>
                    <a:pt x="98" y="427"/>
                  </a:lnTo>
                  <a:lnTo>
                    <a:pt x="102" y="427"/>
                  </a:lnTo>
                  <a:lnTo>
                    <a:pt x="102" y="430"/>
                  </a:lnTo>
                  <a:lnTo>
                    <a:pt x="105" y="434"/>
                  </a:lnTo>
                  <a:lnTo>
                    <a:pt x="105" y="437"/>
                  </a:lnTo>
                  <a:lnTo>
                    <a:pt x="105" y="437"/>
                  </a:lnTo>
                  <a:lnTo>
                    <a:pt x="109" y="441"/>
                  </a:lnTo>
                  <a:lnTo>
                    <a:pt x="112" y="444"/>
                  </a:lnTo>
                  <a:lnTo>
                    <a:pt x="116" y="444"/>
                  </a:lnTo>
                  <a:lnTo>
                    <a:pt x="119" y="444"/>
                  </a:lnTo>
                  <a:lnTo>
                    <a:pt x="126" y="437"/>
                  </a:lnTo>
                  <a:lnTo>
                    <a:pt x="126" y="437"/>
                  </a:lnTo>
                  <a:lnTo>
                    <a:pt x="130" y="434"/>
                  </a:lnTo>
                  <a:lnTo>
                    <a:pt x="133" y="430"/>
                  </a:lnTo>
                  <a:lnTo>
                    <a:pt x="137" y="427"/>
                  </a:lnTo>
                  <a:lnTo>
                    <a:pt x="140" y="427"/>
                  </a:lnTo>
                  <a:lnTo>
                    <a:pt x="144" y="427"/>
                  </a:lnTo>
                  <a:lnTo>
                    <a:pt x="144" y="430"/>
                  </a:lnTo>
                  <a:lnTo>
                    <a:pt x="144" y="434"/>
                  </a:lnTo>
                  <a:lnTo>
                    <a:pt x="144" y="437"/>
                  </a:lnTo>
                  <a:lnTo>
                    <a:pt x="140" y="448"/>
                  </a:lnTo>
                  <a:lnTo>
                    <a:pt x="137" y="458"/>
                  </a:lnTo>
                  <a:lnTo>
                    <a:pt x="133" y="465"/>
                  </a:lnTo>
                  <a:lnTo>
                    <a:pt x="130" y="465"/>
                  </a:lnTo>
                  <a:lnTo>
                    <a:pt x="126" y="469"/>
                  </a:lnTo>
                  <a:lnTo>
                    <a:pt x="119" y="476"/>
                  </a:lnTo>
                  <a:lnTo>
                    <a:pt x="112" y="483"/>
                  </a:lnTo>
                  <a:lnTo>
                    <a:pt x="102" y="490"/>
                  </a:lnTo>
                  <a:lnTo>
                    <a:pt x="95" y="497"/>
                  </a:lnTo>
                  <a:lnTo>
                    <a:pt x="88" y="504"/>
                  </a:lnTo>
                  <a:lnTo>
                    <a:pt x="88" y="504"/>
                  </a:lnTo>
                  <a:lnTo>
                    <a:pt x="81" y="508"/>
                  </a:lnTo>
                  <a:lnTo>
                    <a:pt x="77" y="511"/>
                  </a:lnTo>
                  <a:lnTo>
                    <a:pt x="70" y="518"/>
                  </a:lnTo>
                  <a:lnTo>
                    <a:pt x="66" y="525"/>
                  </a:lnTo>
                  <a:lnTo>
                    <a:pt x="66" y="525"/>
                  </a:lnTo>
                  <a:lnTo>
                    <a:pt x="73" y="522"/>
                  </a:lnTo>
                  <a:lnTo>
                    <a:pt x="81" y="518"/>
                  </a:lnTo>
                  <a:lnTo>
                    <a:pt x="88" y="518"/>
                  </a:lnTo>
                  <a:lnTo>
                    <a:pt x="98" y="515"/>
                  </a:lnTo>
                  <a:lnTo>
                    <a:pt x="116" y="508"/>
                  </a:lnTo>
                  <a:lnTo>
                    <a:pt x="133" y="494"/>
                  </a:lnTo>
                  <a:lnTo>
                    <a:pt x="155" y="476"/>
                  </a:lnTo>
                  <a:lnTo>
                    <a:pt x="169" y="458"/>
                  </a:lnTo>
                  <a:lnTo>
                    <a:pt x="169" y="458"/>
                  </a:lnTo>
                  <a:lnTo>
                    <a:pt x="172" y="455"/>
                  </a:lnTo>
                  <a:lnTo>
                    <a:pt x="179" y="451"/>
                  </a:lnTo>
                  <a:lnTo>
                    <a:pt x="186" y="448"/>
                  </a:lnTo>
                  <a:lnTo>
                    <a:pt x="190" y="444"/>
                  </a:lnTo>
                  <a:lnTo>
                    <a:pt x="193" y="437"/>
                  </a:lnTo>
                  <a:lnTo>
                    <a:pt x="193" y="434"/>
                  </a:lnTo>
                  <a:lnTo>
                    <a:pt x="190" y="427"/>
                  </a:lnTo>
                  <a:lnTo>
                    <a:pt x="190" y="427"/>
                  </a:lnTo>
                  <a:lnTo>
                    <a:pt x="186" y="427"/>
                  </a:lnTo>
                  <a:lnTo>
                    <a:pt x="186" y="423"/>
                  </a:lnTo>
                  <a:lnTo>
                    <a:pt x="186" y="420"/>
                  </a:lnTo>
                  <a:lnTo>
                    <a:pt x="190" y="416"/>
                  </a:lnTo>
                  <a:lnTo>
                    <a:pt x="193" y="416"/>
                  </a:lnTo>
                  <a:lnTo>
                    <a:pt x="197" y="409"/>
                  </a:lnTo>
                  <a:lnTo>
                    <a:pt x="200" y="402"/>
                  </a:lnTo>
                  <a:lnTo>
                    <a:pt x="204" y="395"/>
                  </a:lnTo>
                  <a:lnTo>
                    <a:pt x="207" y="388"/>
                  </a:lnTo>
                  <a:lnTo>
                    <a:pt x="214" y="377"/>
                  </a:lnTo>
                  <a:lnTo>
                    <a:pt x="214" y="370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32" y="363"/>
                  </a:lnTo>
                  <a:lnTo>
                    <a:pt x="243" y="360"/>
                  </a:lnTo>
                  <a:lnTo>
                    <a:pt x="257" y="360"/>
                  </a:lnTo>
                  <a:lnTo>
                    <a:pt x="257" y="360"/>
                  </a:lnTo>
                  <a:lnTo>
                    <a:pt x="260" y="363"/>
                  </a:lnTo>
                  <a:lnTo>
                    <a:pt x="264" y="367"/>
                  </a:lnTo>
                  <a:lnTo>
                    <a:pt x="264" y="367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53" y="374"/>
                  </a:lnTo>
                  <a:lnTo>
                    <a:pt x="246" y="374"/>
                  </a:lnTo>
                  <a:lnTo>
                    <a:pt x="236" y="377"/>
                  </a:lnTo>
                  <a:lnTo>
                    <a:pt x="228" y="381"/>
                  </a:lnTo>
                  <a:lnTo>
                    <a:pt x="225" y="391"/>
                  </a:lnTo>
                  <a:lnTo>
                    <a:pt x="225" y="391"/>
                  </a:lnTo>
                  <a:lnTo>
                    <a:pt x="221" y="398"/>
                  </a:lnTo>
                  <a:lnTo>
                    <a:pt x="221" y="402"/>
                  </a:lnTo>
                  <a:lnTo>
                    <a:pt x="218" y="405"/>
                  </a:lnTo>
                  <a:lnTo>
                    <a:pt x="218" y="405"/>
                  </a:lnTo>
                  <a:lnTo>
                    <a:pt x="218" y="409"/>
                  </a:lnTo>
                  <a:lnTo>
                    <a:pt x="218" y="413"/>
                  </a:lnTo>
                  <a:lnTo>
                    <a:pt x="218" y="420"/>
                  </a:lnTo>
                  <a:lnTo>
                    <a:pt x="221" y="420"/>
                  </a:lnTo>
                  <a:lnTo>
                    <a:pt x="225" y="423"/>
                  </a:lnTo>
                  <a:lnTo>
                    <a:pt x="232" y="420"/>
                  </a:lnTo>
                  <a:lnTo>
                    <a:pt x="232" y="420"/>
                  </a:lnTo>
                  <a:lnTo>
                    <a:pt x="239" y="416"/>
                  </a:lnTo>
                  <a:lnTo>
                    <a:pt x="243" y="413"/>
                  </a:lnTo>
                  <a:lnTo>
                    <a:pt x="250" y="409"/>
                  </a:lnTo>
                  <a:lnTo>
                    <a:pt x="257" y="402"/>
                  </a:lnTo>
                  <a:lnTo>
                    <a:pt x="260" y="398"/>
                  </a:lnTo>
                  <a:lnTo>
                    <a:pt x="264" y="395"/>
                  </a:lnTo>
                  <a:lnTo>
                    <a:pt x="264" y="391"/>
                  </a:lnTo>
                  <a:lnTo>
                    <a:pt x="264" y="388"/>
                  </a:lnTo>
                  <a:lnTo>
                    <a:pt x="267" y="384"/>
                  </a:lnTo>
                  <a:lnTo>
                    <a:pt x="267" y="381"/>
                  </a:lnTo>
                  <a:lnTo>
                    <a:pt x="271" y="377"/>
                  </a:lnTo>
                  <a:lnTo>
                    <a:pt x="274" y="374"/>
                  </a:lnTo>
                  <a:lnTo>
                    <a:pt x="278" y="377"/>
                  </a:lnTo>
                  <a:lnTo>
                    <a:pt x="285" y="381"/>
                  </a:lnTo>
                  <a:lnTo>
                    <a:pt x="285" y="381"/>
                  </a:lnTo>
                  <a:lnTo>
                    <a:pt x="292" y="381"/>
                  </a:lnTo>
                  <a:lnTo>
                    <a:pt x="299" y="381"/>
                  </a:lnTo>
                  <a:lnTo>
                    <a:pt x="302" y="384"/>
                  </a:lnTo>
                  <a:lnTo>
                    <a:pt x="310" y="388"/>
                  </a:lnTo>
                  <a:lnTo>
                    <a:pt x="313" y="395"/>
                  </a:lnTo>
                  <a:lnTo>
                    <a:pt x="313" y="395"/>
                  </a:lnTo>
                  <a:lnTo>
                    <a:pt x="320" y="395"/>
                  </a:lnTo>
                  <a:lnTo>
                    <a:pt x="327" y="398"/>
                  </a:lnTo>
                  <a:lnTo>
                    <a:pt x="338" y="398"/>
                  </a:lnTo>
                  <a:lnTo>
                    <a:pt x="348" y="402"/>
                  </a:lnTo>
                  <a:lnTo>
                    <a:pt x="352" y="402"/>
                  </a:lnTo>
                  <a:lnTo>
                    <a:pt x="355" y="405"/>
                  </a:lnTo>
                  <a:lnTo>
                    <a:pt x="362" y="409"/>
                  </a:lnTo>
                  <a:lnTo>
                    <a:pt x="366" y="413"/>
                  </a:lnTo>
                  <a:lnTo>
                    <a:pt x="369" y="413"/>
                  </a:lnTo>
                  <a:lnTo>
                    <a:pt x="369" y="409"/>
                  </a:lnTo>
                  <a:lnTo>
                    <a:pt x="373" y="409"/>
                  </a:lnTo>
                  <a:lnTo>
                    <a:pt x="380" y="405"/>
                  </a:lnTo>
                  <a:lnTo>
                    <a:pt x="384" y="405"/>
                  </a:lnTo>
                  <a:lnTo>
                    <a:pt x="387" y="409"/>
                  </a:lnTo>
                  <a:lnTo>
                    <a:pt x="391" y="416"/>
                  </a:lnTo>
                  <a:lnTo>
                    <a:pt x="394" y="423"/>
                  </a:lnTo>
                  <a:lnTo>
                    <a:pt x="405" y="430"/>
                  </a:lnTo>
                  <a:lnTo>
                    <a:pt x="412" y="437"/>
                  </a:lnTo>
                  <a:lnTo>
                    <a:pt x="419" y="444"/>
                  </a:lnTo>
                  <a:lnTo>
                    <a:pt x="426" y="451"/>
                  </a:lnTo>
                  <a:lnTo>
                    <a:pt x="429" y="455"/>
                  </a:lnTo>
                  <a:lnTo>
                    <a:pt x="433" y="458"/>
                  </a:lnTo>
                  <a:lnTo>
                    <a:pt x="447" y="430"/>
                  </a:lnTo>
                  <a:lnTo>
                    <a:pt x="447" y="434"/>
                  </a:lnTo>
                  <a:lnTo>
                    <a:pt x="450" y="437"/>
                  </a:lnTo>
                  <a:lnTo>
                    <a:pt x="457" y="444"/>
                  </a:lnTo>
                  <a:lnTo>
                    <a:pt x="461" y="451"/>
                  </a:lnTo>
                  <a:lnTo>
                    <a:pt x="465" y="458"/>
                  </a:lnTo>
                  <a:lnTo>
                    <a:pt x="468" y="465"/>
                  </a:lnTo>
                  <a:lnTo>
                    <a:pt x="468" y="465"/>
                  </a:lnTo>
                  <a:lnTo>
                    <a:pt x="472" y="469"/>
                  </a:lnTo>
                  <a:lnTo>
                    <a:pt x="475" y="472"/>
                  </a:lnTo>
                  <a:lnTo>
                    <a:pt x="479" y="479"/>
                  </a:lnTo>
                  <a:lnTo>
                    <a:pt x="482" y="483"/>
                  </a:lnTo>
                  <a:lnTo>
                    <a:pt x="482" y="487"/>
                  </a:lnTo>
                  <a:lnTo>
                    <a:pt x="482" y="490"/>
                  </a:lnTo>
                  <a:lnTo>
                    <a:pt x="486" y="497"/>
                  </a:lnTo>
                  <a:lnTo>
                    <a:pt x="486" y="504"/>
                  </a:lnTo>
                  <a:lnTo>
                    <a:pt x="493" y="508"/>
                  </a:lnTo>
                  <a:lnTo>
                    <a:pt x="493" y="508"/>
                  </a:lnTo>
                  <a:lnTo>
                    <a:pt x="493" y="511"/>
                  </a:lnTo>
                  <a:lnTo>
                    <a:pt x="493" y="511"/>
                  </a:lnTo>
                  <a:lnTo>
                    <a:pt x="496" y="511"/>
                  </a:lnTo>
                  <a:lnTo>
                    <a:pt x="503" y="508"/>
                  </a:lnTo>
                  <a:lnTo>
                    <a:pt x="503" y="508"/>
                  </a:lnTo>
                  <a:lnTo>
                    <a:pt x="503" y="511"/>
                  </a:lnTo>
                  <a:lnTo>
                    <a:pt x="503" y="511"/>
                  </a:lnTo>
                  <a:lnTo>
                    <a:pt x="507" y="518"/>
                  </a:lnTo>
                  <a:lnTo>
                    <a:pt x="507" y="525"/>
                  </a:lnTo>
                  <a:lnTo>
                    <a:pt x="507" y="525"/>
                  </a:lnTo>
                  <a:lnTo>
                    <a:pt x="503" y="529"/>
                  </a:lnTo>
                  <a:lnTo>
                    <a:pt x="503" y="532"/>
                  </a:lnTo>
                  <a:lnTo>
                    <a:pt x="503" y="539"/>
                  </a:lnTo>
                  <a:lnTo>
                    <a:pt x="503" y="543"/>
                  </a:lnTo>
                  <a:lnTo>
                    <a:pt x="507" y="546"/>
                  </a:lnTo>
                  <a:lnTo>
                    <a:pt x="510" y="550"/>
                  </a:lnTo>
                  <a:lnTo>
                    <a:pt x="510" y="561"/>
                  </a:lnTo>
                  <a:lnTo>
                    <a:pt x="514" y="564"/>
                  </a:lnTo>
                  <a:lnTo>
                    <a:pt x="514" y="568"/>
                  </a:lnTo>
                  <a:lnTo>
                    <a:pt x="517" y="571"/>
                  </a:lnTo>
                  <a:lnTo>
                    <a:pt x="521" y="575"/>
                  </a:lnTo>
                  <a:lnTo>
                    <a:pt x="528" y="582"/>
                  </a:lnTo>
                  <a:lnTo>
                    <a:pt x="531" y="589"/>
                  </a:lnTo>
                  <a:lnTo>
                    <a:pt x="535" y="596"/>
                  </a:lnTo>
                  <a:lnTo>
                    <a:pt x="539" y="603"/>
                  </a:lnTo>
                  <a:lnTo>
                    <a:pt x="539" y="603"/>
                  </a:lnTo>
                  <a:lnTo>
                    <a:pt x="549" y="613"/>
                  </a:lnTo>
                  <a:lnTo>
                    <a:pt x="560" y="620"/>
                  </a:lnTo>
                  <a:lnTo>
                    <a:pt x="570" y="627"/>
                  </a:lnTo>
                  <a:lnTo>
                    <a:pt x="577" y="631"/>
                  </a:lnTo>
                  <a:lnTo>
                    <a:pt x="581" y="634"/>
                  </a:lnTo>
                  <a:lnTo>
                    <a:pt x="584" y="634"/>
                  </a:lnTo>
                  <a:lnTo>
                    <a:pt x="591" y="642"/>
                  </a:lnTo>
                  <a:lnTo>
                    <a:pt x="595" y="649"/>
                  </a:lnTo>
                  <a:lnTo>
                    <a:pt x="598" y="656"/>
                  </a:lnTo>
                  <a:lnTo>
                    <a:pt x="598" y="659"/>
                  </a:lnTo>
                  <a:lnTo>
                    <a:pt x="602" y="663"/>
                  </a:lnTo>
                  <a:lnTo>
                    <a:pt x="602" y="677"/>
                  </a:lnTo>
                  <a:lnTo>
                    <a:pt x="598" y="680"/>
                  </a:lnTo>
                  <a:lnTo>
                    <a:pt x="598" y="684"/>
                  </a:lnTo>
                  <a:lnTo>
                    <a:pt x="591" y="684"/>
                  </a:lnTo>
                  <a:lnTo>
                    <a:pt x="588" y="684"/>
                  </a:lnTo>
                  <a:lnTo>
                    <a:pt x="588" y="684"/>
                  </a:lnTo>
                  <a:lnTo>
                    <a:pt x="584" y="684"/>
                  </a:lnTo>
                  <a:lnTo>
                    <a:pt x="584" y="698"/>
                  </a:lnTo>
                  <a:lnTo>
                    <a:pt x="588" y="719"/>
                  </a:lnTo>
                  <a:lnTo>
                    <a:pt x="588" y="740"/>
                  </a:lnTo>
                  <a:lnTo>
                    <a:pt x="588" y="747"/>
                  </a:lnTo>
                  <a:lnTo>
                    <a:pt x="591" y="758"/>
                  </a:lnTo>
                  <a:lnTo>
                    <a:pt x="591" y="761"/>
                  </a:lnTo>
                  <a:lnTo>
                    <a:pt x="588" y="768"/>
                  </a:lnTo>
                  <a:lnTo>
                    <a:pt x="588" y="772"/>
                  </a:lnTo>
                  <a:lnTo>
                    <a:pt x="584" y="772"/>
                  </a:lnTo>
                  <a:lnTo>
                    <a:pt x="581" y="782"/>
                  </a:lnTo>
                  <a:lnTo>
                    <a:pt x="581" y="800"/>
                  </a:lnTo>
                  <a:lnTo>
                    <a:pt x="581" y="821"/>
                  </a:lnTo>
                  <a:lnTo>
                    <a:pt x="584" y="828"/>
                  </a:lnTo>
                  <a:lnTo>
                    <a:pt x="591" y="856"/>
                  </a:lnTo>
                  <a:lnTo>
                    <a:pt x="602" y="881"/>
                  </a:lnTo>
                  <a:lnTo>
                    <a:pt x="616" y="902"/>
                  </a:lnTo>
                  <a:lnTo>
                    <a:pt x="623" y="913"/>
                  </a:lnTo>
                  <a:lnTo>
                    <a:pt x="630" y="920"/>
                  </a:lnTo>
                  <a:lnTo>
                    <a:pt x="637" y="930"/>
                  </a:lnTo>
                  <a:lnTo>
                    <a:pt x="644" y="937"/>
                  </a:lnTo>
                  <a:lnTo>
                    <a:pt x="651" y="941"/>
                  </a:lnTo>
                  <a:lnTo>
                    <a:pt x="658" y="941"/>
                  </a:lnTo>
                  <a:lnTo>
                    <a:pt x="658" y="941"/>
                  </a:lnTo>
                  <a:lnTo>
                    <a:pt x="665" y="945"/>
                  </a:lnTo>
                  <a:lnTo>
                    <a:pt x="672" y="952"/>
                  </a:lnTo>
                  <a:lnTo>
                    <a:pt x="676" y="959"/>
                  </a:lnTo>
                  <a:lnTo>
                    <a:pt x="679" y="966"/>
                  </a:lnTo>
                  <a:lnTo>
                    <a:pt x="683" y="973"/>
                  </a:lnTo>
                  <a:lnTo>
                    <a:pt x="683" y="976"/>
                  </a:lnTo>
                  <a:lnTo>
                    <a:pt x="683" y="976"/>
                  </a:lnTo>
                  <a:lnTo>
                    <a:pt x="686" y="983"/>
                  </a:lnTo>
                  <a:lnTo>
                    <a:pt x="690" y="990"/>
                  </a:lnTo>
                  <a:lnTo>
                    <a:pt x="697" y="1001"/>
                  </a:lnTo>
                  <a:lnTo>
                    <a:pt x="701" y="1008"/>
                  </a:lnTo>
                  <a:lnTo>
                    <a:pt x="704" y="1019"/>
                  </a:lnTo>
                  <a:lnTo>
                    <a:pt x="708" y="1026"/>
                  </a:lnTo>
                  <a:lnTo>
                    <a:pt x="708" y="1026"/>
                  </a:lnTo>
                  <a:lnTo>
                    <a:pt x="711" y="1033"/>
                  </a:lnTo>
                  <a:lnTo>
                    <a:pt x="715" y="1040"/>
                  </a:lnTo>
                  <a:lnTo>
                    <a:pt x="718" y="1050"/>
                  </a:lnTo>
                  <a:lnTo>
                    <a:pt x="718" y="1050"/>
                  </a:lnTo>
                  <a:lnTo>
                    <a:pt x="725" y="1054"/>
                  </a:lnTo>
                  <a:lnTo>
                    <a:pt x="732" y="1057"/>
                  </a:lnTo>
                  <a:lnTo>
                    <a:pt x="736" y="1064"/>
                  </a:lnTo>
                  <a:lnTo>
                    <a:pt x="743" y="1075"/>
                  </a:lnTo>
                  <a:lnTo>
                    <a:pt x="743" y="1078"/>
                  </a:lnTo>
                  <a:lnTo>
                    <a:pt x="746" y="1082"/>
                  </a:lnTo>
                  <a:lnTo>
                    <a:pt x="750" y="1089"/>
                  </a:lnTo>
                  <a:lnTo>
                    <a:pt x="757" y="1096"/>
                  </a:lnTo>
                  <a:lnTo>
                    <a:pt x="760" y="1107"/>
                  </a:lnTo>
                  <a:lnTo>
                    <a:pt x="768" y="1110"/>
                  </a:lnTo>
                  <a:lnTo>
                    <a:pt x="771" y="1117"/>
                  </a:lnTo>
                  <a:lnTo>
                    <a:pt x="775" y="1117"/>
                  </a:lnTo>
                  <a:lnTo>
                    <a:pt x="782" y="1121"/>
                  </a:lnTo>
                  <a:lnTo>
                    <a:pt x="785" y="1121"/>
                  </a:lnTo>
                  <a:lnTo>
                    <a:pt x="789" y="1121"/>
                  </a:lnTo>
                  <a:lnTo>
                    <a:pt x="789" y="1117"/>
                  </a:lnTo>
                  <a:lnTo>
                    <a:pt x="782" y="1110"/>
                  </a:lnTo>
                  <a:lnTo>
                    <a:pt x="778" y="1103"/>
                  </a:lnTo>
                  <a:lnTo>
                    <a:pt x="771" y="1092"/>
                  </a:lnTo>
                  <a:lnTo>
                    <a:pt x="768" y="1089"/>
                  </a:lnTo>
                  <a:lnTo>
                    <a:pt x="764" y="1082"/>
                  </a:lnTo>
                  <a:lnTo>
                    <a:pt x="760" y="1071"/>
                  </a:lnTo>
                  <a:lnTo>
                    <a:pt x="753" y="1061"/>
                  </a:lnTo>
                  <a:lnTo>
                    <a:pt x="750" y="1050"/>
                  </a:lnTo>
                  <a:lnTo>
                    <a:pt x="736" y="1036"/>
                  </a:lnTo>
                  <a:lnTo>
                    <a:pt x="722" y="1015"/>
                  </a:lnTo>
                  <a:lnTo>
                    <a:pt x="715" y="990"/>
                  </a:lnTo>
                  <a:lnTo>
                    <a:pt x="715" y="987"/>
                  </a:lnTo>
                  <a:lnTo>
                    <a:pt x="715" y="987"/>
                  </a:lnTo>
                  <a:lnTo>
                    <a:pt x="715" y="983"/>
                  </a:lnTo>
                  <a:lnTo>
                    <a:pt x="718" y="980"/>
                  </a:lnTo>
                  <a:lnTo>
                    <a:pt x="718" y="980"/>
                  </a:lnTo>
                  <a:lnTo>
                    <a:pt x="722" y="980"/>
                  </a:lnTo>
                  <a:lnTo>
                    <a:pt x="729" y="983"/>
                  </a:lnTo>
                  <a:lnTo>
                    <a:pt x="732" y="990"/>
                  </a:lnTo>
                  <a:lnTo>
                    <a:pt x="739" y="1011"/>
                  </a:lnTo>
                  <a:lnTo>
                    <a:pt x="753" y="1029"/>
                  </a:lnTo>
                  <a:lnTo>
                    <a:pt x="768" y="1047"/>
                  </a:lnTo>
                  <a:lnTo>
                    <a:pt x="768" y="1047"/>
                  </a:lnTo>
                  <a:lnTo>
                    <a:pt x="771" y="1047"/>
                  </a:lnTo>
                  <a:lnTo>
                    <a:pt x="778" y="1050"/>
                  </a:lnTo>
                  <a:lnTo>
                    <a:pt x="782" y="1054"/>
                  </a:lnTo>
                  <a:lnTo>
                    <a:pt x="785" y="1057"/>
                  </a:lnTo>
                  <a:lnTo>
                    <a:pt x="789" y="1064"/>
                  </a:lnTo>
                  <a:lnTo>
                    <a:pt x="789" y="1068"/>
                  </a:lnTo>
                  <a:lnTo>
                    <a:pt x="792" y="1071"/>
                  </a:lnTo>
                  <a:lnTo>
                    <a:pt x="799" y="1078"/>
                  </a:lnTo>
                  <a:lnTo>
                    <a:pt x="806" y="1085"/>
                  </a:lnTo>
                  <a:lnTo>
                    <a:pt x="813" y="1096"/>
                  </a:lnTo>
                  <a:lnTo>
                    <a:pt x="820" y="1103"/>
                  </a:lnTo>
                  <a:lnTo>
                    <a:pt x="827" y="1110"/>
                  </a:lnTo>
                  <a:lnTo>
                    <a:pt x="831" y="1117"/>
                  </a:lnTo>
                  <a:lnTo>
                    <a:pt x="834" y="1124"/>
                  </a:lnTo>
                  <a:lnTo>
                    <a:pt x="838" y="1145"/>
                  </a:lnTo>
                  <a:lnTo>
                    <a:pt x="841" y="1174"/>
                  </a:lnTo>
                  <a:lnTo>
                    <a:pt x="841" y="1174"/>
                  </a:lnTo>
                  <a:lnTo>
                    <a:pt x="845" y="1177"/>
                  </a:lnTo>
                  <a:lnTo>
                    <a:pt x="852" y="1177"/>
                  </a:lnTo>
                  <a:lnTo>
                    <a:pt x="863" y="1181"/>
                  </a:lnTo>
                  <a:lnTo>
                    <a:pt x="866" y="1181"/>
                  </a:lnTo>
                  <a:lnTo>
                    <a:pt x="873" y="1181"/>
                  </a:lnTo>
                  <a:lnTo>
                    <a:pt x="880" y="1184"/>
                  </a:lnTo>
                  <a:lnTo>
                    <a:pt x="891" y="1191"/>
                  </a:lnTo>
                  <a:lnTo>
                    <a:pt x="898" y="1195"/>
                  </a:lnTo>
                  <a:lnTo>
                    <a:pt x="905" y="1202"/>
                  </a:lnTo>
                  <a:lnTo>
                    <a:pt x="923" y="1202"/>
                  </a:lnTo>
                  <a:lnTo>
                    <a:pt x="923" y="1202"/>
                  </a:lnTo>
                  <a:lnTo>
                    <a:pt x="930" y="1205"/>
                  </a:lnTo>
                  <a:lnTo>
                    <a:pt x="937" y="1209"/>
                  </a:lnTo>
                  <a:lnTo>
                    <a:pt x="947" y="1212"/>
                  </a:lnTo>
                  <a:lnTo>
                    <a:pt x="958" y="1216"/>
                  </a:lnTo>
                  <a:lnTo>
                    <a:pt x="972" y="1219"/>
                  </a:lnTo>
                  <a:lnTo>
                    <a:pt x="972" y="1219"/>
                  </a:lnTo>
                  <a:lnTo>
                    <a:pt x="979" y="1219"/>
                  </a:lnTo>
                  <a:lnTo>
                    <a:pt x="989" y="1219"/>
                  </a:lnTo>
                  <a:lnTo>
                    <a:pt x="996" y="1219"/>
                  </a:lnTo>
                  <a:lnTo>
                    <a:pt x="1004" y="1219"/>
                  </a:lnTo>
                  <a:lnTo>
                    <a:pt x="1007" y="1219"/>
                  </a:lnTo>
                  <a:lnTo>
                    <a:pt x="1011" y="1219"/>
                  </a:lnTo>
                  <a:lnTo>
                    <a:pt x="1014" y="1223"/>
                  </a:lnTo>
                  <a:lnTo>
                    <a:pt x="1018" y="1226"/>
                  </a:lnTo>
                  <a:lnTo>
                    <a:pt x="1021" y="1233"/>
                  </a:lnTo>
                  <a:lnTo>
                    <a:pt x="1025" y="1240"/>
                  </a:lnTo>
                  <a:lnTo>
                    <a:pt x="1032" y="1247"/>
                  </a:lnTo>
                  <a:lnTo>
                    <a:pt x="1042" y="1240"/>
                  </a:lnTo>
                  <a:lnTo>
                    <a:pt x="1046" y="1240"/>
                  </a:lnTo>
                  <a:lnTo>
                    <a:pt x="1046" y="1237"/>
                  </a:lnTo>
                  <a:lnTo>
                    <a:pt x="1049" y="1237"/>
                  </a:lnTo>
                  <a:lnTo>
                    <a:pt x="1053" y="1237"/>
                  </a:lnTo>
                  <a:lnTo>
                    <a:pt x="1049" y="1237"/>
                  </a:lnTo>
                  <a:lnTo>
                    <a:pt x="1049" y="1237"/>
                  </a:lnTo>
                  <a:lnTo>
                    <a:pt x="1046" y="1240"/>
                  </a:lnTo>
                  <a:lnTo>
                    <a:pt x="1042" y="1240"/>
                  </a:lnTo>
                  <a:lnTo>
                    <a:pt x="1035" y="1247"/>
                  </a:lnTo>
                  <a:lnTo>
                    <a:pt x="1035" y="1247"/>
                  </a:lnTo>
                  <a:lnTo>
                    <a:pt x="1042" y="1251"/>
                  </a:lnTo>
                  <a:lnTo>
                    <a:pt x="1046" y="1255"/>
                  </a:lnTo>
                  <a:lnTo>
                    <a:pt x="1049" y="1255"/>
                  </a:lnTo>
                  <a:lnTo>
                    <a:pt x="1053" y="1258"/>
                  </a:lnTo>
                  <a:lnTo>
                    <a:pt x="1060" y="1258"/>
                  </a:lnTo>
                  <a:lnTo>
                    <a:pt x="1067" y="1262"/>
                  </a:lnTo>
                  <a:lnTo>
                    <a:pt x="1078" y="1262"/>
                  </a:lnTo>
                  <a:lnTo>
                    <a:pt x="1078" y="1262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5" y="1258"/>
                  </a:lnTo>
                  <a:lnTo>
                    <a:pt x="1085" y="1262"/>
                  </a:lnTo>
                  <a:lnTo>
                    <a:pt x="1088" y="1262"/>
                  </a:lnTo>
                  <a:lnTo>
                    <a:pt x="1085" y="1262"/>
                  </a:lnTo>
                  <a:lnTo>
                    <a:pt x="1085" y="1262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78" y="1265"/>
                  </a:lnTo>
                  <a:lnTo>
                    <a:pt x="1081" y="1269"/>
                  </a:lnTo>
                  <a:lnTo>
                    <a:pt x="1088" y="1276"/>
                  </a:lnTo>
                  <a:lnTo>
                    <a:pt x="1088" y="1276"/>
                  </a:lnTo>
                  <a:lnTo>
                    <a:pt x="1092" y="1279"/>
                  </a:lnTo>
                  <a:lnTo>
                    <a:pt x="1092" y="1283"/>
                  </a:lnTo>
                  <a:lnTo>
                    <a:pt x="1095" y="1286"/>
                  </a:lnTo>
                  <a:lnTo>
                    <a:pt x="1095" y="1286"/>
                  </a:lnTo>
                  <a:lnTo>
                    <a:pt x="1099" y="1286"/>
                  </a:lnTo>
                  <a:lnTo>
                    <a:pt x="1102" y="1286"/>
                  </a:lnTo>
                  <a:lnTo>
                    <a:pt x="1106" y="1290"/>
                  </a:lnTo>
                  <a:lnTo>
                    <a:pt x="1109" y="1290"/>
                  </a:lnTo>
                  <a:lnTo>
                    <a:pt x="1113" y="1290"/>
                  </a:lnTo>
                  <a:lnTo>
                    <a:pt x="1116" y="1290"/>
                  </a:lnTo>
                  <a:lnTo>
                    <a:pt x="1120" y="1290"/>
                  </a:lnTo>
                  <a:lnTo>
                    <a:pt x="1123" y="1290"/>
                  </a:lnTo>
                  <a:lnTo>
                    <a:pt x="1127" y="1290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27" y="1293"/>
                  </a:lnTo>
                  <a:lnTo>
                    <a:pt x="1123" y="1290"/>
                  </a:lnTo>
                  <a:lnTo>
                    <a:pt x="1120" y="1290"/>
                  </a:lnTo>
                  <a:lnTo>
                    <a:pt x="1116" y="1290"/>
                  </a:lnTo>
                  <a:lnTo>
                    <a:pt x="1113" y="1290"/>
                  </a:lnTo>
                  <a:lnTo>
                    <a:pt x="1109" y="1290"/>
                  </a:lnTo>
                  <a:lnTo>
                    <a:pt x="1106" y="1290"/>
                  </a:lnTo>
                  <a:lnTo>
                    <a:pt x="1102" y="1286"/>
                  </a:lnTo>
                  <a:lnTo>
                    <a:pt x="1099" y="1286"/>
                  </a:lnTo>
                  <a:lnTo>
                    <a:pt x="1095" y="1286"/>
                  </a:lnTo>
                  <a:lnTo>
                    <a:pt x="1095" y="1290"/>
                  </a:lnTo>
                  <a:lnTo>
                    <a:pt x="1095" y="1290"/>
                  </a:lnTo>
                  <a:lnTo>
                    <a:pt x="1095" y="1293"/>
                  </a:lnTo>
                  <a:lnTo>
                    <a:pt x="1095" y="1293"/>
                  </a:lnTo>
                  <a:lnTo>
                    <a:pt x="1095" y="1297"/>
                  </a:lnTo>
                  <a:lnTo>
                    <a:pt x="1095" y="1300"/>
                  </a:lnTo>
                  <a:lnTo>
                    <a:pt x="1095" y="1304"/>
                  </a:lnTo>
                  <a:lnTo>
                    <a:pt x="1099" y="1307"/>
                  </a:lnTo>
                  <a:lnTo>
                    <a:pt x="1102" y="1314"/>
                  </a:lnTo>
                  <a:lnTo>
                    <a:pt x="1106" y="1311"/>
                  </a:lnTo>
                  <a:lnTo>
                    <a:pt x="1102" y="1311"/>
                  </a:lnTo>
                  <a:lnTo>
                    <a:pt x="1102" y="1307"/>
                  </a:lnTo>
                  <a:lnTo>
                    <a:pt x="1102" y="1307"/>
                  </a:lnTo>
                  <a:lnTo>
                    <a:pt x="1102" y="1304"/>
                  </a:lnTo>
                  <a:lnTo>
                    <a:pt x="1102" y="1304"/>
                  </a:lnTo>
                  <a:lnTo>
                    <a:pt x="1106" y="1307"/>
                  </a:lnTo>
                  <a:lnTo>
                    <a:pt x="1113" y="1311"/>
                  </a:lnTo>
                  <a:lnTo>
                    <a:pt x="1120" y="1321"/>
                  </a:lnTo>
                  <a:lnTo>
                    <a:pt x="1116" y="1321"/>
                  </a:lnTo>
                  <a:lnTo>
                    <a:pt x="1116" y="1321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3" y="1321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9"/>
                  </a:lnTo>
                  <a:lnTo>
                    <a:pt x="1127" y="1329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41" y="1329"/>
                  </a:lnTo>
                  <a:lnTo>
                    <a:pt x="1141" y="1329"/>
                  </a:lnTo>
                  <a:lnTo>
                    <a:pt x="1148" y="1329"/>
                  </a:lnTo>
                  <a:lnTo>
                    <a:pt x="1152" y="1325"/>
                  </a:lnTo>
                  <a:lnTo>
                    <a:pt x="1162" y="1325"/>
                  </a:lnTo>
                  <a:lnTo>
                    <a:pt x="1162" y="1325"/>
                  </a:lnTo>
                  <a:lnTo>
                    <a:pt x="1166" y="1325"/>
                  </a:lnTo>
                  <a:lnTo>
                    <a:pt x="1173" y="1329"/>
                  </a:lnTo>
                  <a:lnTo>
                    <a:pt x="1176" y="1329"/>
                  </a:lnTo>
                  <a:lnTo>
                    <a:pt x="1176" y="1332"/>
                  </a:lnTo>
                  <a:lnTo>
                    <a:pt x="1176" y="1336"/>
                  </a:lnTo>
                  <a:lnTo>
                    <a:pt x="1183" y="1339"/>
                  </a:lnTo>
                  <a:lnTo>
                    <a:pt x="1183" y="1339"/>
                  </a:lnTo>
                  <a:lnTo>
                    <a:pt x="1187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87" y="1332"/>
                  </a:lnTo>
                  <a:lnTo>
                    <a:pt x="1187" y="1332"/>
                  </a:lnTo>
                  <a:lnTo>
                    <a:pt x="1187" y="1329"/>
                  </a:lnTo>
                  <a:lnTo>
                    <a:pt x="1187" y="1329"/>
                  </a:lnTo>
                  <a:lnTo>
                    <a:pt x="1190" y="1329"/>
                  </a:lnTo>
                  <a:lnTo>
                    <a:pt x="1194" y="1325"/>
                  </a:lnTo>
                  <a:lnTo>
                    <a:pt x="1197" y="1321"/>
                  </a:lnTo>
                  <a:lnTo>
                    <a:pt x="1197" y="1321"/>
                  </a:lnTo>
                  <a:lnTo>
                    <a:pt x="1197" y="1318"/>
                  </a:lnTo>
                  <a:lnTo>
                    <a:pt x="1201" y="1318"/>
                  </a:lnTo>
                  <a:lnTo>
                    <a:pt x="1201" y="1318"/>
                  </a:lnTo>
                  <a:lnTo>
                    <a:pt x="1208" y="1318"/>
                  </a:lnTo>
                  <a:lnTo>
                    <a:pt x="1211" y="1321"/>
                  </a:lnTo>
                  <a:lnTo>
                    <a:pt x="1211" y="1321"/>
                  </a:lnTo>
                  <a:lnTo>
                    <a:pt x="1215" y="1325"/>
                  </a:lnTo>
                  <a:lnTo>
                    <a:pt x="1215" y="1336"/>
                  </a:lnTo>
                  <a:lnTo>
                    <a:pt x="1215" y="1343"/>
                  </a:lnTo>
                  <a:lnTo>
                    <a:pt x="1215" y="1350"/>
                  </a:lnTo>
                  <a:lnTo>
                    <a:pt x="1215" y="1360"/>
                  </a:lnTo>
                  <a:lnTo>
                    <a:pt x="1215" y="1371"/>
                  </a:lnTo>
                  <a:lnTo>
                    <a:pt x="1211" y="1381"/>
                  </a:lnTo>
                  <a:lnTo>
                    <a:pt x="1204" y="1392"/>
                  </a:lnTo>
                  <a:lnTo>
                    <a:pt x="1201" y="1399"/>
                  </a:lnTo>
                  <a:lnTo>
                    <a:pt x="1201" y="1399"/>
                  </a:lnTo>
                  <a:lnTo>
                    <a:pt x="1197" y="1399"/>
                  </a:lnTo>
                  <a:lnTo>
                    <a:pt x="1194" y="1403"/>
                  </a:lnTo>
                  <a:lnTo>
                    <a:pt x="1194" y="1406"/>
                  </a:lnTo>
                  <a:lnTo>
                    <a:pt x="1194" y="1410"/>
                  </a:lnTo>
                  <a:lnTo>
                    <a:pt x="1194" y="1413"/>
                  </a:lnTo>
                  <a:lnTo>
                    <a:pt x="1194" y="1420"/>
                  </a:lnTo>
                  <a:lnTo>
                    <a:pt x="1190" y="1424"/>
                  </a:lnTo>
                  <a:lnTo>
                    <a:pt x="1187" y="1424"/>
                  </a:lnTo>
                  <a:lnTo>
                    <a:pt x="1183" y="1427"/>
                  </a:lnTo>
                  <a:lnTo>
                    <a:pt x="1183" y="1441"/>
                  </a:lnTo>
                  <a:lnTo>
                    <a:pt x="1180" y="1441"/>
                  </a:lnTo>
                  <a:lnTo>
                    <a:pt x="1176" y="1445"/>
                  </a:lnTo>
                  <a:lnTo>
                    <a:pt x="1169" y="1452"/>
                  </a:lnTo>
                  <a:lnTo>
                    <a:pt x="1162" y="1459"/>
                  </a:lnTo>
                  <a:lnTo>
                    <a:pt x="1155" y="1466"/>
                  </a:lnTo>
                  <a:lnTo>
                    <a:pt x="1155" y="1473"/>
                  </a:lnTo>
                  <a:lnTo>
                    <a:pt x="1155" y="1476"/>
                  </a:lnTo>
                  <a:lnTo>
                    <a:pt x="1155" y="1480"/>
                  </a:lnTo>
                  <a:lnTo>
                    <a:pt x="1159" y="1484"/>
                  </a:lnTo>
                  <a:lnTo>
                    <a:pt x="1162" y="1484"/>
                  </a:lnTo>
                  <a:lnTo>
                    <a:pt x="1162" y="1487"/>
                  </a:lnTo>
                  <a:lnTo>
                    <a:pt x="1162" y="1487"/>
                  </a:lnTo>
                  <a:lnTo>
                    <a:pt x="1159" y="1487"/>
                  </a:lnTo>
                  <a:lnTo>
                    <a:pt x="1155" y="1491"/>
                  </a:lnTo>
                  <a:lnTo>
                    <a:pt x="1152" y="1494"/>
                  </a:lnTo>
                  <a:lnTo>
                    <a:pt x="1148" y="1501"/>
                  </a:lnTo>
                  <a:lnTo>
                    <a:pt x="1152" y="1501"/>
                  </a:lnTo>
                  <a:lnTo>
                    <a:pt x="1155" y="1501"/>
                  </a:lnTo>
                  <a:lnTo>
                    <a:pt x="1155" y="1505"/>
                  </a:lnTo>
                  <a:lnTo>
                    <a:pt x="1155" y="1508"/>
                  </a:lnTo>
                  <a:lnTo>
                    <a:pt x="1155" y="1508"/>
                  </a:lnTo>
                  <a:lnTo>
                    <a:pt x="1155" y="1512"/>
                  </a:lnTo>
                  <a:lnTo>
                    <a:pt x="1155" y="1515"/>
                  </a:lnTo>
                  <a:lnTo>
                    <a:pt x="1155" y="1519"/>
                  </a:lnTo>
                  <a:lnTo>
                    <a:pt x="1159" y="1526"/>
                  </a:lnTo>
                  <a:lnTo>
                    <a:pt x="1166" y="1529"/>
                  </a:lnTo>
                  <a:lnTo>
                    <a:pt x="1173" y="1540"/>
                  </a:lnTo>
                  <a:lnTo>
                    <a:pt x="1180" y="1550"/>
                  </a:lnTo>
                  <a:lnTo>
                    <a:pt x="1187" y="1561"/>
                  </a:lnTo>
                  <a:lnTo>
                    <a:pt x="1194" y="1568"/>
                  </a:lnTo>
                  <a:lnTo>
                    <a:pt x="1197" y="1579"/>
                  </a:lnTo>
                  <a:lnTo>
                    <a:pt x="1197" y="1579"/>
                  </a:lnTo>
                  <a:lnTo>
                    <a:pt x="1201" y="1586"/>
                  </a:lnTo>
                  <a:lnTo>
                    <a:pt x="1204" y="1593"/>
                  </a:lnTo>
                  <a:lnTo>
                    <a:pt x="1208" y="1600"/>
                  </a:lnTo>
                  <a:lnTo>
                    <a:pt x="1211" y="1610"/>
                  </a:lnTo>
                  <a:lnTo>
                    <a:pt x="1215" y="1617"/>
                  </a:lnTo>
                  <a:lnTo>
                    <a:pt x="1218" y="1624"/>
                  </a:lnTo>
                  <a:lnTo>
                    <a:pt x="1218" y="1628"/>
                  </a:lnTo>
                  <a:lnTo>
                    <a:pt x="1222" y="1635"/>
                  </a:lnTo>
                  <a:lnTo>
                    <a:pt x="1222" y="1639"/>
                  </a:lnTo>
                  <a:lnTo>
                    <a:pt x="1225" y="1646"/>
                  </a:lnTo>
                  <a:lnTo>
                    <a:pt x="1229" y="1653"/>
                  </a:lnTo>
                  <a:lnTo>
                    <a:pt x="1236" y="1660"/>
                  </a:lnTo>
                  <a:lnTo>
                    <a:pt x="1247" y="1663"/>
                  </a:lnTo>
                  <a:lnTo>
                    <a:pt x="1250" y="1667"/>
                  </a:lnTo>
                  <a:lnTo>
                    <a:pt x="1257" y="1670"/>
                  </a:lnTo>
                  <a:lnTo>
                    <a:pt x="1264" y="1674"/>
                  </a:lnTo>
                  <a:lnTo>
                    <a:pt x="1268" y="1677"/>
                  </a:lnTo>
                  <a:lnTo>
                    <a:pt x="1275" y="1677"/>
                  </a:lnTo>
                  <a:lnTo>
                    <a:pt x="1275" y="1681"/>
                  </a:lnTo>
                  <a:lnTo>
                    <a:pt x="1282" y="1681"/>
                  </a:lnTo>
                  <a:lnTo>
                    <a:pt x="1282" y="1681"/>
                  </a:lnTo>
                  <a:lnTo>
                    <a:pt x="1278" y="1681"/>
                  </a:lnTo>
                  <a:lnTo>
                    <a:pt x="1282" y="1684"/>
                  </a:lnTo>
                  <a:lnTo>
                    <a:pt x="1292" y="1691"/>
                  </a:lnTo>
                  <a:lnTo>
                    <a:pt x="1299" y="1698"/>
                  </a:lnTo>
                  <a:lnTo>
                    <a:pt x="1303" y="1709"/>
                  </a:lnTo>
                  <a:lnTo>
                    <a:pt x="1310" y="1737"/>
                  </a:lnTo>
                  <a:lnTo>
                    <a:pt x="1310" y="1758"/>
                  </a:lnTo>
                  <a:lnTo>
                    <a:pt x="1307" y="1772"/>
                  </a:lnTo>
                  <a:lnTo>
                    <a:pt x="1307" y="1779"/>
                  </a:lnTo>
                  <a:lnTo>
                    <a:pt x="1303" y="1787"/>
                  </a:lnTo>
                  <a:lnTo>
                    <a:pt x="1307" y="1794"/>
                  </a:lnTo>
                  <a:lnTo>
                    <a:pt x="1307" y="1801"/>
                  </a:lnTo>
                  <a:lnTo>
                    <a:pt x="1307" y="1811"/>
                  </a:lnTo>
                  <a:lnTo>
                    <a:pt x="1307" y="1818"/>
                  </a:lnTo>
                  <a:lnTo>
                    <a:pt x="1307" y="1822"/>
                  </a:lnTo>
                  <a:lnTo>
                    <a:pt x="1303" y="1825"/>
                  </a:lnTo>
                  <a:lnTo>
                    <a:pt x="1303" y="1832"/>
                  </a:lnTo>
                  <a:lnTo>
                    <a:pt x="1303" y="1839"/>
                  </a:lnTo>
                  <a:lnTo>
                    <a:pt x="1303" y="1843"/>
                  </a:lnTo>
                  <a:lnTo>
                    <a:pt x="1303" y="1846"/>
                  </a:lnTo>
                  <a:lnTo>
                    <a:pt x="1303" y="1853"/>
                  </a:lnTo>
                  <a:lnTo>
                    <a:pt x="1303" y="1861"/>
                  </a:lnTo>
                  <a:lnTo>
                    <a:pt x="1303" y="1864"/>
                  </a:lnTo>
                  <a:lnTo>
                    <a:pt x="1303" y="1868"/>
                  </a:lnTo>
                  <a:lnTo>
                    <a:pt x="1299" y="1875"/>
                  </a:lnTo>
                  <a:lnTo>
                    <a:pt x="1292" y="1889"/>
                  </a:lnTo>
                  <a:lnTo>
                    <a:pt x="1285" y="1910"/>
                  </a:lnTo>
                  <a:lnTo>
                    <a:pt x="1285" y="1924"/>
                  </a:lnTo>
                  <a:lnTo>
                    <a:pt x="1285" y="1931"/>
                  </a:lnTo>
                  <a:lnTo>
                    <a:pt x="1282" y="1956"/>
                  </a:lnTo>
                  <a:lnTo>
                    <a:pt x="1275" y="1994"/>
                  </a:lnTo>
                  <a:lnTo>
                    <a:pt x="1261" y="2044"/>
                  </a:lnTo>
                  <a:lnTo>
                    <a:pt x="1264" y="2072"/>
                  </a:lnTo>
                  <a:lnTo>
                    <a:pt x="1264" y="2072"/>
                  </a:lnTo>
                  <a:lnTo>
                    <a:pt x="1268" y="2068"/>
                  </a:lnTo>
                  <a:lnTo>
                    <a:pt x="1268" y="2065"/>
                  </a:lnTo>
                  <a:lnTo>
                    <a:pt x="1271" y="2058"/>
                  </a:lnTo>
                  <a:lnTo>
                    <a:pt x="1271" y="2051"/>
                  </a:lnTo>
                  <a:lnTo>
                    <a:pt x="1271" y="2047"/>
                  </a:lnTo>
                  <a:lnTo>
                    <a:pt x="1271" y="2040"/>
                  </a:lnTo>
                  <a:lnTo>
                    <a:pt x="1275" y="2037"/>
                  </a:lnTo>
                  <a:lnTo>
                    <a:pt x="1278" y="2033"/>
                  </a:lnTo>
                  <a:lnTo>
                    <a:pt x="1282" y="2026"/>
                  </a:lnTo>
                  <a:lnTo>
                    <a:pt x="1289" y="2019"/>
                  </a:lnTo>
                  <a:lnTo>
                    <a:pt x="1285" y="2037"/>
                  </a:lnTo>
                  <a:lnTo>
                    <a:pt x="1282" y="2047"/>
                  </a:lnTo>
                  <a:lnTo>
                    <a:pt x="1282" y="2058"/>
                  </a:lnTo>
                  <a:lnTo>
                    <a:pt x="1282" y="2075"/>
                  </a:lnTo>
                  <a:lnTo>
                    <a:pt x="1271" y="2082"/>
                  </a:lnTo>
                  <a:lnTo>
                    <a:pt x="1264" y="2082"/>
                  </a:lnTo>
                  <a:lnTo>
                    <a:pt x="1261" y="2090"/>
                  </a:lnTo>
                  <a:lnTo>
                    <a:pt x="1268" y="2090"/>
                  </a:lnTo>
                  <a:lnTo>
                    <a:pt x="1268" y="2111"/>
                  </a:lnTo>
                  <a:lnTo>
                    <a:pt x="1250" y="2128"/>
                  </a:lnTo>
                  <a:lnTo>
                    <a:pt x="1264" y="2149"/>
                  </a:lnTo>
                  <a:lnTo>
                    <a:pt x="1264" y="2181"/>
                  </a:lnTo>
                  <a:lnTo>
                    <a:pt x="1257" y="2209"/>
                  </a:lnTo>
                  <a:lnTo>
                    <a:pt x="1240" y="2234"/>
                  </a:lnTo>
                  <a:lnTo>
                    <a:pt x="1240" y="2245"/>
                  </a:lnTo>
                  <a:lnTo>
                    <a:pt x="1236" y="2262"/>
                  </a:lnTo>
                  <a:lnTo>
                    <a:pt x="1233" y="2290"/>
                  </a:lnTo>
                  <a:lnTo>
                    <a:pt x="1233" y="2322"/>
                  </a:lnTo>
                  <a:lnTo>
                    <a:pt x="1233" y="2347"/>
                  </a:lnTo>
                  <a:lnTo>
                    <a:pt x="1236" y="2361"/>
                  </a:lnTo>
                  <a:lnTo>
                    <a:pt x="1268" y="2396"/>
                  </a:lnTo>
                  <a:lnTo>
                    <a:pt x="1268" y="2396"/>
                  </a:lnTo>
                  <a:lnTo>
                    <a:pt x="1268" y="2392"/>
                  </a:lnTo>
                  <a:lnTo>
                    <a:pt x="1271" y="2389"/>
                  </a:lnTo>
                  <a:lnTo>
                    <a:pt x="1275" y="2385"/>
                  </a:lnTo>
                  <a:lnTo>
                    <a:pt x="1282" y="2385"/>
                  </a:lnTo>
                  <a:lnTo>
                    <a:pt x="1292" y="2385"/>
                  </a:lnTo>
                  <a:lnTo>
                    <a:pt x="1292" y="2385"/>
                  </a:lnTo>
                  <a:lnTo>
                    <a:pt x="1296" y="2389"/>
                  </a:lnTo>
                  <a:lnTo>
                    <a:pt x="1303" y="2392"/>
                  </a:lnTo>
                  <a:lnTo>
                    <a:pt x="1307" y="2400"/>
                  </a:lnTo>
                  <a:lnTo>
                    <a:pt x="1307" y="2403"/>
                  </a:lnTo>
                  <a:lnTo>
                    <a:pt x="1303" y="2424"/>
                  </a:lnTo>
                  <a:lnTo>
                    <a:pt x="1289" y="2428"/>
                  </a:lnTo>
                  <a:lnTo>
                    <a:pt x="1289" y="2442"/>
                  </a:lnTo>
                  <a:lnTo>
                    <a:pt x="1307" y="2442"/>
                  </a:lnTo>
                  <a:lnTo>
                    <a:pt x="1310" y="2463"/>
                  </a:lnTo>
                  <a:lnTo>
                    <a:pt x="1328" y="2463"/>
                  </a:lnTo>
                  <a:lnTo>
                    <a:pt x="1328" y="2449"/>
                  </a:lnTo>
                  <a:lnTo>
                    <a:pt x="1338" y="2445"/>
                  </a:lnTo>
                  <a:lnTo>
                    <a:pt x="1342" y="2452"/>
                  </a:lnTo>
                  <a:lnTo>
                    <a:pt x="1338" y="2463"/>
                  </a:lnTo>
                  <a:lnTo>
                    <a:pt x="1342" y="2470"/>
                  </a:lnTo>
                  <a:lnTo>
                    <a:pt x="1349" y="2463"/>
                  </a:lnTo>
                  <a:lnTo>
                    <a:pt x="1359" y="2456"/>
                  </a:lnTo>
                  <a:lnTo>
                    <a:pt x="1370" y="2456"/>
                  </a:lnTo>
                  <a:lnTo>
                    <a:pt x="1377" y="2463"/>
                  </a:lnTo>
                  <a:lnTo>
                    <a:pt x="1384" y="2466"/>
                  </a:lnTo>
                  <a:lnTo>
                    <a:pt x="1391" y="2463"/>
                  </a:lnTo>
                  <a:lnTo>
                    <a:pt x="1391" y="2456"/>
                  </a:lnTo>
                  <a:lnTo>
                    <a:pt x="1395" y="2449"/>
                  </a:lnTo>
                  <a:lnTo>
                    <a:pt x="1395" y="2438"/>
                  </a:lnTo>
                  <a:lnTo>
                    <a:pt x="1380" y="2424"/>
                  </a:lnTo>
                  <a:lnTo>
                    <a:pt x="1370" y="2414"/>
                  </a:lnTo>
                  <a:lnTo>
                    <a:pt x="1370" y="2414"/>
                  </a:lnTo>
                  <a:lnTo>
                    <a:pt x="1366" y="2414"/>
                  </a:lnTo>
                  <a:lnTo>
                    <a:pt x="1363" y="2414"/>
                  </a:lnTo>
                  <a:lnTo>
                    <a:pt x="1356" y="2414"/>
                  </a:lnTo>
                  <a:lnTo>
                    <a:pt x="1352" y="2414"/>
                  </a:lnTo>
                  <a:lnTo>
                    <a:pt x="1345" y="2410"/>
                  </a:lnTo>
                  <a:lnTo>
                    <a:pt x="1342" y="2403"/>
                  </a:lnTo>
                  <a:lnTo>
                    <a:pt x="1335" y="2392"/>
                  </a:lnTo>
                  <a:lnTo>
                    <a:pt x="1331" y="2378"/>
                  </a:lnTo>
                  <a:lnTo>
                    <a:pt x="1328" y="2364"/>
                  </a:lnTo>
                  <a:lnTo>
                    <a:pt x="1328" y="2361"/>
                  </a:lnTo>
                  <a:lnTo>
                    <a:pt x="1328" y="2357"/>
                  </a:lnTo>
                  <a:lnTo>
                    <a:pt x="1328" y="2347"/>
                  </a:lnTo>
                  <a:lnTo>
                    <a:pt x="1324" y="2340"/>
                  </a:lnTo>
                  <a:lnTo>
                    <a:pt x="1328" y="2333"/>
                  </a:lnTo>
                  <a:lnTo>
                    <a:pt x="1328" y="2326"/>
                  </a:lnTo>
                  <a:lnTo>
                    <a:pt x="1335" y="2319"/>
                  </a:lnTo>
                  <a:lnTo>
                    <a:pt x="1349" y="2301"/>
                  </a:lnTo>
                  <a:lnTo>
                    <a:pt x="1349" y="2297"/>
                  </a:lnTo>
                  <a:lnTo>
                    <a:pt x="1352" y="2297"/>
                  </a:lnTo>
                  <a:lnTo>
                    <a:pt x="1359" y="2290"/>
                  </a:lnTo>
                  <a:lnTo>
                    <a:pt x="1366" y="2287"/>
                  </a:lnTo>
                  <a:lnTo>
                    <a:pt x="1370" y="2283"/>
                  </a:lnTo>
                  <a:lnTo>
                    <a:pt x="1370" y="2276"/>
                  </a:lnTo>
                  <a:lnTo>
                    <a:pt x="1370" y="2276"/>
                  </a:lnTo>
                  <a:lnTo>
                    <a:pt x="1370" y="2269"/>
                  </a:lnTo>
                  <a:lnTo>
                    <a:pt x="1370" y="2266"/>
                  </a:lnTo>
                  <a:lnTo>
                    <a:pt x="1370" y="2259"/>
                  </a:lnTo>
                  <a:lnTo>
                    <a:pt x="1370" y="2252"/>
                  </a:lnTo>
                  <a:lnTo>
                    <a:pt x="1366" y="2248"/>
                  </a:lnTo>
                  <a:lnTo>
                    <a:pt x="1359" y="2248"/>
                  </a:lnTo>
                  <a:lnTo>
                    <a:pt x="1356" y="2245"/>
                  </a:lnTo>
                  <a:lnTo>
                    <a:pt x="1352" y="2241"/>
                  </a:lnTo>
                  <a:lnTo>
                    <a:pt x="1349" y="2234"/>
                  </a:lnTo>
                  <a:lnTo>
                    <a:pt x="1349" y="2223"/>
                  </a:lnTo>
                  <a:lnTo>
                    <a:pt x="1349" y="2216"/>
                  </a:lnTo>
                  <a:lnTo>
                    <a:pt x="1352" y="2213"/>
                  </a:lnTo>
                  <a:lnTo>
                    <a:pt x="1356" y="2213"/>
                  </a:lnTo>
                  <a:lnTo>
                    <a:pt x="1359" y="2213"/>
                  </a:lnTo>
                  <a:lnTo>
                    <a:pt x="1363" y="2213"/>
                  </a:lnTo>
                  <a:lnTo>
                    <a:pt x="1363" y="2213"/>
                  </a:lnTo>
                  <a:lnTo>
                    <a:pt x="1380" y="2188"/>
                  </a:lnTo>
                  <a:lnTo>
                    <a:pt x="1388" y="2167"/>
                  </a:lnTo>
                  <a:lnTo>
                    <a:pt x="1388" y="2156"/>
                  </a:lnTo>
                  <a:lnTo>
                    <a:pt x="1402" y="2153"/>
                  </a:lnTo>
                  <a:lnTo>
                    <a:pt x="1402" y="2139"/>
                  </a:lnTo>
                  <a:lnTo>
                    <a:pt x="1388" y="2132"/>
                  </a:lnTo>
                  <a:lnTo>
                    <a:pt x="1388" y="2132"/>
                  </a:lnTo>
                  <a:lnTo>
                    <a:pt x="1388" y="2128"/>
                  </a:lnTo>
                  <a:lnTo>
                    <a:pt x="1388" y="2121"/>
                  </a:lnTo>
                  <a:lnTo>
                    <a:pt x="1388" y="2118"/>
                  </a:lnTo>
                  <a:lnTo>
                    <a:pt x="1388" y="2114"/>
                  </a:lnTo>
                  <a:lnTo>
                    <a:pt x="1395" y="2114"/>
                  </a:lnTo>
                  <a:lnTo>
                    <a:pt x="1416" y="2118"/>
                  </a:lnTo>
                  <a:lnTo>
                    <a:pt x="1419" y="2093"/>
                  </a:lnTo>
                  <a:lnTo>
                    <a:pt x="1419" y="2093"/>
                  </a:lnTo>
                  <a:lnTo>
                    <a:pt x="1423" y="2090"/>
                  </a:lnTo>
                  <a:lnTo>
                    <a:pt x="1423" y="2082"/>
                  </a:lnTo>
                  <a:lnTo>
                    <a:pt x="1426" y="2079"/>
                  </a:lnTo>
                  <a:lnTo>
                    <a:pt x="1433" y="2075"/>
                  </a:lnTo>
                  <a:lnTo>
                    <a:pt x="1437" y="2072"/>
                  </a:lnTo>
                  <a:lnTo>
                    <a:pt x="1444" y="2075"/>
                  </a:lnTo>
                  <a:lnTo>
                    <a:pt x="1458" y="2075"/>
                  </a:lnTo>
                  <a:lnTo>
                    <a:pt x="1472" y="2072"/>
                  </a:lnTo>
                  <a:lnTo>
                    <a:pt x="1490" y="2065"/>
                  </a:lnTo>
                  <a:lnTo>
                    <a:pt x="1500" y="2044"/>
                  </a:lnTo>
                  <a:lnTo>
                    <a:pt x="1500" y="2037"/>
                  </a:lnTo>
                  <a:lnTo>
                    <a:pt x="1500" y="2030"/>
                  </a:lnTo>
                  <a:lnTo>
                    <a:pt x="1500" y="2023"/>
                  </a:lnTo>
                  <a:lnTo>
                    <a:pt x="1493" y="2012"/>
                  </a:lnTo>
                  <a:lnTo>
                    <a:pt x="1490" y="1994"/>
                  </a:lnTo>
                  <a:lnTo>
                    <a:pt x="1486" y="1991"/>
                  </a:lnTo>
                  <a:lnTo>
                    <a:pt x="1486" y="1987"/>
                  </a:lnTo>
                  <a:lnTo>
                    <a:pt x="1483" y="1980"/>
                  </a:lnTo>
                  <a:lnTo>
                    <a:pt x="1483" y="1973"/>
                  </a:lnTo>
                  <a:lnTo>
                    <a:pt x="1483" y="1970"/>
                  </a:lnTo>
                  <a:lnTo>
                    <a:pt x="1483" y="1973"/>
                  </a:lnTo>
                  <a:lnTo>
                    <a:pt x="1483" y="1980"/>
                  </a:lnTo>
                  <a:lnTo>
                    <a:pt x="1486" y="1987"/>
                  </a:lnTo>
                  <a:lnTo>
                    <a:pt x="1490" y="1991"/>
                  </a:lnTo>
                  <a:lnTo>
                    <a:pt x="1493" y="1994"/>
                  </a:lnTo>
                  <a:lnTo>
                    <a:pt x="1497" y="1998"/>
                  </a:lnTo>
                  <a:lnTo>
                    <a:pt x="1497" y="1998"/>
                  </a:lnTo>
                  <a:lnTo>
                    <a:pt x="1500" y="1998"/>
                  </a:lnTo>
                  <a:lnTo>
                    <a:pt x="1507" y="1998"/>
                  </a:lnTo>
                  <a:lnTo>
                    <a:pt x="1518" y="1998"/>
                  </a:lnTo>
                  <a:lnTo>
                    <a:pt x="1525" y="1998"/>
                  </a:lnTo>
                  <a:lnTo>
                    <a:pt x="1532" y="1994"/>
                  </a:lnTo>
                  <a:lnTo>
                    <a:pt x="1539" y="1994"/>
                  </a:lnTo>
                  <a:lnTo>
                    <a:pt x="1543" y="1991"/>
                  </a:lnTo>
                  <a:lnTo>
                    <a:pt x="1550" y="1987"/>
                  </a:lnTo>
                  <a:lnTo>
                    <a:pt x="1553" y="1984"/>
                  </a:lnTo>
                  <a:lnTo>
                    <a:pt x="1557" y="1984"/>
                  </a:lnTo>
                  <a:lnTo>
                    <a:pt x="1564" y="1956"/>
                  </a:lnTo>
                  <a:lnTo>
                    <a:pt x="1571" y="1945"/>
                  </a:lnTo>
                  <a:lnTo>
                    <a:pt x="1574" y="1938"/>
                  </a:lnTo>
                  <a:lnTo>
                    <a:pt x="1578" y="1934"/>
                  </a:lnTo>
                  <a:lnTo>
                    <a:pt x="1581" y="1927"/>
                  </a:lnTo>
                  <a:lnTo>
                    <a:pt x="1592" y="1910"/>
                  </a:lnTo>
                  <a:lnTo>
                    <a:pt x="1606" y="1878"/>
                  </a:lnTo>
                  <a:lnTo>
                    <a:pt x="1620" y="1836"/>
                  </a:lnTo>
                  <a:lnTo>
                    <a:pt x="1627" y="1825"/>
                  </a:lnTo>
                  <a:lnTo>
                    <a:pt x="1648" y="1808"/>
                  </a:lnTo>
                  <a:lnTo>
                    <a:pt x="1673" y="1794"/>
                  </a:lnTo>
                  <a:lnTo>
                    <a:pt x="1705" y="1779"/>
                  </a:lnTo>
                  <a:lnTo>
                    <a:pt x="1712" y="1776"/>
                  </a:lnTo>
                  <a:lnTo>
                    <a:pt x="1722" y="1769"/>
                  </a:lnTo>
                  <a:lnTo>
                    <a:pt x="1736" y="1755"/>
                  </a:lnTo>
                  <a:lnTo>
                    <a:pt x="1750" y="1730"/>
                  </a:lnTo>
                  <a:lnTo>
                    <a:pt x="1761" y="1698"/>
                  </a:lnTo>
                  <a:lnTo>
                    <a:pt x="1764" y="1653"/>
                  </a:lnTo>
                  <a:lnTo>
                    <a:pt x="1807" y="1579"/>
                  </a:lnTo>
                  <a:lnTo>
                    <a:pt x="1810" y="1579"/>
                  </a:lnTo>
                  <a:lnTo>
                    <a:pt x="1814" y="1575"/>
                  </a:lnTo>
                  <a:lnTo>
                    <a:pt x="1817" y="1568"/>
                  </a:lnTo>
                  <a:lnTo>
                    <a:pt x="1824" y="1558"/>
                  </a:lnTo>
                  <a:lnTo>
                    <a:pt x="1824" y="1547"/>
                  </a:lnTo>
                  <a:lnTo>
                    <a:pt x="1828" y="1533"/>
                  </a:lnTo>
                  <a:lnTo>
                    <a:pt x="1828" y="1529"/>
                  </a:lnTo>
                  <a:lnTo>
                    <a:pt x="1828" y="1529"/>
                  </a:lnTo>
                  <a:lnTo>
                    <a:pt x="1828" y="1522"/>
                  </a:lnTo>
                  <a:lnTo>
                    <a:pt x="1828" y="1519"/>
                  </a:lnTo>
                  <a:lnTo>
                    <a:pt x="1828" y="1512"/>
                  </a:lnTo>
                  <a:lnTo>
                    <a:pt x="1824" y="1505"/>
                  </a:lnTo>
                  <a:lnTo>
                    <a:pt x="1817" y="1501"/>
                  </a:lnTo>
                  <a:lnTo>
                    <a:pt x="1807" y="1494"/>
                  </a:lnTo>
                  <a:lnTo>
                    <a:pt x="1796" y="1491"/>
                  </a:lnTo>
                  <a:close/>
                  <a:moveTo>
                    <a:pt x="510" y="550"/>
                  </a:moveTo>
                  <a:lnTo>
                    <a:pt x="514" y="546"/>
                  </a:lnTo>
                  <a:lnTo>
                    <a:pt x="514" y="539"/>
                  </a:lnTo>
                  <a:lnTo>
                    <a:pt x="517" y="529"/>
                  </a:lnTo>
                  <a:lnTo>
                    <a:pt x="517" y="522"/>
                  </a:lnTo>
                  <a:lnTo>
                    <a:pt x="521" y="511"/>
                  </a:lnTo>
                  <a:lnTo>
                    <a:pt x="517" y="508"/>
                  </a:lnTo>
                  <a:lnTo>
                    <a:pt x="517" y="504"/>
                  </a:lnTo>
                  <a:lnTo>
                    <a:pt x="514" y="501"/>
                  </a:lnTo>
                  <a:lnTo>
                    <a:pt x="507" y="497"/>
                  </a:lnTo>
                  <a:lnTo>
                    <a:pt x="500" y="490"/>
                  </a:lnTo>
                  <a:lnTo>
                    <a:pt x="496" y="479"/>
                  </a:lnTo>
                  <a:lnTo>
                    <a:pt x="489" y="472"/>
                  </a:lnTo>
                  <a:lnTo>
                    <a:pt x="479" y="455"/>
                  </a:lnTo>
                  <a:lnTo>
                    <a:pt x="465" y="437"/>
                  </a:lnTo>
                  <a:lnTo>
                    <a:pt x="454" y="420"/>
                  </a:lnTo>
                  <a:lnTo>
                    <a:pt x="443" y="409"/>
                  </a:lnTo>
                  <a:lnTo>
                    <a:pt x="454" y="420"/>
                  </a:lnTo>
                  <a:lnTo>
                    <a:pt x="468" y="437"/>
                  </a:lnTo>
                  <a:lnTo>
                    <a:pt x="479" y="455"/>
                  </a:lnTo>
                  <a:lnTo>
                    <a:pt x="493" y="472"/>
                  </a:lnTo>
                  <a:lnTo>
                    <a:pt x="496" y="479"/>
                  </a:lnTo>
                  <a:lnTo>
                    <a:pt x="500" y="490"/>
                  </a:lnTo>
                  <a:lnTo>
                    <a:pt x="507" y="497"/>
                  </a:lnTo>
                  <a:lnTo>
                    <a:pt x="514" y="501"/>
                  </a:lnTo>
                  <a:lnTo>
                    <a:pt x="517" y="504"/>
                  </a:lnTo>
                  <a:lnTo>
                    <a:pt x="517" y="508"/>
                  </a:lnTo>
                  <a:lnTo>
                    <a:pt x="521" y="511"/>
                  </a:lnTo>
                  <a:lnTo>
                    <a:pt x="517" y="522"/>
                  </a:lnTo>
                  <a:lnTo>
                    <a:pt x="517" y="529"/>
                  </a:lnTo>
                  <a:lnTo>
                    <a:pt x="514" y="539"/>
                  </a:lnTo>
                  <a:lnTo>
                    <a:pt x="514" y="546"/>
                  </a:lnTo>
                  <a:lnTo>
                    <a:pt x="510" y="550"/>
                  </a:lnTo>
                  <a:close/>
                  <a:moveTo>
                    <a:pt x="1345" y="694"/>
                  </a:moveTo>
                  <a:lnTo>
                    <a:pt x="1345" y="694"/>
                  </a:lnTo>
                  <a:lnTo>
                    <a:pt x="1342" y="691"/>
                  </a:lnTo>
                  <a:lnTo>
                    <a:pt x="1345" y="694"/>
                  </a:lnTo>
                  <a:lnTo>
                    <a:pt x="1345" y="694"/>
                  </a:lnTo>
                  <a:close/>
                  <a:moveTo>
                    <a:pt x="1317" y="716"/>
                  </a:moveTo>
                  <a:lnTo>
                    <a:pt x="1314" y="719"/>
                  </a:lnTo>
                  <a:lnTo>
                    <a:pt x="1303" y="719"/>
                  </a:lnTo>
                  <a:lnTo>
                    <a:pt x="1289" y="723"/>
                  </a:lnTo>
                  <a:lnTo>
                    <a:pt x="1278" y="726"/>
                  </a:lnTo>
                  <a:lnTo>
                    <a:pt x="1289" y="723"/>
                  </a:lnTo>
                  <a:lnTo>
                    <a:pt x="1303" y="719"/>
                  </a:lnTo>
                  <a:lnTo>
                    <a:pt x="1314" y="716"/>
                  </a:lnTo>
                  <a:lnTo>
                    <a:pt x="1317" y="716"/>
                  </a:lnTo>
                  <a:close/>
                  <a:moveTo>
                    <a:pt x="1275" y="726"/>
                  </a:move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close/>
                  <a:moveTo>
                    <a:pt x="1021" y="677"/>
                  </a:moveTo>
                  <a:lnTo>
                    <a:pt x="1025" y="680"/>
                  </a:lnTo>
                  <a:lnTo>
                    <a:pt x="1028" y="684"/>
                  </a:lnTo>
                  <a:lnTo>
                    <a:pt x="1032" y="684"/>
                  </a:lnTo>
                  <a:lnTo>
                    <a:pt x="1035" y="684"/>
                  </a:lnTo>
                  <a:lnTo>
                    <a:pt x="1039" y="684"/>
                  </a:lnTo>
                  <a:lnTo>
                    <a:pt x="1049" y="680"/>
                  </a:lnTo>
                  <a:lnTo>
                    <a:pt x="1056" y="677"/>
                  </a:lnTo>
                  <a:lnTo>
                    <a:pt x="1063" y="673"/>
                  </a:lnTo>
                  <a:lnTo>
                    <a:pt x="1063" y="673"/>
                  </a:lnTo>
                  <a:lnTo>
                    <a:pt x="1074" y="670"/>
                  </a:lnTo>
                  <a:lnTo>
                    <a:pt x="1085" y="670"/>
                  </a:lnTo>
                  <a:lnTo>
                    <a:pt x="1092" y="670"/>
                  </a:lnTo>
                  <a:lnTo>
                    <a:pt x="1095" y="673"/>
                  </a:lnTo>
                  <a:lnTo>
                    <a:pt x="1102" y="680"/>
                  </a:lnTo>
                  <a:lnTo>
                    <a:pt x="1102" y="680"/>
                  </a:lnTo>
                  <a:lnTo>
                    <a:pt x="1106" y="684"/>
                  </a:lnTo>
                  <a:lnTo>
                    <a:pt x="1113" y="684"/>
                  </a:lnTo>
                  <a:lnTo>
                    <a:pt x="1120" y="687"/>
                  </a:lnTo>
                  <a:lnTo>
                    <a:pt x="1123" y="691"/>
                  </a:lnTo>
                  <a:lnTo>
                    <a:pt x="1123" y="691"/>
                  </a:lnTo>
                  <a:lnTo>
                    <a:pt x="1123" y="694"/>
                  </a:lnTo>
                  <a:lnTo>
                    <a:pt x="1123" y="698"/>
                  </a:lnTo>
                  <a:lnTo>
                    <a:pt x="1120" y="698"/>
                  </a:lnTo>
                  <a:lnTo>
                    <a:pt x="1123" y="705"/>
                  </a:lnTo>
                  <a:lnTo>
                    <a:pt x="1127" y="712"/>
                  </a:lnTo>
                  <a:lnTo>
                    <a:pt x="1130" y="712"/>
                  </a:lnTo>
                  <a:lnTo>
                    <a:pt x="1134" y="712"/>
                  </a:lnTo>
                  <a:lnTo>
                    <a:pt x="1141" y="712"/>
                  </a:lnTo>
                  <a:lnTo>
                    <a:pt x="1148" y="712"/>
                  </a:lnTo>
                  <a:lnTo>
                    <a:pt x="1155" y="712"/>
                  </a:lnTo>
                  <a:lnTo>
                    <a:pt x="1159" y="712"/>
                  </a:lnTo>
                  <a:lnTo>
                    <a:pt x="1169" y="712"/>
                  </a:lnTo>
                  <a:lnTo>
                    <a:pt x="1173" y="716"/>
                  </a:lnTo>
                  <a:lnTo>
                    <a:pt x="1180" y="719"/>
                  </a:lnTo>
                  <a:lnTo>
                    <a:pt x="1183" y="723"/>
                  </a:lnTo>
                  <a:lnTo>
                    <a:pt x="1190" y="726"/>
                  </a:lnTo>
                  <a:lnTo>
                    <a:pt x="1190" y="730"/>
                  </a:lnTo>
                  <a:lnTo>
                    <a:pt x="1190" y="733"/>
                  </a:lnTo>
                  <a:lnTo>
                    <a:pt x="1190" y="733"/>
                  </a:lnTo>
                  <a:lnTo>
                    <a:pt x="1194" y="737"/>
                  </a:lnTo>
                  <a:lnTo>
                    <a:pt x="1190" y="740"/>
                  </a:lnTo>
                  <a:lnTo>
                    <a:pt x="1187" y="744"/>
                  </a:lnTo>
                  <a:lnTo>
                    <a:pt x="1183" y="744"/>
                  </a:lnTo>
                  <a:lnTo>
                    <a:pt x="1180" y="744"/>
                  </a:lnTo>
                  <a:lnTo>
                    <a:pt x="1176" y="744"/>
                  </a:lnTo>
                  <a:lnTo>
                    <a:pt x="1173" y="744"/>
                  </a:lnTo>
                  <a:lnTo>
                    <a:pt x="1173" y="740"/>
                  </a:lnTo>
                  <a:lnTo>
                    <a:pt x="1162" y="737"/>
                  </a:lnTo>
                  <a:lnTo>
                    <a:pt x="1166" y="737"/>
                  </a:lnTo>
                  <a:lnTo>
                    <a:pt x="1166" y="740"/>
                  </a:lnTo>
                  <a:lnTo>
                    <a:pt x="1169" y="747"/>
                  </a:lnTo>
                  <a:lnTo>
                    <a:pt x="1166" y="754"/>
                  </a:lnTo>
                  <a:lnTo>
                    <a:pt x="1162" y="758"/>
                  </a:lnTo>
                  <a:lnTo>
                    <a:pt x="1159" y="761"/>
                  </a:lnTo>
                  <a:lnTo>
                    <a:pt x="1152" y="761"/>
                  </a:lnTo>
                  <a:lnTo>
                    <a:pt x="1148" y="765"/>
                  </a:lnTo>
                  <a:lnTo>
                    <a:pt x="1152" y="768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5" y="772"/>
                  </a:lnTo>
                  <a:lnTo>
                    <a:pt x="1155" y="772"/>
                  </a:lnTo>
                  <a:lnTo>
                    <a:pt x="1159" y="779"/>
                  </a:lnTo>
                  <a:lnTo>
                    <a:pt x="1155" y="782"/>
                  </a:lnTo>
                  <a:lnTo>
                    <a:pt x="1155" y="782"/>
                  </a:lnTo>
                  <a:lnTo>
                    <a:pt x="1152" y="782"/>
                  </a:lnTo>
                  <a:lnTo>
                    <a:pt x="1152" y="786"/>
                  </a:lnTo>
                  <a:lnTo>
                    <a:pt x="1148" y="790"/>
                  </a:lnTo>
                  <a:lnTo>
                    <a:pt x="1148" y="790"/>
                  </a:lnTo>
                  <a:lnTo>
                    <a:pt x="1152" y="790"/>
                  </a:lnTo>
                  <a:lnTo>
                    <a:pt x="1155" y="790"/>
                  </a:lnTo>
                  <a:lnTo>
                    <a:pt x="1162" y="786"/>
                  </a:lnTo>
                  <a:lnTo>
                    <a:pt x="1166" y="779"/>
                  </a:lnTo>
                  <a:lnTo>
                    <a:pt x="1169" y="775"/>
                  </a:lnTo>
                  <a:lnTo>
                    <a:pt x="1173" y="772"/>
                  </a:lnTo>
                  <a:lnTo>
                    <a:pt x="1173" y="768"/>
                  </a:lnTo>
                  <a:lnTo>
                    <a:pt x="1176" y="765"/>
                  </a:lnTo>
                  <a:lnTo>
                    <a:pt x="1183" y="765"/>
                  </a:lnTo>
                  <a:lnTo>
                    <a:pt x="1190" y="765"/>
                  </a:lnTo>
                  <a:lnTo>
                    <a:pt x="1201" y="765"/>
                  </a:lnTo>
                  <a:lnTo>
                    <a:pt x="1204" y="765"/>
                  </a:lnTo>
                  <a:lnTo>
                    <a:pt x="1204" y="765"/>
                  </a:lnTo>
                  <a:lnTo>
                    <a:pt x="1201" y="761"/>
                  </a:lnTo>
                  <a:lnTo>
                    <a:pt x="1197" y="758"/>
                  </a:lnTo>
                  <a:lnTo>
                    <a:pt x="1201" y="754"/>
                  </a:lnTo>
                  <a:lnTo>
                    <a:pt x="1204" y="751"/>
                  </a:lnTo>
                  <a:lnTo>
                    <a:pt x="1208" y="744"/>
                  </a:lnTo>
                  <a:lnTo>
                    <a:pt x="1215" y="740"/>
                  </a:lnTo>
                  <a:lnTo>
                    <a:pt x="1222" y="737"/>
                  </a:lnTo>
                  <a:lnTo>
                    <a:pt x="1233" y="737"/>
                  </a:lnTo>
                  <a:lnTo>
                    <a:pt x="1240" y="737"/>
                  </a:lnTo>
                  <a:lnTo>
                    <a:pt x="1243" y="737"/>
                  </a:lnTo>
                  <a:lnTo>
                    <a:pt x="1247" y="740"/>
                  </a:lnTo>
                  <a:lnTo>
                    <a:pt x="1250" y="740"/>
                  </a:lnTo>
                  <a:lnTo>
                    <a:pt x="1254" y="740"/>
                  </a:lnTo>
                  <a:lnTo>
                    <a:pt x="1254" y="740"/>
                  </a:lnTo>
                  <a:lnTo>
                    <a:pt x="1261" y="737"/>
                  </a:lnTo>
                  <a:lnTo>
                    <a:pt x="1264" y="733"/>
                  </a:lnTo>
                  <a:lnTo>
                    <a:pt x="1261" y="737"/>
                  </a:lnTo>
                  <a:lnTo>
                    <a:pt x="1257" y="740"/>
                  </a:lnTo>
                  <a:lnTo>
                    <a:pt x="1254" y="747"/>
                  </a:lnTo>
                  <a:lnTo>
                    <a:pt x="1250" y="751"/>
                  </a:lnTo>
                  <a:lnTo>
                    <a:pt x="1243" y="754"/>
                  </a:lnTo>
                  <a:lnTo>
                    <a:pt x="1236" y="758"/>
                  </a:lnTo>
                  <a:lnTo>
                    <a:pt x="1225" y="758"/>
                  </a:lnTo>
                  <a:lnTo>
                    <a:pt x="1218" y="758"/>
                  </a:lnTo>
                  <a:lnTo>
                    <a:pt x="1211" y="761"/>
                  </a:lnTo>
                  <a:lnTo>
                    <a:pt x="1208" y="765"/>
                  </a:lnTo>
                  <a:lnTo>
                    <a:pt x="1208" y="768"/>
                  </a:lnTo>
                  <a:lnTo>
                    <a:pt x="1208" y="768"/>
                  </a:lnTo>
                  <a:lnTo>
                    <a:pt x="1208" y="772"/>
                  </a:lnTo>
                  <a:lnTo>
                    <a:pt x="1208" y="775"/>
                  </a:lnTo>
                  <a:lnTo>
                    <a:pt x="1204" y="779"/>
                  </a:lnTo>
                  <a:lnTo>
                    <a:pt x="1197" y="782"/>
                  </a:lnTo>
                  <a:lnTo>
                    <a:pt x="1190" y="790"/>
                  </a:lnTo>
                  <a:lnTo>
                    <a:pt x="1187" y="793"/>
                  </a:lnTo>
                  <a:lnTo>
                    <a:pt x="1180" y="797"/>
                  </a:lnTo>
                  <a:lnTo>
                    <a:pt x="1169" y="797"/>
                  </a:lnTo>
                  <a:lnTo>
                    <a:pt x="1159" y="797"/>
                  </a:lnTo>
                  <a:lnTo>
                    <a:pt x="1152" y="797"/>
                  </a:lnTo>
                  <a:lnTo>
                    <a:pt x="1148" y="797"/>
                  </a:lnTo>
                  <a:lnTo>
                    <a:pt x="1144" y="793"/>
                  </a:lnTo>
                  <a:lnTo>
                    <a:pt x="1144" y="793"/>
                  </a:lnTo>
                  <a:lnTo>
                    <a:pt x="1144" y="790"/>
                  </a:lnTo>
                  <a:lnTo>
                    <a:pt x="1148" y="786"/>
                  </a:lnTo>
                  <a:lnTo>
                    <a:pt x="1148" y="779"/>
                  </a:lnTo>
                  <a:lnTo>
                    <a:pt x="1148" y="772"/>
                  </a:lnTo>
                  <a:lnTo>
                    <a:pt x="1144" y="768"/>
                  </a:lnTo>
                  <a:lnTo>
                    <a:pt x="1141" y="761"/>
                  </a:lnTo>
                  <a:lnTo>
                    <a:pt x="1141" y="758"/>
                  </a:lnTo>
                  <a:lnTo>
                    <a:pt x="1137" y="754"/>
                  </a:lnTo>
                  <a:lnTo>
                    <a:pt x="1137" y="758"/>
                  </a:lnTo>
                  <a:lnTo>
                    <a:pt x="1134" y="758"/>
                  </a:lnTo>
                  <a:lnTo>
                    <a:pt x="1130" y="761"/>
                  </a:lnTo>
                  <a:lnTo>
                    <a:pt x="1130" y="758"/>
                  </a:lnTo>
                  <a:lnTo>
                    <a:pt x="1130" y="758"/>
                  </a:lnTo>
                  <a:lnTo>
                    <a:pt x="1130" y="754"/>
                  </a:lnTo>
                  <a:lnTo>
                    <a:pt x="1130" y="754"/>
                  </a:lnTo>
                  <a:lnTo>
                    <a:pt x="1134" y="744"/>
                  </a:lnTo>
                  <a:lnTo>
                    <a:pt x="1134" y="737"/>
                  </a:lnTo>
                  <a:lnTo>
                    <a:pt x="1130" y="733"/>
                  </a:lnTo>
                  <a:lnTo>
                    <a:pt x="1127" y="730"/>
                  </a:lnTo>
                  <a:lnTo>
                    <a:pt x="1123" y="730"/>
                  </a:lnTo>
                  <a:lnTo>
                    <a:pt x="1120" y="730"/>
                  </a:lnTo>
                  <a:lnTo>
                    <a:pt x="1120" y="730"/>
                  </a:lnTo>
                  <a:lnTo>
                    <a:pt x="1116" y="730"/>
                  </a:lnTo>
                  <a:lnTo>
                    <a:pt x="1113" y="730"/>
                  </a:lnTo>
                  <a:lnTo>
                    <a:pt x="1113" y="730"/>
                  </a:lnTo>
                  <a:lnTo>
                    <a:pt x="1109" y="737"/>
                  </a:lnTo>
                  <a:lnTo>
                    <a:pt x="1109" y="740"/>
                  </a:lnTo>
                  <a:lnTo>
                    <a:pt x="1109" y="744"/>
                  </a:lnTo>
                  <a:lnTo>
                    <a:pt x="1109" y="744"/>
                  </a:lnTo>
                  <a:lnTo>
                    <a:pt x="1102" y="747"/>
                  </a:lnTo>
                  <a:lnTo>
                    <a:pt x="1099" y="775"/>
                  </a:lnTo>
                  <a:lnTo>
                    <a:pt x="1095" y="786"/>
                  </a:lnTo>
                  <a:lnTo>
                    <a:pt x="1092" y="793"/>
                  </a:lnTo>
                  <a:lnTo>
                    <a:pt x="1088" y="800"/>
                  </a:lnTo>
                  <a:lnTo>
                    <a:pt x="1085" y="804"/>
                  </a:lnTo>
                  <a:lnTo>
                    <a:pt x="1081" y="804"/>
                  </a:lnTo>
                  <a:lnTo>
                    <a:pt x="1081" y="804"/>
                  </a:lnTo>
                  <a:lnTo>
                    <a:pt x="1078" y="797"/>
                  </a:lnTo>
                  <a:lnTo>
                    <a:pt x="1074" y="790"/>
                  </a:lnTo>
                  <a:lnTo>
                    <a:pt x="1074" y="782"/>
                  </a:lnTo>
                  <a:lnTo>
                    <a:pt x="1078" y="772"/>
                  </a:lnTo>
                  <a:lnTo>
                    <a:pt x="1078" y="765"/>
                  </a:lnTo>
                  <a:lnTo>
                    <a:pt x="1081" y="758"/>
                  </a:lnTo>
                  <a:lnTo>
                    <a:pt x="1081" y="758"/>
                  </a:lnTo>
                  <a:lnTo>
                    <a:pt x="1085" y="751"/>
                  </a:lnTo>
                  <a:lnTo>
                    <a:pt x="1085" y="744"/>
                  </a:lnTo>
                  <a:lnTo>
                    <a:pt x="1081" y="740"/>
                  </a:lnTo>
                  <a:lnTo>
                    <a:pt x="1078" y="737"/>
                  </a:lnTo>
                  <a:lnTo>
                    <a:pt x="1078" y="737"/>
                  </a:lnTo>
                  <a:lnTo>
                    <a:pt x="1081" y="730"/>
                  </a:lnTo>
                  <a:lnTo>
                    <a:pt x="1085" y="726"/>
                  </a:lnTo>
                  <a:lnTo>
                    <a:pt x="1088" y="723"/>
                  </a:lnTo>
                  <a:lnTo>
                    <a:pt x="1095" y="723"/>
                  </a:lnTo>
                  <a:lnTo>
                    <a:pt x="1099" y="723"/>
                  </a:lnTo>
                  <a:lnTo>
                    <a:pt x="1099" y="726"/>
                  </a:lnTo>
                  <a:lnTo>
                    <a:pt x="1106" y="723"/>
                  </a:lnTo>
                  <a:lnTo>
                    <a:pt x="1109" y="719"/>
                  </a:lnTo>
                  <a:lnTo>
                    <a:pt x="1113" y="716"/>
                  </a:lnTo>
                  <a:lnTo>
                    <a:pt x="1113" y="712"/>
                  </a:lnTo>
                  <a:lnTo>
                    <a:pt x="1113" y="708"/>
                  </a:lnTo>
                  <a:lnTo>
                    <a:pt x="1109" y="705"/>
                  </a:lnTo>
                  <a:lnTo>
                    <a:pt x="1102" y="705"/>
                  </a:lnTo>
                  <a:lnTo>
                    <a:pt x="1099" y="705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81" y="708"/>
                  </a:lnTo>
                  <a:lnTo>
                    <a:pt x="1078" y="705"/>
                  </a:lnTo>
                  <a:lnTo>
                    <a:pt x="1074" y="705"/>
                  </a:lnTo>
                  <a:lnTo>
                    <a:pt x="1070" y="701"/>
                  </a:lnTo>
                  <a:lnTo>
                    <a:pt x="1070" y="701"/>
                  </a:lnTo>
                  <a:lnTo>
                    <a:pt x="1063" y="705"/>
                  </a:lnTo>
                  <a:lnTo>
                    <a:pt x="1056" y="708"/>
                  </a:lnTo>
                  <a:lnTo>
                    <a:pt x="1049" y="708"/>
                  </a:lnTo>
                  <a:lnTo>
                    <a:pt x="1039" y="708"/>
                  </a:lnTo>
                  <a:lnTo>
                    <a:pt x="1035" y="708"/>
                  </a:lnTo>
                  <a:lnTo>
                    <a:pt x="1032" y="708"/>
                  </a:lnTo>
                  <a:lnTo>
                    <a:pt x="1025" y="708"/>
                  </a:lnTo>
                  <a:lnTo>
                    <a:pt x="1021" y="705"/>
                  </a:lnTo>
                  <a:lnTo>
                    <a:pt x="1021" y="705"/>
                  </a:lnTo>
                  <a:lnTo>
                    <a:pt x="1021" y="701"/>
                  </a:lnTo>
                  <a:lnTo>
                    <a:pt x="1025" y="698"/>
                  </a:lnTo>
                  <a:lnTo>
                    <a:pt x="1028" y="694"/>
                  </a:lnTo>
                  <a:lnTo>
                    <a:pt x="1035" y="691"/>
                  </a:lnTo>
                  <a:lnTo>
                    <a:pt x="1039" y="684"/>
                  </a:lnTo>
                  <a:lnTo>
                    <a:pt x="1039" y="684"/>
                  </a:lnTo>
                  <a:lnTo>
                    <a:pt x="1035" y="684"/>
                  </a:lnTo>
                  <a:lnTo>
                    <a:pt x="1032" y="684"/>
                  </a:lnTo>
                  <a:lnTo>
                    <a:pt x="1028" y="684"/>
                  </a:lnTo>
                  <a:lnTo>
                    <a:pt x="1025" y="680"/>
                  </a:lnTo>
                  <a:lnTo>
                    <a:pt x="1021" y="677"/>
                  </a:lnTo>
                  <a:lnTo>
                    <a:pt x="996" y="673"/>
                  </a:lnTo>
                  <a:lnTo>
                    <a:pt x="1021" y="677"/>
                  </a:lnTo>
                  <a:close/>
                  <a:moveTo>
                    <a:pt x="1074" y="1219"/>
                  </a:moveTo>
                  <a:lnTo>
                    <a:pt x="1070" y="1223"/>
                  </a:lnTo>
                  <a:lnTo>
                    <a:pt x="1063" y="1223"/>
                  </a:lnTo>
                  <a:lnTo>
                    <a:pt x="1070" y="1223"/>
                  </a:lnTo>
                  <a:lnTo>
                    <a:pt x="1074" y="1219"/>
                  </a:lnTo>
                  <a:close/>
                  <a:moveTo>
                    <a:pt x="1063" y="1244"/>
                  </a:move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close/>
                  <a:moveTo>
                    <a:pt x="1049" y="1237"/>
                  </a:moveTo>
                  <a:lnTo>
                    <a:pt x="1049" y="1237"/>
                  </a:lnTo>
                  <a:lnTo>
                    <a:pt x="1049" y="1237"/>
                  </a:lnTo>
                  <a:lnTo>
                    <a:pt x="1049" y="1233"/>
                  </a:lnTo>
                  <a:lnTo>
                    <a:pt x="1049" y="1233"/>
                  </a:lnTo>
                  <a:lnTo>
                    <a:pt x="1049" y="1237"/>
                  </a:lnTo>
                  <a:close/>
                  <a:moveTo>
                    <a:pt x="1067" y="1244"/>
                  </a:moveTo>
                  <a:lnTo>
                    <a:pt x="1067" y="1244"/>
                  </a:lnTo>
                  <a:lnTo>
                    <a:pt x="1063" y="1244"/>
                  </a:lnTo>
                  <a:lnTo>
                    <a:pt x="1067" y="1244"/>
                  </a:lnTo>
                  <a:lnTo>
                    <a:pt x="1067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67" y="1244"/>
                  </a:lnTo>
                  <a:lnTo>
                    <a:pt x="1067" y="1244"/>
                  </a:lnTo>
                  <a:close/>
                  <a:moveTo>
                    <a:pt x="1120" y="1223"/>
                  </a:moveTo>
                  <a:lnTo>
                    <a:pt x="1123" y="1223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23" y="1223"/>
                  </a:lnTo>
                  <a:lnTo>
                    <a:pt x="1120" y="1223"/>
                  </a:lnTo>
                  <a:close/>
                  <a:moveTo>
                    <a:pt x="1349" y="1406"/>
                  </a:moveTo>
                  <a:lnTo>
                    <a:pt x="1349" y="1406"/>
                  </a:lnTo>
                  <a:lnTo>
                    <a:pt x="1349" y="1406"/>
                  </a:lnTo>
                  <a:lnTo>
                    <a:pt x="1349" y="1403"/>
                  </a:lnTo>
                  <a:lnTo>
                    <a:pt x="1349" y="1399"/>
                  </a:lnTo>
                  <a:lnTo>
                    <a:pt x="1345" y="1399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9" y="1399"/>
                  </a:lnTo>
                  <a:lnTo>
                    <a:pt x="1349" y="1403"/>
                  </a:lnTo>
                  <a:lnTo>
                    <a:pt x="1349" y="1406"/>
                  </a:lnTo>
                  <a:close/>
                  <a:moveTo>
                    <a:pt x="1331" y="1417"/>
                  </a:moveTo>
                  <a:lnTo>
                    <a:pt x="1331" y="1417"/>
                  </a:lnTo>
                  <a:lnTo>
                    <a:pt x="1328" y="1413"/>
                  </a:lnTo>
                  <a:lnTo>
                    <a:pt x="1324" y="1413"/>
                  </a:lnTo>
                  <a:lnTo>
                    <a:pt x="1328" y="1413"/>
                  </a:lnTo>
                  <a:lnTo>
                    <a:pt x="1331" y="1417"/>
                  </a:lnTo>
                  <a:lnTo>
                    <a:pt x="1331" y="1417"/>
                  </a:lnTo>
                  <a:close/>
                  <a:moveTo>
                    <a:pt x="1338" y="1737"/>
                  </a:moveTo>
                  <a:lnTo>
                    <a:pt x="1338" y="1734"/>
                  </a:lnTo>
                  <a:lnTo>
                    <a:pt x="1338" y="1727"/>
                  </a:lnTo>
                  <a:lnTo>
                    <a:pt x="1338" y="1723"/>
                  </a:lnTo>
                  <a:lnTo>
                    <a:pt x="1335" y="1720"/>
                  </a:lnTo>
                  <a:lnTo>
                    <a:pt x="1335" y="1720"/>
                  </a:lnTo>
                  <a:lnTo>
                    <a:pt x="1331" y="1709"/>
                  </a:lnTo>
                  <a:lnTo>
                    <a:pt x="1335" y="1716"/>
                  </a:lnTo>
                  <a:lnTo>
                    <a:pt x="1338" y="1720"/>
                  </a:lnTo>
                  <a:lnTo>
                    <a:pt x="1338" y="1723"/>
                  </a:lnTo>
                  <a:lnTo>
                    <a:pt x="1338" y="1730"/>
                  </a:lnTo>
                  <a:lnTo>
                    <a:pt x="1338" y="1737"/>
                  </a:lnTo>
                  <a:close/>
                  <a:moveTo>
                    <a:pt x="1335" y="1656"/>
                  </a:moveTo>
                  <a:lnTo>
                    <a:pt x="1331" y="1656"/>
                  </a:lnTo>
                  <a:lnTo>
                    <a:pt x="1328" y="1660"/>
                  </a:lnTo>
                  <a:lnTo>
                    <a:pt x="1321" y="1663"/>
                  </a:lnTo>
                  <a:lnTo>
                    <a:pt x="1314" y="1667"/>
                  </a:lnTo>
                  <a:lnTo>
                    <a:pt x="1310" y="1667"/>
                  </a:lnTo>
                  <a:lnTo>
                    <a:pt x="1314" y="1663"/>
                  </a:lnTo>
                  <a:lnTo>
                    <a:pt x="1321" y="1660"/>
                  </a:lnTo>
                  <a:lnTo>
                    <a:pt x="1328" y="1660"/>
                  </a:lnTo>
                  <a:lnTo>
                    <a:pt x="1331" y="1656"/>
                  </a:lnTo>
                  <a:lnTo>
                    <a:pt x="1335" y="1656"/>
                  </a:lnTo>
                  <a:close/>
                  <a:moveTo>
                    <a:pt x="1314" y="1491"/>
                  </a:moveTo>
                  <a:lnTo>
                    <a:pt x="1314" y="1491"/>
                  </a:lnTo>
                  <a:lnTo>
                    <a:pt x="1310" y="1491"/>
                  </a:lnTo>
                  <a:lnTo>
                    <a:pt x="1307" y="1491"/>
                  </a:lnTo>
                  <a:lnTo>
                    <a:pt x="1310" y="1487"/>
                  </a:lnTo>
                  <a:lnTo>
                    <a:pt x="1314" y="1491"/>
                  </a:lnTo>
                  <a:lnTo>
                    <a:pt x="1314" y="1491"/>
                  </a:lnTo>
                  <a:lnTo>
                    <a:pt x="1314" y="1491"/>
                  </a:lnTo>
                  <a:close/>
                  <a:moveTo>
                    <a:pt x="1314" y="1484"/>
                  </a:moveTo>
                  <a:lnTo>
                    <a:pt x="1314" y="1484"/>
                  </a:lnTo>
                  <a:lnTo>
                    <a:pt x="1317" y="1484"/>
                  </a:lnTo>
                  <a:lnTo>
                    <a:pt x="1321" y="1484"/>
                  </a:lnTo>
                  <a:lnTo>
                    <a:pt x="1321" y="1484"/>
                  </a:lnTo>
                  <a:lnTo>
                    <a:pt x="1314" y="1484"/>
                  </a:lnTo>
                  <a:close/>
                  <a:moveTo>
                    <a:pt x="1310" y="1558"/>
                  </a:moveTo>
                  <a:lnTo>
                    <a:pt x="1310" y="1561"/>
                  </a:lnTo>
                  <a:lnTo>
                    <a:pt x="1307" y="1565"/>
                  </a:lnTo>
                  <a:lnTo>
                    <a:pt x="1303" y="1565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6" y="1568"/>
                  </a:lnTo>
                  <a:lnTo>
                    <a:pt x="1299" y="1568"/>
                  </a:lnTo>
                  <a:lnTo>
                    <a:pt x="1303" y="1565"/>
                  </a:lnTo>
                  <a:lnTo>
                    <a:pt x="1307" y="1561"/>
                  </a:lnTo>
                  <a:lnTo>
                    <a:pt x="1310" y="1558"/>
                  </a:lnTo>
                  <a:close/>
                  <a:moveTo>
                    <a:pt x="1307" y="1670"/>
                  </a:moveTo>
                  <a:lnTo>
                    <a:pt x="1310" y="1674"/>
                  </a:lnTo>
                  <a:lnTo>
                    <a:pt x="1310" y="1674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close/>
                  <a:moveTo>
                    <a:pt x="1345" y="1589"/>
                  </a:moveTo>
                  <a:lnTo>
                    <a:pt x="1324" y="1589"/>
                  </a:lnTo>
                  <a:lnTo>
                    <a:pt x="1321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24" y="1589"/>
                  </a:lnTo>
                  <a:lnTo>
                    <a:pt x="1331" y="1589"/>
                  </a:lnTo>
                  <a:lnTo>
                    <a:pt x="1338" y="1589"/>
                  </a:lnTo>
                  <a:lnTo>
                    <a:pt x="1342" y="1589"/>
                  </a:lnTo>
                  <a:lnTo>
                    <a:pt x="1345" y="1589"/>
                  </a:lnTo>
                  <a:lnTo>
                    <a:pt x="1349" y="1586"/>
                  </a:lnTo>
                  <a:lnTo>
                    <a:pt x="1352" y="1582"/>
                  </a:lnTo>
                  <a:lnTo>
                    <a:pt x="1356" y="1579"/>
                  </a:lnTo>
                  <a:lnTo>
                    <a:pt x="1359" y="1575"/>
                  </a:lnTo>
                  <a:lnTo>
                    <a:pt x="1363" y="1575"/>
                  </a:lnTo>
                  <a:lnTo>
                    <a:pt x="1366" y="1575"/>
                  </a:lnTo>
                  <a:lnTo>
                    <a:pt x="1359" y="1575"/>
                  </a:lnTo>
                  <a:lnTo>
                    <a:pt x="1356" y="1579"/>
                  </a:lnTo>
                  <a:lnTo>
                    <a:pt x="1352" y="1582"/>
                  </a:lnTo>
                  <a:lnTo>
                    <a:pt x="1349" y="1586"/>
                  </a:lnTo>
                  <a:lnTo>
                    <a:pt x="1345" y="1589"/>
                  </a:lnTo>
                  <a:lnTo>
                    <a:pt x="1345" y="1589"/>
                  </a:lnTo>
                  <a:close/>
                  <a:moveTo>
                    <a:pt x="1349" y="1783"/>
                  </a:moveTo>
                  <a:lnTo>
                    <a:pt x="1345" y="1755"/>
                  </a:lnTo>
                  <a:lnTo>
                    <a:pt x="1345" y="1762"/>
                  </a:lnTo>
                  <a:lnTo>
                    <a:pt x="1349" y="1783"/>
                  </a:lnTo>
                  <a:close/>
                  <a:moveTo>
                    <a:pt x="1518" y="1374"/>
                  </a:move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close/>
                  <a:moveTo>
                    <a:pt x="1525" y="1797"/>
                  </a:moveTo>
                  <a:lnTo>
                    <a:pt x="1521" y="1797"/>
                  </a:lnTo>
                  <a:lnTo>
                    <a:pt x="1518" y="1797"/>
                  </a:lnTo>
                  <a:lnTo>
                    <a:pt x="1518" y="1797"/>
                  </a:lnTo>
                  <a:lnTo>
                    <a:pt x="1514" y="1797"/>
                  </a:lnTo>
                  <a:lnTo>
                    <a:pt x="1518" y="1797"/>
                  </a:lnTo>
                  <a:lnTo>
                    <a:pt x="1525" y="1797"/>
                  </a:lnTo>
                  <a:close/>
                  <a:moveTo>
                    <a:pt x="1497" y="1381"/>
                  </a:moveTo>
                  <a:lnTo>
                    <a:pt x="1497" y="1381"/>
                  </a:lnTo>
                  <a:lnTo>
                    <a:pt x="1493" y="1381"/>
                  </a:lnTo>
                  <a:lnTo>
                    <a:pt x="1490" y="1378"/>
                  </a:lnTo>
                  <a:lnTo>
                    <a:pt x="1483" y="1378"/>
                  </a:lnTo>
                  <a:lnTo>
                    <a:pt x="1486" y="1378"/>
                  </a:lnTo>
                  <a:lnTo>
                    <a:pt x="1493" y="1381"/>
                  </a:lnTo>
                  <a:lnTo>
                    <a:pt x="1497" y="1381"/>
                  </a:lnTo>
                  <a:close/>
                  <a:moveTo>
                    <a:pt x="1458" y="1371"/>
                  </a:moveTo>
                  <a:lnTo>
                    <a:pt x="1462" y="1371"/>
                  </a:lnTo>
                  <a:lnTo>
                    <a:pt x="1462" y="1364"/>
                  </a:lnTo>
                  <a:lnTo>
                    <a:pt x="1458" y="1360"/>
                  </a:lnTo>
                  <a:lnTo>
                    <a:pt x="1458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8" y="1353"/>
                  </a:lnTo>
                  <a:lnTo>
                    <a:pt x="1458" y="1357"/>
                  </a:lnTo>
                  <a:lnTo>
                    <a:pt x="1462" y="1360"/>
                  </a:lnTo>
                  <a:lnTo>
                    <a:pt x="1462" y="1367"/>
                  </a:lnTo>
                  <a:lnTo>
                    <a:pt x="1462" y="1367"/>
                  </a:lnTo>
                  <a:lnTo>
                    <a:pt x="1462" y="1374"/>
                  </a:lnTo>
                  <a:lnTo>
                    <a:pt x="1462" y="1378"/>
                  </a:lnTo>
                  <a:lnTo>
                    <a:pt x="1462" y="1385"/>
                  </a:lnTo>
                  <a:lnTo>
                    <a:pt x="1465" y="1381"/>
                  </a:lnTo>
                  <a:lnTo>
                    <a:pt x="1462" y="1385"/>
                  </a:lnTo>
                  <a:lnTo>
                    <a:pt x="1462" y="1385"/>
                  </a:lnTo>
                  <a:lnTo>
                    <a:pt x="1458" y="1381"/>
                  </a:lnTo>
                  <a:lnTo>
                    <a:pt x="1458" y="1378"/>
                  </a:lnTo>
                  <a:lnTo>
                    <a:pt x="1458" y="1371"/>
                  </a:lnTo>
                  <a:close/>
                  <a:moveTo>
                    <a:pt x="1447" y="1360"/>
                  </a:move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close/>
                  <a:moveTo>
                    <a:pt x="1419" y="1617"/>
                  </a:moveTo>
                  <a:lnTo>
                    <a:pt x="1419" y="1617"/>
                  </a:lnTo>
                  <a:lnTo>
                    <a:pt x="1419" y="1617"/>
                  </a:lnTo>
                  <a:lnTo>
                    <a:pt x="1412" y="1617"/>
                  </a:lnTo>
                  <a:lnTo>
                    <a:pt x="1412" y="1617"/>
                  </a:lnTo>
                  <a:lnTo>
                    <a:pt x="1419" y="1617"/>
                  </a:lnTo>
                  <a:close/>
                  <a:moveTo>
                    <a:pt x="1409" y="1378"/>
                  </a:moveTo>
                  <a:lnTo>
                    <a:pt x="1409" y="1378"/>
                  </a:lnTo>
                  <a:lnTo>
                    <a:pt x="1405" y="1378"/>
                  </a:lnTo>
                  <a:lnTo>
                    <a:pt x="1409" y="1378"/>
                  </a:lnTo>
                  <a:lnTo>
                    <a:pt x="1409" y="1378"/>
                  </a:lnTo>
                  <a:lnTo>
                    <a:pt x="1409" y="1378"/>
                  </a:lnTo>
                  <a:close/>
                  <a:moveTo>
                    <a:pt x="1405" y="1378"/>
                  </a:move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close/>
                  <a:moveTo>
                    <a:pt x="1426" y="1755"/>
                  </a:moveTo>
                  <a:lnTo>
                    <a:pt x="1433" y="1744"/>
                  </a:lnTo>
                  <a:lnTo>
                    <a:pt x="1437" y="1737"/>
                  </a:lnTo>
                  <a:lnTo>
                    <a:pt x="1444" y="1730"/>
                  </a:lnTo>
                  <a:lnTo>
                    <a:pt x="1451" y="1727"/>
                  </a:lnTo>
                  <a:lnTo>
                    <a:pt x="1451" y="1727"/>
                  </a:lnTo>
                  <a:lnTo>
                    <a:pt x="1454" y="1727"/>
                  </a:lnTo>
                  <a:lnTo>
                    <a:pt x="1462" y="1723"/>
                  </a:lnTo>
                  <a:lnTo>
                    <a:pt x="1454" y="1727"/>
                  </a:lnTo>
                  <a:lnTo>
                    <a:pt x="1447" y="1730"/>
                  </a:lnTo>
                  <a:lnTo>
                    <a:pt x="1437" y="1737"/>
                  </a:lnTo>
                  <a:lnTo>
                    <a:pt x="1430" y="1748"/>
                  </a:lnTo>
                  <a:lnTo>
                    <a:pt x="1430" y="1751"/>
                  </a:lnTo>
                  <a:lnTo>
                    <a:pt x="1426" y="1755"/>
                  </a:lnTo>
                  <a:close/>
                  <a:moveTo>
                    <a:pt x="1486" y="1737"/>
                  </a:moveTo>
                  <a:lnTo>
                    <a:pt x="1479" y="1730"/>
                  </a:lnTo>
                  <a:lnTo>
                    <a:pt x="1472" y="1727"/>
                  </a:lnTo>
                  <a:lnTo>
                    <a:pt x="1479" y="1730"/>
                  </a:lnTo>
                  <a:lnTo>
                    <a:pt x="1486" y="1737"/>
                  </a:lnTo>
                  <a:close/>
                  <a:moveTo>
                    <a:pt x="1539" y="1374"/>
                  </a:moveTo>
                  <a:lnTo>
                    <a:pt x="1539" y="1378"/>
                  </a:lnTo>
                  <a:lnTo>
                    <a:pt x="1539" y="1378"/>
                  </a:lnTo>
                  <a:lnTo>
                    <a:pt x="1539" y="1378"/>
                  </a:lnTo>
                  <a:lnTo>
                    <a:pt x="1536" y="1374"/>
                  </a:lnTo>
                  <a:lnTo>
                    <a:pt x="1536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6" y="1374"/>
                  </a:lnTo>
                  <a:lnTo>
                    <a:pt x="1539" y="1374"/>
                  </a:lnTo>
                  <a:close/>
                  <a:moveTo>
                    <a:pt x="1528" y="1374"/>
                  </a:moveTo>
                  <a:lnTo>
                    <a:pt x="1528" y="1374"/>
                  </a:lnTo>
                  <a:lnTo>
                    <a:pt x="1528" y="1374"/>
                  </a:lnTo>
                  <a:lnTo>
                    <a:pt x="1528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8" y="1374"/>
                  </a:lnTo>
                  <a:lnTo>
                    <a:pt x="1528" y="1374"/>
                  </a:lnTo>
                  <a:close/>
                  <a:moveTo>
                    <a:pt x="1514" y="1374"/>
                  </a:moveTo>
                  <a:lnTo>
                    <a:pt x="1514" y="1378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21" y="1378"/>
                  </a:lnTo>
                  <a:lnTo>
                    <a:pt x="1518" y="1378"/>
                  </a:lnTo>
                  <a:lnTo>
                    <a:pt x="1514" y="1374"/>
                  </a:lnTo>
                  <a:lnTo>
                    <a:pt x="1514" y="1378"/>
                  </a:lnTo>
                  <a:lnTo>
                    <a:pt x="1514" y="1378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4" y="1374"/>
                  </a:lnTo>
                  <a:close/>
                  <a:moveTo>
                    <a:pt x="1504" y="1374"/>
                  </a:moveTo>
                  <a:lnTo>
                    <a:pt x="1504" y="1374"/>
                  </a:lnTo>
                  <a:lnTo>
                    <a:pt x="1500" y="1374"/>
                  </a:lnTo>
                  <a:lnTo>
                    <a:pt x="1497" y="1374"/>
                  </a:lnTo>
                  <a:lnTo>
                    <a:pt x="1497" y="1374"/>
                  </a:lnTo>
                  <a:lnTo>
                    <a:pt x="1500" y="1374"/>
                  </a:lnTo>
                  <a:lnTo>
                    <a:pt x="1504" y="1374"/>
                  </a:lnTo>
                  <a:close/>
                  <a:moveTo>
                    <a:pt x="1444" y="1360"/>
                  </a:moveTo>
                  <a:lnTo>
                    <a:pt x="1440" y="1357"/>
                  </a:lnTo>
                  <a:lnTo>
                    <a:pt x="1440" y="1357"/>
                  </a:lnTo>
                  <a:lnTo>
                    <a:pt x="1444" y="1357"/>
                  </a:lnTo>
                  <a:lnTo>
                    <a:pt x="1444" y="1360"/>
                  </a:lnTo>
                  <a:close/>
                  <a:moveTo>
                    <a:pt x="1402" y="1360"/>
                  </a:moveTo>
                  <a:lnTo>
                    <a:pt x="1412" y="1364"/>
                  </a:lnTo>
                  <a:lnTo>
                    <a:pt x="1416" y="1367"/>
                  </a:lnTo>
                  <a:lnTo>
                    <a:pt x="1416" y="1367"/>
                  </a:lnTo>
                  <a:lnTo>
                    <a:pt x="1412" y="1364"/>
                  </a:lnTo>
                  <a:lnTo>
                    <a:pt x="1409" y="1360"/>
                  </a:lnTo>
                  <a:lnTo>
                    <a:pt x="1405" y="1360"/>
                  </a:lnTo>
                  <a:lnTo>
                    <a:pt x="1398" y="1360"/>
                  </a:lnTo>
                  <a:lnTo>
                    <a:pt x="1395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5" y="1357"/>
                  </a:lnTo>
                  <a:lnTo>
                    <a:pt x="1402" y="1360"/>
                  </a:lnTo>
                  <a:close/>
                  <a:moveTo>
                    <a:pt x="1363" y="1406"/>
                  </a:moveTo>
                  <a:lnTo>
                    <a:pt x="1384" y="1413"/>
                  </a:lnTo>
                  <a:lnTo>
                    <a:pt x="1384" y="1413"/>
                  </a:lnTo>
                  <a:lnTo>
                    <a:pt x="1363" y="1406"/>
                  </a:lnTo>
                  <a:lnTo>
                    <a:pt x="1359" y="1406"/>
                  </a:lnTo>
                  <a:lnTo>
                    <a:pt x="1356" y="1406"/>
                  </a:lnTo>
                  <a:lnTo>
                    <a:pt x="1349" y="1406"/>
                  </a:lnTo>
                  <a:lnTo>
                    <a:pt x="1352" y="1406"/>
                  </a:lnTo>
                  <a:lnTo>
                    <a:pt x="1363" y="1406"/>
                  </a:lnTo>
                  <a:close/>
                  <a:moveTo>
                    <a:pt x="1380" y="1568"/>
                  </a:moveTo>
                  <a:lnTo>
                    <a:pt x="1380" y="1568"/>
                  </a:lnTo>
                  <a:lnTo>
                    <a:pt x="1380" y="1568"/>
                  </a:lnTo>
                  <a:lnTo>
                    <a:pt x="1377" y="1572"/>
                  </a:lnTo>
                  <a:lnTo>
                    <a:pt x="1377" y="1575"/>
                  </a:lnTo>
                  <a:lnTo>
                    <a:pt x="1373" y="1575"/>
                  </a:lnTo>
                  <a:lnTo>
                    <a:pt x="1377" y="1572"/>
                  </a:lnTo>
                  <a:lnTo>
                    <a:pt x="1377" y="1568"/>
                  </a:lnTo>
                  <a:lnTo>
                    <a:pt x="1380" y="1568"/>
                  </a:lnTo>
                  <a:lnTo>
                    <a:pt x="1380" y="1568"/>
                  </a:lnTo>
                  <a:close/>
                  <a:moveTo>
                    <a:pt x="1307" y="1240"/>
                  </a:moveTo>
                  <a:lnTo>
                    <a:pt x="1303" y="1240"/>
                  </a:lnTo>
                  <a:lnTo>
                    <a:pt x="1303" y="1244"/>
                  </a:lnTo>
                  <a:lnTo>
                    <a:pt x="1307" y="1240"/>
                  </a:lnTo>
                  <a:lnTo>
                    <a:pt x="1307" y="1240"/>
                  </a:lnTo>
                  <a:close/>
                  <a:moveTo>
                    <a:pt x="1303" y="1244"/>
                  </a:move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close/>
                  <a:moveTo>
                    <a:pt x="1236" y="1424"/>
                  </a:moveTo>
                  <a:lnTo>
                    <a:pt x="1236" y="1424"/>
                  </a:lnTo>
                  <a:lnTo>
                    <a:pt x="1236" y="1420"/>
                  </a:lnTo>
                  <a:lnTo>
                    <a:pt x="1233" y="1417"/>
                  </a:lnTo>
                  <a:lnTo>
                    <a:pt x="1229" y="1417"/>
                  </a:lnTo>
                  <a:lnTo>
                    <a:pt x="1233" y="1420"/>
                  </a:lnTo>
                  <a:lnTo>
                    <a:pt x="1236" y="1424"/>
                  </a:lnTo>
                  <a:close/>
                  <a:moveTo>
                    <a:pt x="1225" y="1410"/>
                  </a:moveTo>
                  <a:lnTo>
                    <a:pt x="1222" y="1410"/>
                  </a:lnTo>
                  <a:lnTo>
                    <a:pt x="1222" y="1410"/>
                  </a:lnTo>
                  <a:lnTo>
                    <a:pt x="1222" y="1410"/>
                  </a:lnTo>
                  <a:lnTo>
                    <a:pt x="1225" y="1410"/>
                  </a:lnTo>
                  <a:close/>
                  <a:moveTo>
                    <a:pt x="1225" y="1410"/>
                  </a:moveTo>
                  <a:lnTo>
                    <a:pt x="1225" y="1413"/>
                  </a:lnTo>
                  <a:lnTo>
                    <a:pt x="1225" y="1413"/>
                  </a:lnTo>
                  <a:lnTo>
                    <a:pt x="1225" y="1413"/>
                  </a:lnTo>
                  <a:lnTo>
                    <a:pt x="1225" y="1410"/>
                  </a:lnTo>
                  <a:close/>
                  <a:moveTo>
                    <a:pt x="1225" y="1413"/>
                  </a:moveTo>
                  <a:lnTo>
                    <a:pt x="1225" y="1413"/>
                  </a:lnTo>
                  <a:lnTo>
                    <a:pt x="1229" y="1417"/>
                  </a:lnTo>
                  <a:lnTo>
                    <a:pt x="1225" y="1413"/>
                  </a:lnTo>
                  <a:lnTo>
                    <a:pt x="1225" y="1413"/>
                  </a:lnTo>
                  <a:close/>
                  <a:moveTo>
                    <a:pt x="1236" y="1427"/>
                  </a:moveTo>
                  <a:lnTo>
                    <a:pt x="1236" y="1431"/>
                  </a:lnTo>
                  <a:lnTo>
                    <a:pt x="1236" y="1434"/>
                  </a:lnTo>
                  <a:lnTo>
                    <a:pt x="1236" y="1431"/>
                  </a:lnTo>
                  <a:lnTo>
                    <a:pt x="1236" y="1427"/>
                  </a:lnTo>
                  <a:close/>
                  <a:moveTo>
                    <a:pt x="1271" y="1565"/>
                  </a:moveTo>
                  <a:lnTo>
                    <a:pt x="1271" y="1561"/>
                  </a:lnTo>
                  <a:lnTo>
                    <a:pt x="1271" y="1561"/>
                  </a:lnTo>
                  <a:lnTo>
                    <a:pt x="1275" y="1561"/>
                  </a:lnTo>
                  <a:lnTo>
                    <a:pt x="1278" y="1561"/>
                  </a:lnTo>
                  <a:lnTo>
                    <a:pt x="1275" y="1561"/>
                  </a:lnTo>
                  <a:lnTo>
                    <a:pt x="1271" y="1561"/>
                  </a:lnTo>
                  <a:lnTo>
                    <a:pt x="1271" y="1565"/>
                  </a:lnTo>
                  <a:close/>
                  <a:moveTo>
                    <a:pt x="1289" y="1677"/>
                  </a:moveTo>
                  <a:lnTo>
                    <a:pt x="1292" y="1677"/>
                  </a:lnTo>
                  <a:lnTo>
                    <a:pt x="1299" y="1674"/>
                  </a:lnTo>
                  <a:lnTo>
                    <a:pt x="1307" y="1670"/>
                  </a:lnTo>
                  <a:lnTo>
                    <a:pt x="1296" y="1677"/>
                  </a:lnTo>
                  <a:lnTo>
                    <a:pt x="1289" y="1677"/>
                  </a:lnTo>
                  <a:close/>
                  <a:moveTo>
                    <a:pt x="1384" y="1765"/>
                  </a:moveTo>
                  <a:lnTo>
                    <a:pt x="1370" y="1765"/>
                  </a:lnTo>
                  <a:lnTo>
                    <a:pt x="1370" y="1765"/>
                  </a:lnTo>
                  <a:lnTo>
                    <a:pt x="1366" y="1772"/>
                  </a:lnTo>
                  <a:lnTo>
                    <a:pt x="1363" y="1776"/>
                  </a:lnTo>
                  <a:lnTo>
                    <a:pt x="1356" y="1783"/>
                  </a:lnTo>
                  <a:lnTo>
                    <a:pt x="1356" y="1783"/>
                  </a:lnTo>
                  <a:lnTo>
                    <a:pt x="1352" y="1783"/>
                  </a:lnTo>
                  <a:lnTo>
                    <a:pt x="1356" y="1783"/>
                  </a:lnTo>
                  <a:lnTo>
                    <a:pt x="1356" y="1779"/>
                  </a:lnTo>
                  <a:lnTo>
                    <a:pt x="1359" y="1779"/>
                  </a:lnTo>
                  <a:lnTo>
                    <a:pt x="1359" y="1776"/>
                  </a:lnTo>
                  <a:lnTo>
                    <a:pt x="1363" y="1772"/>
                  </a:lnTo>
                  <a:lnTo>
                    <a:pt x="1366" y="1769"/>
                  </a:lnTo>
                  <a:lnTo>
                    <a:pt x="1370" y="1765"/>
                  </a:lnTo>
                  <a:lnTo>
                    <a:pt x="1370" y="1765"/>
                  </a:lnTo>
                  <a:lnTo>
                    <a:pt x="1388" y="1765"/>
                  </a:lnTo>
                  <a:lnTo>
                    <a:pt x="1391" y="1769"/>
                  </a:lnTo>
                  <a:lnTo>
                    <a:pt x="1391" y="1769"/>
                  </a:lnTo>
                  <a:lnTo>
                    <a:pt x="1388" y="1769"/>
                  </a:lnTo>
                  <a:lnTo>
                    <a:pt x="1384" y="1765"/>
                  </a:lnTo>
                  <a:close/>
                  <a:moveTo>
                    <a:pt x="1402" y="1772"/>
                  </a:moveTo>
                  <a:lnTo>
                    <a:pt x="1405" y="1769"/>
                  </a:lnTo>
                  <a:lnTo>
                    <a:pt x="1405" y="1769"/>
                  </a:lnTo>
                  <a:lnTo>
                    <a:pt x="1395" y="1779"/>
                  </a:lnTo>
                  <a:lnTo>
                    <a:pt x="1402" y="1772"/>
                  </a:lnTo>
                  <a:close/>
                  <a:moveTo>
                    <a:pt x="1423" y="1772"/>
                  </a:moveTo>
                  <a:lnTo>
                    <a:pt x="1423" y="1776"/>
                  </a:lnTo>
                  <a:lnTo>
                    <a:pt x="1423" y="1779"/>
                  </a:lnTo>
                  <a:lnTo>
                    <a:pt x="1423" y="1776"/>
                  </a:lnTo>
                  <a:lnTo>
                    <a:pt x="1423" y="1772"/>
                  </a:lnTo>
                  <a:close/>
                  <a:moveTo>
                    <a:pt x="1483" y="1966"/>
                  </a:moveTo>
                  <a:lnTo>
                    <a:pt x="1483" y="1959"/>
                  </a:lnTo>
                  <a:lnTo>
                    <a:pt x="1479" y="1949"/>
                  </a:lnTo>
                  <a:lnTo>
                    <a:pt x="1483" y="1956"/>
                  </a:lnTo>
                  <a:lnTo>
                    <a:pt x="1483" y="1959"/>
                  </a:lnTo>
                  <a:lnTo>
                    <a:pt x="1483" y="1963"/>
                  </a:lnTo>
                  <a:lnTo>
                    <a:pt x="1483" y="1966"/>
                  </a:lnTo>
                  <a:close/>
                  <a:moveTo>
                    <a:pt x="1479" y="1942"/>
                  </a:moveTo>
                  <a:lnTo>
                    <a:pt x="1479" y="1934"/>
                  </a:lnTo>
                  <a:lnTo>
                    <a:pt x="1479" y="1927"/>
                  </a:lnTo>
                  <a:lnTo>
                    <a:pt x="1483" y="1924"/>
                  </a:lnTo>
                  <a:lnTo>
                    <a:pt x="1479" y="1931"/>
                  </a:lnTo>
                  <a:lnTo>
                    <a:pt x="1479" y="1942"/>
                  </a:lnTo>
                  <a:close/>
                  <a:moveTo>
                    <a:pt x="1511" y="1913"/>
                  </a:moveTo>
                  <a:lnTo>
                    <a:pt x="1518" y="1920"/>
                  </a:lnTo>
                  <a:lnTo>
                    <a:pt x="1514" y="1917"/>
                  </a:lnTo>
                  <a:lnTo>
                    <a:pt x="1511" y="1913"/>
                  </a:lnTo>
                  <a:close/>
                  <a:moveTo>
                    <a:pt x="1543" y="1934"/>
                  </a:moveTo>
                  <a:lnTo>
                    <a:pt x="1543" y="1934"/>
                  </a:lnTo>
                  <a:lnTo>
                    <a:pt x="1543" y="1931"/>
                  </a:lnTo>
                  <a:lnTo>
                    <a:pt x="1536" y="1927"/>
                  </a:lnTo>
                  <a:lnTo>
                    <a:pt x="1528" y="1924"/>
                  </a:lnTo>
                  <a:lnTo>
                    <a:pt x="1525" y="1924"/>
                  </a:lnTo>
                  <a:lnTo>
                    <a:pt x="1521" y="1920"/>
                  </a:lnTo>
                  <a:lnTo>
                    <a:pt x="1525" y="1924"/>
                  </a:lnTo>
                  <a:lnTo>
                    <a:pt x="1532" y="1927"/>
                  </a:lnTo>
                  <a:lnTo>
                    <a:pt x="1539" y="1931"/>
                  </a:lnTo>
                  <a:lnTo>
                    <a:pt x="1543" y="1934"/>
                  </a:lnTo>
                  <a:lnTo>
                    <a:pt x="1557" y="1949"/>
                  </a:lnTo>
                  <a:lnTo>
                    <a:pt x="1543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5882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13" name="Group 341"/>
            <p:cNvGrpSpPr>
              <a:grpSpLocks/>
            </p:cNvGrpSpPr>
            <p:nvPr userDrawn="1"/>
          </p:nvGrpSpPr>
          <p:grpSpPr bwMode="auto">
            <a:xfrm>
              <a:off x="3794" y="346"/>
              <a:ext cx="1173" cy="782"/>
              <a:chOff x="698" y="-2896"/>
              <a:chExt cx="1216" cy="793"/>
            </a:xfrm>
          </p:grpSpPr>
          <p:sp>
            <p:nvSpPr>
              <p:cNvPr id="3414" name="Freeform 342"/>
              <p:cNvSpPr>
                <a:spLocks/>
              </p:cNvSpPr>
              <p:nvPr userDrawn="1"/>
            </p:nvSpPr>
            <p:spPr bwMode="gray">
              <a:xfrm>
                <a:off x="1875" y="-2600"/>
                <a:ext cx="25" cy="18"/>
              </a:xfrm>
              <a:custGeom>
                <a:avLst/>
                <a:gdLst>
                  <a:gd name="T0" fmla="*/ 0 w 25"/>
                  <a:gd name="T1" fmla="*/ 7 h 18"/>
                  <a:gd name="T2" fmla="*/ 4 w 25"/>
                  <a:gd name="T3" fmla="*/ 14 h 18"/>
                  <a:gd name="T4" fmla="*/ 11 w 25"/>
                  <a:gd name="T5" fmla="*/ 18 h 18"/>
                  <a:gd name="T6" fmla="*/ 18 w 25"/>
                  <a:gd name="T7" fmla="*/ 18 h 18"/>
                  <a:gd name="T8" fmla="*/ 25 w 25"/>
                  <a:gd name="T9" fmla="*/ 14 h 18"/>
                  <a:gd name="T10" fmla="*/ 25 w 25"/>
                  <a:gd name="T11" fmla="*/ 14 h 18"/>
                  <a:gd name="T12" fmla="*/ 25 w 25"/>
                  <a:gd name="T13" fmla="*/ 11 h 18"/>
                  <a:gd name="T14" fmla="*/ 21 w 25"/>
                  <a:gd name="T15" fmla="*/ 7 h 18"/>
                  <a:gd name="T16" fmla="*/ 18 w 25"/>
                  <a:gd name="T17" fmla="*/ 0 h 18"/>
                  <a:gd name="T18" fmla="*/ 14 w 25"/>
                  <a:gd name="T19" fmla="*/ 0 h 18"/>
                  <a:gd name="T20" fmla="*/ 11 w 25"/>
                  <a:gd name="T21" fmla="*/ 0 h 18"/>
                  <a:gd name="T22" fmla="*/ 11 w 25"/>
                  <a:gd name="T23" fmla="*/ 0 h 18"/>
                  <a:gd name="T24" fmla="*/ 11 w 25"/>
                  <a:gd name="T25" fmla="*/ 0 h 18"/>
                  <a:gd name="T26" fmla="*/ 7 w 25"/>
                  <a:gd name="T27" fmla="*/ 0 h 18"/>
                  <a:gd name="T28" fmla="*/ 4 w 25"/>
                  <a:gd name="T29" fmla="*/ 4 h 18"/>
                  <a:gd name="T30" fmla="*/ 0 w 25"/>
                  <a:gd name="T3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18">
                    <a:moveTo>
                      <a:pt x="0" y="7"/>
                    </a:moveTo>
                    <a:lnTo>
                      <a:pt x="4" y="14"/>
                    </a:lnTo>
                    <a:lnTo>
                      <a:pt x="11" y="18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21" y="7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" name="Freeform 343"/>
              <p:cNvSpPr>
                <a:spLocks/>
              </p:cNvSpPr>
              <p:nvPr userDrawn="1"/>
            </p:nvSpPr>
            <p:spPr bwMode="gray">
              <a:xfrm>
                <a:off x="1452" y="-2797"/>
                <a:ext cx="462" cy="694"/>
              </a:xfrm>
              <a:custGeom>
                <a:avLst/>
                <a:gdLst>
                  <a:gd name="T0" fmla="*/ 53 w 462"/>
                  <a:gd name="T1" fmla="*/ 162 h 694"/>
                  <a:gd name="T2" fmla="*/ 71 w 462"/>
                  <a:gd name="T3" fmla="*/ 179 h 694"/>
                  <a:gd name="T4" fmla="*/ 57 w 462"/>
                  <a:gd name="T5" fmla="*/ 208 h 694"/>
                  <a:gd name="T6" fmla="*/ 29 w 462"/>
                  <a:gd name="T7" fmla="*/ 222 h 694"/>
                  <a:gd name="T8" fmla="*/ 0 w 462"/>
                  <a:gd name="T9" fmla="*/ 236 h 694"/>
                  <a:gd name="T10" fmla="*/ 25 w 462"/>
                  <a:gd name="T11" fmla="*/ 267 h 694"/>
                  <a:gd name="T12" fmla="*/ 53 w 462"/>
                  <a:gd name="T13" fmla="*/ 271 h 694"/>
                  <a:gd name="T14" fmla="*/ 39 w 462"/>
                  <a:gd name="T15" fmla="*/ 285 h 694"/>
                  <a:gd name="T16" fmla="*/ 22 w 462"/>
                  <a:gd name="T17" fmla="*/ 285 h 694"/>
                  <a:gd name="T18" fmla="*/ 25 w 462"/>
                  <a:gd name="T19" fmla="*/ 310 h 694"/>
                  <a:gd name="T20" fmla="*/ 50 w 462"/>
                  <a:gd name="T21" fmla="*/ 334 h 694"/>
                  <a:gd name="T22" fmla="*/ 106 w 462"/>
                  <a:gd name="T23" fmla="*/ 317 h 694"/>
                  <a:gd name="T24" fmla="*/ 131 w 462"/>
                  <a:gd name="T25" fmla="*/ 334 h 694"/>
                  <a:gd name="T26" fmla="*/ 148 w 462"/>
                  <a:gd name="T27" fmla="*/ 405 h 694"/>
                  <a:gd name="T28" fmla="*/ 148 w 462"/>
                  <a:gd name="T29" fmla="*/ 430 h 694"/>
                  <a:gd name="T30" fmla="*/ 145 w 462"/>
                  <a:gd name="T31" fmla="*/ 454 h 694"/>
                  <a:gd name="T32" fmla="*/ 159 w 462"/>
                  <a:gd name="T33" fmla="*/ 454 h 694"/>
                  <a:gd name="T34" fmla="*/ 177 w 462"/>
                  <a:gd name="T35" fmla="*/ 472 h 694"/>
                  <a:gd name="T36" fmla="*/ 162 w 462"/>
                  <a:gd name="T37" fmla="*/ 479 h 694"/>
                  <a:gd name="T38" fmla="*/ 180 w 462"/>
                  <a:gd name="T39" fmla="*/ 496 h 694"/>
                  <a:gd name="T40" fmla="*/ 166 w 462"/>
                  <a:gd name="T41" fmla="*/ 532 h 694"/>
                  <a:gd name="T42" fmla="*/ 159 w 462"/>
                  <a:gd name="T43" fmla="*/ 570 h 694"/>
                  <a:gd name="T44" fmla="*/ 187 w 462"/>
                  <a:gd name="T45" fmla="*/ 651 h 694"/>
                  <a:gd name="T46" fmla="*/ 219 w 462"/>
                  <a:gd name="T47" fmla="*/ 680 h 694"/>
                  <a:gd name="T48" fmla="*/ 222 w 462"/>
                  <a:gd name="T49" fmla="*/ 683 h 694"/>
                  <a:gd name="T50" fmla="*/ 247 w 462"/>
                  <a:gd name="T51" fmla="*/ 669 h 694"/>
                  <a:gd name="T52" fmla="*/ 258 w 462"/>
                  <a:gd name="T53" fmla="*/ 637 h 694"/>
                  <a:gd name="T54" fmla="*/ 275 w 462"/>
                  <a:gd name="T55" fmla="*/ 595 h 694"/>
                  <a:gd name="T56" fmla="*/ 303 w 462"/>
                  <a:gd name="T57" fmla="*/ 577 h 694"/>
                  <a:gd name="T58" fmla="*/ 342 w 462"/>
                  <a:gd name="T59" fmla="*/ 542 h 694"/>
                  <a:gd name="T60" fmla="*/ 367 w 462"/>
                  <a:gd name="T61" fmla="*/ 532 h 694"/>
                  <a:gd name="T62" fmla="*/ 388 w 462"/>
                  <a:gd name="T63" fmla="*/ 514 h 694"/>
                  <a:gd name="T64" fmla="*/ 395 w 462"/>
                  <a:gd name="T65" fmla="*/ 489 h 694"/>
                  <a:gd name="T66" fmla="*/ 356 w 462"/>
                  <a:gd name="T67" fmla="*/ 496 h 694"/>
                  <a:gd name="T68" fmla="*/ 367 w 462"/>
                  <a:gd name="T69" fmla="*/ 493 h 694"/>
                  <a:gd name="T70" fmla="*/ 377 w 462"/>
                  <a:gd name="T71" fmla="*/ 458 h 694"/>
                  <a:gd name="T72" fmla="*/ 395 w 462"/>
                  <a:gd name="T73" fmla="*/ 472 h 694"/>
                  <a:gd name="T74" fmla="*/ 402 w 462"/>
                  <a:gd name="T75" fmla="*/ 440 h 694"/>
                  <a:gd name="T76" fmla="*/ 402 w 462"/>
                  <a:gd name="T77" fmla="*/ 405 h 694"/>
                  <a:gd name="T78" fmla="*/ 434 w 462"/>
                  <a:gd name="T79" fmla="*/ 384 h 694"/>
                  <a:gd name="T80" fmla="*/ 437 w 462"/>
                  <a:gd name="T81" fmla="*/ 334 h 694"/>
                  <a:gd name="T82" fmla="*/ 402 w 462"/>
                  <a:gd name="T83" fmla="*/ 324 h 694"/>
                  <a:gd name="T84" fmla="*/ 398 w 462"/>
                  <a:gd name="T85" fmla="*/ 282 h 694"/>
                  <a:gd name="T86" fmla="*/ 398 w 462"/>
                  <a:gd name="T87" fmla="*/ 246 h 694"/>
                  <a:gd name="T88" fmla="*/ 413 w 462"/>
                  <a:gd name="T89" fmla="*/ 179 h 694"/>
                  <a:gd name="T90" fmla="*/ 430 w 462"/>
                  <a:gd name="T91" fmla="*/ 158 h 694"/>
                  <a:gd name="T92" fmla="*/ 420 w 462"/>
                  <a:gd name="T93" fmla="*/ 144 h 694"/>
                  <a:gd name="T94" fmla="*/ 458 w 462"/>
                  <a:gd name="T95" fmla="*/ 95 h 694"/>
                  <a:gd name="T96" fmla="*/ 434 w 462"/>
                  <a:gd name="T97" fmla="*/ 77 h 694"/>
                  <a:gd name="T98" fmla="*/ 427 w 462"/>
                  <a:gd name="T99" fmla="*/ 102 h 694"/>
                  <a:gd name="T100" fmla="*/ 377 w 462"/>
                  <a:gd name="T101" fmla="*/ 141 h 694"/>
                  <a:gd name="T102" fmla="*/ 416 w 462"/>
                  <a:gd name="T103" fmla="*/ 67 h 694"/>
                  <a:gd name="T104" fmla="*/ 377 w 462"/>
                  <a:gd name="T105" fmla="*/ 88 h 694"/>
                  <a:gd name="T106" fmla="*/ 377 w 462"/>
                  <a:gd name="T107" fmla="*/ 60 h 694"/>
                  <a:gd name="T108" fmla="*/ 349 w 462"/>
                  <a:gd name="T109" fmla="*/ 63 h 694"/>
                  <a:gd name="T110" fmla="*/ 388 w 462"/>
                  <a:gd name="T111" fmla="*/ 45 h 694"/>
                  <a:gd name="T112" fmla="*/ 356 w 462"/>
                  <a:gd name="T113" fmla="*/ 17 h 694"/>
                  <a:gd name="T114" fmla="*/ 303 w 462"/>
                  <a:gd name="T115" fmla="*/ 38 h 694"/>
                  <a:gd name="T116" fmla="*/ 339 w 462"/>
                  <a:gd name="T117" fmla="*/ 10 h 694"/>
                  <a:gd name="T118" fmla="*/ 229 w 462"/>
                  <a:gd name="T119" fmla="*/ 35 h 694"/>
                  <a:gd name="T120" fmla="*/ 173 w 462"/>
                  <a:gd name="T121" fmla="*/ 56 h 694"/>
                  <a:gd name="T122" fmla="*/ 103 w 462"/>
                  <a:gd name="T123" fmla="*/ 84 h 694"/>
                  <a:gd name="T124" fmla="*/ 99 w 462"/>
                  <a:gd name="T125" fmla="*/ 127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2" h="694">
                    <a:moveTo>
                      <a:pt x="71" y="134"/>
                    </a:moveTo>
                    <a:lnTo>
                      <a:pt x="57" y="137"/>
                    </a:lnTo>
                    <a:lnTo>
                      <a:pt x="60" y="137"/>
                    </a:lnTo>
                    <a:lnTo>
                      <a:pt x="57" y="141"/>
                    </a:lnTo>
                    <a:lnTo>
                      <a:pt x="53" y="148"/>
                    </a:lnTo>
                    <a:lnTo>
                      <a:pt x="53" y="148"/>
                    </a:lnTo>
                    <a:lnTo>
                      <a:pt x="50" y="151"/>
                    </a:lnTo>
                    <a:lnTo>
                      <a:pt x="50" y="155"/>
                    </a:lnTo>
                    <a:lnTo>
                      <a:pt x="53" y="162"/>
                    </a:lnTo>
                    <a:lnTo>
                      <a:pt x="53" y="162"/>
                    </a:lnTo>
                    <a:lnTo>
                      <a:pt x="57" y="162"/>
                    </a:lnTo>
                    <a:lnTo>
                      <a:pt x="64" y="165"/>
                    </a:lnTo>
                    <a:lnTo>
                      <a:pt x="71" y="165"/>
                    </a:lnTo>
                    <a:lnTo>
                      <a:pt x="71" y="165"/>
                    </a:lnTo>
                    <a:lnTo>
                      <a:pt x="71" y="169"/>
                    </a:lnTo>
                    <a:lnTo>
                      <a:pt x="71" y="172"/>
                    </a:lnTo>
                    <a:lnTo>
                      <a:pt x="71" y="176"/>
                    </a:lnTo>
                    <a:lnTo>
                      <a:pt x="71" y="179"/>
                    </a:lnTo>
                    <a:lnTo>
                      <a:pt x="71" y="183"/>
                    </a:lnTo>
                    <a:lnTo>
                      <a:pt x="71" y="186"/>
                    </a:lnTo>
                    <a:lnTo>
                      <a:pt x="71" y="193"/>
                    </a:lnTo>
                    <a:lnTo>
                      <a:pt x="71" y="197"/>
                    </a:lnTo>
                    <a:lnTo>
                      <a:pt x="71" y="201"/>
                    </a:lnTo>
                    <a:lnTo>
                      <a:pt x="67" y="204"/>
                    </a:lnTo>
                    <a:lnTo>
                      <a:pt x="64" y="204"/>
                    </a:lnTo>
                    <a:lnTo>
                      <a:pt x="60" y="204"/>
                    </a:lnTo>
                    <a:lnTo>
                      <a:pt x="57" y="208"/>
                    </a:lnTo>
                    <a:lnTo>
                      <a:pt x="57" y="211"/>
                    </a:lnTo>
                    <a:lnTo>
                      <a:pt x="53" y="211"/>
                    </a:lnTo>
                    <a:lnTo>
                      <a:pt x="50" y="211"/>
                    </a:lnTo>
                    <a:lnTo>
                      <a:pt x="46" y="211"/>
                    </a:lnTo>
                    <a:lnTo>
                      <a:pt x="46" y="211"/>
                    </a:lnTo>
                    <a:lnTo>
                      <a:pt x="43" y="215"/>
                    </a:lnTo>
                    <a:lnTo>
                      <a:pt x="39" y="218"/>
                    </a:lnTo>
                    <a:lnTo>
                      <a:pt x="32" y="222"/>
                    </a:lnTo>
                    <a:lnTo>
                      <a:pt x="29" y="222"/>
                    </a:lnTo>
                    <a:lnTo>
                      <a:pt x="22" y="225"/>
                    </a:lnTo>
                    <a:lnTo>
                      <a:pt x="22" y="225"/>
                    </a:lnTo>
                    <a:lnTo>
                      <a:pt x="18" y="225"/>
                    </a:lnTo>
                    <a:lnTo>
                      <a:pt x="14" y="225"/>
                    </a:lnTo>
                    <a:lnTo>
                      <a:pt x="11" y="229"/>
                    </a:lnTo>
                    <a:lnTo>
                      <a:pt x="7" y="229"/>
                    </a:lnTo>
                    <a:lnTo>
                      <a:pt x="7" y="232"/>
                    </a:lnTo>
                    <a:lnTo>
                      <a:pt x="4" y="232"/>
                    </a:lnTo>
                    <a:lnTo>
                      <a:pt x="0" y="236"/>
                    </a:lnTo>
                    <a:lnTo>
                      <a:pt x="0" y="239"/>
                    </a:lnTo>
                    <a:lnTo>
                      <a:pt x="0" y="246"/>
                    </a:lnTo>
                    <a:lnTo>
                      <a:pt x="4" y="250"/>
                    </a:lnTo>
                    <a:lnTo>
                      <a:pt x="7" y="253"/>
                    </a:lnTo>
                    <a:lnTo>
                      <a:pt x="18" y="257"/>
                    </a:lnTo>
                    <a:lnTo>
                      <a:pt x="18" y="260"/>
                    </a:lnTo>
                    <a:lnTo>
                      <a:pt x="22" y="260"/>
                    </a:lnTo>
                    <a:lnTo>
                      <a:pt x="25" y="264"/>
                    </a:lnTo>
                    <a:lnTo>
                      <a:pt x="25" y="267"/>
                    </a:lnTo>
                    <a:lnTo>
                      <a:pt x="29" y="267"/>
                    </a:lnTo>
                    <a:lnTo>
                      <a:pt x="32" y="267"/>
                    </a:lnTo>
                    <a:lnTo>
                      <a:pt x="39" y="267"/>
                    </a:lnTo>
                    <a:lnTo>
                      <a:pt x="39" y="267"/>
                    </a:lnTo>
                    <a:lnTo>
                      <a:pt x="43" y="264"/>
                    </a:lnTo>
                    <a:lnTo>
                      <a:pt x="46" y="264"/>
                    </a:lnTo>
                    <a:lnTo>
                      <a:pt x="46" y="264"/>
                    </a:lnTo>
                    <a:lnTo>
                      <a:pt x="50" y="267"/>
                    </a:lnTo>
                    <a:lnTo>
                      <a:pt x="53" y="271"/>
                    </a:lnTo>
                    <a:lnTo>
                      <a:pt x="53" y="271"/>
                    </a:lnTo>
                    <a:lnTo>
                      <a:pt x="50" y="274"/>
                    </a:lnTo>
                    <a:lnTo>
                      <a:pt x="46" y="278"/>
                    </a:lnTo>
                    <a:lnTo>
                      <a:pt x="43" y="278"/>
                    </a:lnTo>
                    <a:lnTo>
                      <a:pt x="46" y="285"/>
                    </a:lnTo>
                    <a:lnTo>
                      <a:pt x="46" y="285"/>
                    </a:lnTo>
                    <a:lnTo>
                      <a:pt x="46" y="289"/>
                    </a:lnTo>
                    <a:lnTo>
                      <a:pt x="43" y="289"/>
                    </a:lnTo>
                    <a:lnTo>
                      <a:pt x="39" y="285"/>
                    </a:lnTo>
                    <a:lnTo>
                      <a:pt x="36" y="282"/>
                    </a:lnTo>
                    <a:lnTo>
                      <a:pt x="32" y="282"/>
                    </a:lnTo>
                    <a:lnTo>
                      <a:pt x="32" y="282"/>
                    </a:lnTo>
                    <a:lnTo>
                      <a:pt x="32" y="285"/>
                    </a:lnTo>
                    <a:lnTo>
                      <a:pt x="32" y="289"/>
                    </a:lnTo>
                    <a:lnTo>
                      <a:pt x="29" y="292"/>
                    </a:lnTo>
                    <a:lnTo>
                      <a:pt x="29" y="292"/>
                    </a:lnTo>
                    <a:lnTo>
                      <a:pt x="25" y="289"/>
                    </a:lnTo>
                    <a:lnTo>
                      <a:pt x="22" y="285"/>
                    </a:lnTo>
                    <a:lnTo>
                      <a:pt x="18" y="285"/>
                    </a:lnTo>
                    <a:lnTo>
                      <a:pt x="11" y="289"/>
                    </a:lnTo>
                    <a:lnTo>
                      <a:pt x="7" y="292"/>
                    </a:lnTo>
                    <a:lnTo>
                      <a:pt x="7" y="296"/>
                    </a:lnTo>
                    <a:lnTo>
                      <a:pt x="7" y="296"/>
                    </a:lnTo>
                    <a:lnTo>
                      <a:pt x="11" y="299"/>
                    </a:lnTo>
                    <a:lnTo>
                      <a:pt x="14" y="306"/>
                    </a:lnTo>
                    <a:lnTo>
                      <a:pt x="22" y="310"/>
                    </a:lnTo>
                    <a:lnTo>
                      <a:pt x="25" y="310"/>
                    </a:lnTo>
                    <a:lnTo>
                      <a:pt x="25" y="310"/>
                    </a:lnTo>
                    <a:lnTo>
                      <a:pt x="25" y="320"/>
                    </a:lnTo>
                    <a:lnTo>
                      <a:pt x="29" y="320"/>
                    </a:lnTo>
                    <a:lnTo>
                      <a:pt x="36" y="320"/>
                    </a:lnTo>
                    <a:lnTo>
                      <a:pt x="39" y="324"/>
                    </a:lnTo>
                    <a:lnTo>
                      <a:pt x="43" y="327"/>
                    </a:lnTo>
                    <a:lnTo>
                      <a:pt x="46" y="331"/>
                    </a:lnTo>
                    <a:lnTo>
                      <a:pt x="46" y="334"/>
                    </a:lnTo>
                    <a:lnTo>
                      <a:pt x="50" y="334"/>
                    </a:lnTo>
                    <a:lnTo>
                      <a:pt x="53" y="334"/>
                    </a:lnTo>
                    <a:lnTo>
                      <a:pt x="60" y="331"/>
                    </a:lnTo>
                    <a:lnTo>
                      <a:pt x="71" y="327"/>
                    </a:lnTo>
                    <a:lnTo>
                      <a:pt x="74" y="324"/>
                    </a:lnTo>
                    <a:lnTo>
                      <a:pt x="81" y="320"/>
                    </a:lnTo>
                    <a:lnTo>
                      <a:pt x="85" y="320"/>
                    </a:lnTo>
                    <a:lnTo>
                      <a:pt x="92" y="320"/>
                    </a:lnTo>
                    <a:lnTo>
                      <a:pt x="99" y="317"/>
                    </a:lnTo>
                    <a:lnTo>
                      <a:pt x="106" y="317"/>
                    </a:lnTo>
                    <a:lnTo>
                      <a:pt x="113" y="317"/>
                    </a:lnTo>
                    <a:lnTo>
                      <a:pt x="113" y="317"/>
                    </a:lnTo>
                    <a:lnTo>
                      <a:pt x="117" y="317"/>
                    </a:lnTo>
                    <a:lnTo>
                      <a:pt x="117" y="320"/>
                    </a:lnTo>
                    <a:lnTo>
                      <a:pt x="120" y="324"/>
                    </a:lnTo>
                    <a:lnTo>
                      <a:pt x="124" y="331"/>
                    </a:lnTo>
                    <a:lnTo>
                      <a:pt x="124" y="331"/>
                    </a:lnTo>
                    <a:lnTo>
                      <a:pt x="127" y="331"/>
                    </a:lnTo>
                    <a:lnTo>
                      <a:pt x="131" y="334"/>
                    </a:lnTo>
                    <a:lnTo>
                      <a:pt x="134" y="338"/>
                    </a:lnTo>
                    <a:lnTo>
                      <a:pt x="138" y="345"/>
                    </a:lnTo>
                    <a:lnTo>
                      <a:pt x="138" y="366"/>
                    </a:lnTo>
                    <a:lnTo>
                      <a:pt x="141" y="366"/>
                    </a:lnTo>
                    <a:lnTo>
                      <a:pt x="141" y="373"/>
                    </a:lnTo>
                    <a:lnTo>
                      <a:pt x="145" y="380"/>
                    </a:lnTo>
                    <a:lnTo>
                      <a:pt x="148" y="391"/>
                    </a:lnTo>
                    <a:lnTo>
                      <a:pt x="148" y="398"/>
                    </a:lnTo>
                    <a:lnTo>
                      <a:pt x="148" y="405"/>
                    </a:lnTo>
                    <a:lnTo>
                      <a:pt x="148" y="412"/>
                    </a:lnTo>
                    <a:lnTo>
                      <a:pt x="152" y="419"/>
                    </a:lnTo>
                    <a:lnTo>
                      <a:pt x="155" y="422"/>
                    </a:lnTo>
                    <a:lnTo>
                      <a:pt x="155" y="426"/>
                    </a:lnTo>
                    <a:lnTo>
                      <a:pt x="155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48" y="430"/>
                    </a:lnTo>
                    <a:lnTo>
                      <a:pt x="148" y="433"/>
                    </a:lnTo>
                    <a:lnTo>
                      <a:pt x="145" y="433"/>
                    </a:lnTo>
                    <a:lnTo>
                      <a:pt x="145" y="437"/>
                    </a:lnTo>
                    <a:lnTo>
                      <a:pt x="148" y="440"/>
                    </a:lnTo>
                    <a:lnTo>
                      <a:pt x="148" y="444"/>
                    </a:lnTo>
                    <a:lnTo>
                      <a:pt x="152" y="444"/>
                    </a:lnTo>
                    <a:lnTo>
                      <a:pt x="152" y="447"/>
                    </a:lnTo>
                    <a:lnTo>
                      <a:pt x="148" y="451"/>
                    </a:lnTo>
                    <a:lnTo>
                      <a:pt x="145" y="454"/>
                    </a:lnTo>
                    <a:lnTo>
                      <a:pt x="141" y="458"/>
                    </a:lnTo>
                    <a:lnTo>
                      <a:pt x="138" y="458"/>
                    </a:lnTo>
                    <a:lnTo>
                      <a:pt x="138" y="461"/>
                    </a:lnTo>
                    <a:lnTo>
                      <a:pt x="138" y="461"/>
                    </a:lnTo>
                    <a:lnTo>
                      <a:pt x="145" y="461"/>
                    </a:lnTo>
                    <a:lnTo>
                      <a:pt x="152" y="461"/>
                    </a:lnTo>
                    <a:lnTo>
                      <a:pt x="152" y="461"/>
                    </a:lnTo>
                    <a:lnTo>
                      <a:pt x="155" y="458"/>
                    </a:lnTo>
                    <a:lnTo>
                      <a:pt x="159" y="454"/>
                    </a:lnTo>
                    <a:lnTo>
                      <a:pt x="162" y="447"/>
                    </a:lnTo>
                    <a:lnTo>
                      <a:pt x="162" y="447"/>
                    </a:lnTo>
                    <a:lnTo>
                      <a:pt x="166" y="447"/>
                    </a:lnTo>
                    <a:lnTo>
                      <a:pt x="170" y="451"/>
                    </a:lnTo>
                    <a:lnTo>
                      <a:pt x="170" y="458"/>
                    </a:lnTo>
                    <a:lnTo>
                      <a:pt x="170" y="461"/>
                    </a:lnTo>
                    <a:lnTo>
                      <a:pt x="173" y="468"/>
                    </a:lnTo>
                    <a:lnTo>
                      <a:pt x="173" y="472"/>
                    </a:lnTo>
                    <a:lnTo>
                      <a:pt x="177" y="472"/>
                    </a:lnTo>
                    <a:lnTo>
                      <a:pt x="184" y="475"/>
                    </a:lnTo>
                    <a:lnTo>
                      <a:pt x="187" y="479"/>
                    </a:lnTo>
                    <a:lnTo>
                      <a:pt x="187" y="486"/>
                    </a:lnTo>
                    <a:lnTo>
                      <a:pt x="187" y="486"/>
                    </a:lnTo>
                    <a:lnTo>
                      <a:pt x="184" y="489"/>
                    </a:lnTo>
                    <a:lnTo>
                      <a:pt x="180" y="486"/>
                    </a:lnTo>
                    <a:lnTo>
                      <a:pt x="173" y="482"/>
                    </a:lnTo>
                    <a:lnTo>
                      <a:pt x="166" y="479"/>
                    </a:lnTo>
                    <a:lnTo>
                      <a:pt x="162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82"/>
                    </a:lnTo>
                    <a:lnTo>
                      <a:pt x="159" y="486"/>
                    </a:lnTo>
                    <a:lnTo>
                      <a:pt x="162" y="489"/>
                    </a:lnTo>
                    <a:lnTo>
                      <a:pt x="173" y="493"/>
                    </a:lnTo>
                    <a:lnTo>
                      <a:pt x="177" y="493"/>
                    </a:lnTo>
                    <a:lnTo>
                      <a:pt x="180" y="496"/>
                    </a:lnTo>
                    <a:lnTo>
                      <a:pt x="184" y="500"/>
                    </a:lnTo>
                    <a:lnTo>
                      <a:pt x="187" y="503"/>
                    </a:lnTo>
                    <a:lnTo>
                      <a:pt x="184" y="507"/>
                    </a:lnTo>
                    <a:lnTo>
                      <a:pt x="180" y="514"/>
                    </a:lnTo>
                    <a:lnTo>
                      <a:pt x="177" y="521"/>
                    </a:lnTo>
                    <a:lnTo>
                      <a:pt x="173" y="525"/>
                    </a:lnTo>
                    <a:lnTo>
                      <a:pt x="170" y="528"/>
                    </a:lnTo>
                    <a:lnTo>
                      <a:pt x="166" y="528"/>
                    </a:lnTo>
                    <a:lnTo>
                      <a:pt x="166" y="532"/>
                    </a:lnTo>
                    <a:lnTo>
                      <a:pt x="166" y="532"/>
                    </a:lnTo>
                    <a:lnTo>
                      <a:pt x="170" y="535"/>
                    </a:lnTo>
                    <a:lnTo>
                      <a:pt x="170" y="535"/>
                    </a:lnTo>
                    <a:lnTo>
                      <a:pt x="162" y="542"/>
                    </a:lnTo>
                    <a:lnTo>
                      <a:pt x="155" y="553"/>
                    </a:lnTo>
                    <a:lnTo>
                      <a:pt x="155" y="556"/>
                    </a:lnTo>
                    <a:lnTo>
                      <a:pt x="155" y="560"/>
                    </a:lnTo>
                    <a:lnTo>
                      <a:pt x="159" y="563"/>
                    </a:lnTo>
                    <a:lnTo>
                      <a:pt x="159" y="570"/>
                    </a:lnTo>
                    <a:lnTo>
                      <a:pt x="162" y="581"/>
                    </a:lnTo>
                    <a:lnTo>
                      <a:pt x="162" y="592"/>
                    </a:lnTo>
                    <a:lnTo>
                      <a:pt x="166" y="602"/>
                    </a:lnTo>
                    <a:lnTo>
                      <a:pt x="170" y="609"/>
                    </a:lnTo>
                    <a:lnTo>
                      <a:pt x="170" y="616"/>
                    </a:lnTo>
                    <a:lnTo>
                      <a:pt x="173" y="623"/>
                    </a:lnTo>
                    <a:lnTo>
                      <a:pt x="173" y="630"/>
                    </a:lnTo>
                    <a:lnTo>
                      <a:pt x="173" y="630"/>
                    </a:lnTo>
                    <a:lnTo>
                      <a:pt x="187" y="651"/>
                    </a:lnTo>
                    <a:lnTo>
                      <a:pt x="187" y="655"/>
                    </a:lnTo>
                    <a:lnTo>
                      <a:pt x="191" y="662"/>
                    </a:lnTo>
                    <a:lnTo>
                      <a:pt x="191" y="669"/>
                    </a:lnTo>
                    <a:lnTo>
                      <a:pt x="194" y="673"/>
                    </a:lnTo>
                    <a:lnTo>
                      <a:pt x="194" y="676"/>
                    </a:lnTo>
                    <a:lnTo>
                      <a:pt x="198" y="680"/>
                    </a:lnTo>
                    <a:lnTo>
                      <a:pt x="205" y="680"/>
                    </a:lnTo>
                    <a:lnTo>
                      <a:pt x="212" y="680"/>
                    </a:lnTo>
                    <a:lnTo>
                      <a:pt x="219" y="680"/>
                    </a:lnTo>
                    <a:lnTo>
                      <a:pt x="222" y="676"/>
                    </a:lnTo>
                    <a:lnTo>
                      <a:pt x="226" y="676"/>
                    </a:lnTo>
                    <a:lnTo>
                      <a:pt x="229" y="673"/>
                    </a:lnTo>
                    <a:lnTo>
                      <a:pt x="229" y="673"/>
                    </a:lnTo>
                    <a:lnTo>
                      <a:pt x="233" y="676"/>
                    </a:lnTo>
                    <a:lnTo>
                      <a:pt x="229" y="680"/>
                    </a:lnTo>
                    <a:lnTo>
                      <a:pt x="226" y="680"/>
                    </a:lnTo>
                    <a:lnTo>
                      <a:pt x="222" y="683"/>
                    </a:lnTo>
                    <a:lnTo>
                      <a:pt x="222" y="683"/>
                    </a:lnTo>
                    <a:lnTo>
                      <a:pt x="222" y="687"/>
                    </a:lnTo>
                    <a:lnTo>
                      <a:pt x="226" y="687"/>
                    </a:lnTo>
                    <a:lnTo>
                      <a:pt x="229" y="690"/>
                    </a:lnTo>
                    <a:lnTo>
                      <a:pt x="236" y="694"/>
                    </a:lnTo>
                    <a:lnTo>
                      <a:pt x="240" y="694"/>
                    </a:lnTo>
                    <a:lnTo>
                      <a:pt x="243" y="690"/>
                    </a:lnTo>
                    <a:lnTo>
                      <a:pt x="247" y="687"/>
                    </a:lnTo>
                    <a:lnTo>
                      <a:pt x="247" y="676"/>
                    </a:lnTo>
                    <a:lnTo>
                      <a:pt x="247" y="669"/>
                    </a:lnTo>
                    <a:lnTo>
                      <a:pt x="251" y="662"/>
                    </a:lnTo>
                    <a:lnTo>
                      <a:pt x="251" y="659"/>
                    </a:lnTo>
                    <a:lnTo>
                      <a:pt x="251" y="651"/>
                    </a:lnTo>
                    <a:lnTo>
                      <a:pt x="251" y="648"/>
                    </a:lnTo>
                    <a:lnTo>
                      <a:pt x="251" y="648"/>
                    </a:lnTo>
                    <a:lnTo>
                      <a:pt x="251" y="644"/>
                    </a:lnTo>
                    <a:lnTo>
                      <a:pt x="254" y="641"/>
                    </a:lnTo>
                    <a:lnTo>
                      <a:pt x="258" y="641"/>
                    </a:lnTo>
                    <a:lnTo>
                      <a:pt x="258" y="637"/>
                    </a:lnTo>
                    <a:lnTo>
                      <a:pt x="265" y="623"/>
                    </a:lnTo>
                    <a:lnTo>
                      <a:pt x="265" y="606"/>
                    </a:lnTo>
                    <a:lnTo>
                      <a:pt x="265" y="606"/>
                    </a:lnTo>
                    <a:lnTo>
                      <a:pt x="265" y="602"/>
                    </a:lnTo>
                    <a:lnTo>
                      <a:pt x="265" y="599"/>
                    </a:lnTo>
                    <a:lnTo>
                      <a:pt x="268" y="595"/>
                    </a:lnTo>
                    <a:lnTo>
                      <a:pt x="272" y="595"/>
                    </a:lnTo>
                    <a:lnTo>
                      <a:pt x="275" y="595"/>
                    </a:lnTo>
                    <a:lnTo>
                      <a:pt x="275" y="595"/>
                    </a:lnTo>
                    <a:lnTo>
                      <a:pt x="279" y="595"/>
                    </a:lnTo>
                    <a:lnTo>
                      <a:pt x="282" y="595"/>
                    </a:lnTo>
                    <a:lnTo>
                      <a:pt x="286" y="592"/>
                    </a:lnTo>
                    <a:lnTo>
                      <a:pt x="286" y="588"/>
                    </a:lnTo>
                    <a:lnTo>
                      <a:pt x="293" y="588"/>
                    </a:lnTo>
                    <a:lnTo>
                      <a:pt x="296" y="585"/>
                    </a:lnTo>
                    <a:lnTo>
                      <a:pt x="300" y="585"/>
                    </a:lnTo>
                    <a:lnTo>
                      <a:pt x="300" y="585"/>
                    </a:lnTo>
                    <a:lnTo>
                      <a:pt x="303" y="577"/>
                    </a:lnTo>
                    <a:lnTo>
                      <a:pt x="307" y="574"/>
                    </a:lnTo>
                    <a:lnTo>
                      <a:pt x="314" y="567"/>
                    </a:lnTo>
                    <a:lnTo>
                      <a:pt x="321" y="560"/>
                    </a:lnTo>
                    <a:lnTo>
                      <a:pt x="328" y="553"/>
                    </a:lnTo>
                    <a:lnTo>
                      <a:pt x="332" y="549"/>
                    </a:lnTo>
                    <a:lnTo>
                      <a:pt x="335" y="546"/>
                    </a:lnTo>
                    <a:lnTo>
                      <a:pt x="339" y="542"/>
                    </a:lnTo>
                    <a:lnTo>
                      <a:pt x="342" y="546"/>
                    </a:lnTo>
                    <a:lnTo>
                      <a:pt x="342" y="542"/>
                    </a:lnTo>
                    <a:lnTo>
                      <a:pt x="346" y="539"/>
                    </a:lnTo>
                    <a:lnTo>
                      <a:pt x="346" y="532"/>
                    </a:lnTo>
                    <a:lnTo>
                      <a:pt x="349" y="532"/>
                    </a:lnTo>
                    <a:lnTo>
                      <a:pt x="349" y="528"/>
                    </a:lnTo>
                    <a:lnTo>
                      <a:pt x="353" y="525"/>
                    </a:lnTo>
                    <a:lnTo>
                      <a:pt x="356" y="525"/>
                    </a:lnTo>
                    <a:lnTo>
                      <a:pt x="360" y="528"/>
                    </a:lnTo>
                    <a:lnTo>
                      <a:pt x="363" y="532"/>
                    </a:lnTo>
                    <a:lnTo>
                      <a:pt x="367" y="532"/>
                    </a:lnTo>
                    <a:lnTo>
                      <a:pt x="367" y="528"/>
                    </a:lnTo>
                    <a:lnTo>
                      <a:pt x="370" y="525"/>
                    </a:lnTo>
                    <a:lnTo>
                      <a:pt x="374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81" y="521"/>
                    </a:lnTo>
                    <a:lnTo>
                      <a:pt x="384" y="518"/>
                    </a:lnTo>
                    <a:lnTo>
                      <a:pt x="388" y="514"/>
                    </a:lnTo>
                    <a:lnTo>
                      <a:pt x="391" y="511"/>
                    </a:lnTo>
                    <a:lnTo>
                      <a:pt x="398" y="507"/>
                    </a:lnTo>
                    <a:lnTo>
                      <a:pt x="406" y="500"/>
                    </a:lnTo>
                    <a:lnTo>
                      <a:pt x="409" y="500"/>
                    </a:lnTo>
                    <a:lnTo>
                      <a:pt x="413" y="496"/>
                    </a:lnTo>
                    <a:lnTo>
                      <a:pt x="409" y="493"/>
                    </a:lnTo>
                    <a:lnTo>
                      <a:pt x="406" y="489"/>
                    </a:lnTo>
                    <a:lnTo>
                      <a:pt x="402" y="489"/>
                    </a:lnTo>
                    <a:lnTo>
                      <a:pt x="395" y="489"/>
                    </a:lnTo>
                    <a:lnTo>
                      <a:pt x="388" y="489"/>
                    </a:lnTo>
                    <a:lnTo>
                      <a:pt x="384" y="489"/>
                    </a:lnTo>
                    <a:lnTo>
                      <a:pt x="381" y="489"/>
                    </a:lnTo>
                    <a:lnTo>
                      <a:pt x="381" y="489"/>
                    </a:lnTo>
                    <a:lnTo>
                      <a:pt x="377" y="493"/>
                    </a:lnTo>
                    <a:lnTo>
                      <a:pt x="374" y="496"/>
                    </a:lnTo>
                    <a:lnTo>
                      <a:pt x="367" y="500"/>
                    </a:lnTo>
                    <a:lnTo>
                      <a:pt x="363" y="500"/>
                    </a:lnTo>
                    <a:lnTo>
                      <a:pt x="356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3"/>
                    </a:lnTo>
                    <a:lnTo>
                      <a:pt x="353" y="489"/>
                    </a:lnTo>
                    <a:lnTo>
                      <a:pt x="356" y="489"/>
                    </a:lnTo>
                    <a:lnTo>
                      <a:pt x="360" y="493"/>
                    </a:lnTo>
                    <a:lnTo>
                      <a:pt x="363" y="493"/>
                    </a:lnTo>
                    <a:lnTo>
                      <a:pt x="367" y="493"/>
                    </a:lnTo>
                    <a:lnTo>
                      <a:pt x="377" y="486"/>
                    </a:lnTo>
                    <a:lnTo>
                      <a:pt x="384" y="475"/>
                    </a:lnTo>
                    <a:lnTo>
                      <a:pt x="374" y="472"/>
                    </a:lnTo>
                    <a:lnTo>
                      <a:pt x="377" y="468"/>
                    </a:lnTo>
                    <a:lnTo>
                      <a:pt x="381" y="468"/>
                    </a:lnTo>
                    <a:lnTo>
                      <a:pt x="381" y="465"/>
                    </a:lnTo>
                    <a:lnTo>
                      <a:pt x="381" y="461"/>
                    </a:lnTo>
                    <a:lnTo>
                      <a:pt x="377" y="461"/>
                    </a:lnTo>
                    <a:lnTo>
                      <a:pt x="377" y="458"/>
                    </a:lnTo>
                    <a:lnTo>
                      <a:pt x="374" y="454"/>
                    </a:lnTo>
                    <a:lnTo>
                      <a:pt x="374" y="454"/>
                    </a:lnTo>
                    <a:lnTo>
                      <a:pt x="377" y="451"/>
                    </a:lnTo>
                    <a:lnTo>
                      <a:pt x="381" y="451"/>
                    </a:lnTo>
                    <a:lnTo>
                      <a:pt x="384" y="451"/>
                    </a:lnTo>
                    <a:lnTo>
                      <a:pt x="388" y="454"/>
                    </a:lnTo>
                    <a:lnTo>
                      <a:pt x="391" y="458"/>
                    </a:lnTo>
                    <a:lnTo>
                      <a:pt x="391" y="468"/>
                    </a:lnTo>
                    <a:lnTo>
                      <a:pt x="395" y="472"/>
                    </a:lnTo>
                    <a:lnTo>
                      <a:pt x="398" y="479"/>
                    </a:lnTo>
                    <a:lnTo>
                      <a:pt x="398" y="479"/>
                    </a:lnTo>
                    <a:lnTo>
                      <a:pt x="416" y="482"/>
                    </a:lnTo>
                    <a:lnTo>
                      <a:pt x="416" y="458"/>
                    </a:lnTo>
                    <a:lnTo>
                      <a:pt x="416" y="454"/>
                    </a:lnTo>
                    <a:lnTo>
                      <a:pt x="413" y="451"/>
                    </a:lnTo>
                    <a:lnTo>
                      <a:pt x="409" y="447"/>
                    </a:lnTo>
                    <a:lnTo>
                      <a:pt x="406" y="444"/>
                    </a:lnTo>
                    <a:lnTo>
                      <a:pt x="402" y="440"/>
                    </a:lnTo>
                    <a:lnTo>
                      <a:pt x="402" y="437"/>
                    </a:lnTo>
                    <a:lnTo>
                      <a:pt x="402" y="433"/>
                    </a:lnTo>
                    <a:lnTo>
                      <a:pt x="402" y="433"/>
                    </a:lnTo>
                    <a:lnTo>
                      <a:pt x="409" y="433"/>
                    </a:lnTo>
                    <a:lnTo>
                      <a:pt x="406" y="415"/>
                    </a:lnTo>
                    <a:lnTo>
                      <a:pt x="406" y="415"/>
                    </a:lnTo>
                    <a:lnTo>
                      <a:pt x="406" y="412"/>
                    </a:lnTo>
                    <a:lnTo>
                      <a:pt x="402" y="408"/>
                    </a:lnTo>
                    <a:lnTo>
                      <a:pt x="402" y="405"/>
                    </a:lnTo>
                    <a:lnTo>
                      <a:pt x="406" y="405"/>
                    </a:lnTo>
                    <a:lnTo>
                      <a:pt x="413" y="401"/>
                    </a:lnTo>
                    <a:lnTo>
                      <a:pt x="416" y="401"/>
                    </a:lnTo>
                    <a:lnTo>
                      <a:pt x="420" y="401"/>
                    </a:lnTo>
                    <a:lnTo>
                      <a:pt x="420" y="401"/>
                    </a:lnTo>
                    <a:lnTo>
                      <a:pt x="423" y="398"/>
                    </a:lnTo>
                    <a:lnTo>
                      <a:pt x="423" y="394"/>
                    </a:lnTo>
                    <a:lnTo>
                      <a:pt x="423" y="391"/>
                    </a:lnTo>
                    <a:lnTo>
                      <a:pt x="434" y="384"/>
                    </a:lnTo>
                    <a:lnTo>
                      <a:pt x="444" y="370"/>
                    </a:lnTo>
                    <a:lnTo>
                      <a:pt x="448" y="359"/>
                    </a:lnTo>
                    <a:lnTo>
                      <a:pt x="448" y="356"/>
                    </a:lnTo>
                    <a:lnTo>
                      <a:pt x="448" y="352"/>
                    </a:lnTo>
                    <a:lnTo>
                      <a:pt x="444" y="345"/>
                    </a:lnTo>
                    <a:lnTo>
                      <a:pt x="441" y="341"/>
                    </a:lnTo>
                    <a:lnTo>
                      <a:pt x="437" y="341"/>
                    </a:lnTo>
                    <a:lnTo>
                      <a:pt x="437" y="338"/>
                    </a:lnTo>
                    <a:lnTo>
                      <a:pt x="437" y="334"/>
                    </a:lnTo>
                    <a:lnTo>
                      <a:pt x="434" y="331"/>
                    </a:lnTo>
                    <a:lnTo>
                      <a:pt x="430" y="327"/>
                    </a:lnTo>
                    <a:lnTo>
                      <a:pt x="427" y="324"/>
                    </a:lnTo>
                    <a:lnTo>
                      <a:pt x="420" y="324"/>
                    </a:lnTo>
                    <a:lnTo>
                      <a:pt x="413" y="324"/>
                    </a:lnTo>
                    <a:lnTo>
                      <a:pt x="406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13"/>
                    </a:lnTo>
                    <a:lnTo>
                      <a:pt x="402" y="310"/>
                    </a:lnTo>
                    <a:lnTo>
                      <a:pt x="402" y="306"/>
                    </a:lnTo>
                    <a:lnTo>
                      <a:pt x="402" y="299"/>
                    </a:lnTo>
                    <a:lnTo>
                      <a:pt x="402" y="292"/>
                    </a:lnTo>
                    <a:lnTo>
                      <a:pt x="402" y="285"/>
                    </a:lnTo>
                    <a:lnTo>
                      <a:pt x="402" y="285"/>
                    </a:lnTo>
                    <a:lnTo>
                      <a:pt x="398" y="282"/>
                    </a:lnTo>
                    <a:lnTo>
                      <a:pt x="398" y="282"/>
                    </a:lnTo>
                    <a:lnTo>
                      <a:pt x="395" y="278"/>
                    </a:lnTo>
                    <a:lnTo>
                      <a:pt x="391" y="274"/>
                    </a:lnTo>
                    <a:lnTo>
                      <a:pt x="391" y="271"/>
                    </a:lnTo>
                    <a:lnTo>
                      <a:pt x="391" y="267"/>
                    </a:lnTo>
                    <a:lnTo>
                      <a:pt x="395" y="267"/>
                    </a:lnTo>
                    <a:lnTo>
                      <a:pt x="395" y="264"/>
                    </a:lnTo>
                    <a:lnTo>
                      <a:pt x="398" y="260"/>
                    </a:lnTo>
                    <a:lnTo>
                      <a:pt x="398" y="257"/>
                    </a:lnTo>
                    <a:lnTo>
                      <a:pt x="398" y="246"/>
                    </a:lnTo>
                    <a:lnTo>
                      <a:pt x="402" y="236"/>
                    </a:lnTo>
                    <a:lnTo>
                      <a:pt x="398" y="222"/>
                    </a:lnTo>
                    <a:lnTo>
                      <a:pt x="398" y="197"/>
                    </a:lnTo>
                    <a:lnTo>
                      <a:pt x="398" y="193"/>
                    </a:lnTo>
                    <a:lnTo>
                      <a:pt x="398" y="190"/>
                    </a:lnTo>
                    <a:lnTo>
                      <a:pt x="402" y="186"/>
                    </a:lnTo>
                    <a:lnTo>
                      <a:pt x="406" y="183"/>
                    </a:lnTo>
                    <a:lnTo>
                      <a:pt x="409" y="179"/>
                    </a:lnTo>
                    <a:lnTo>
                      <a:pt x="413" y="179"/>
                    </a:lnTo>
                    <a:lnTo>
                      <a:pt x="413" y="179"/>
                    </a:lnTo>
                    <a:lnTo>
                      <a:pt x="416" y="183"/>
                    </a:lnTo>
                    <a:lnTo>
                      <a:pt x="420" y="183"/>
                    </a:lnTo>
                    <a:lnTo>
                      <a:pt x="423" y="183"/>
                    </a:lnTo>
                    <a:lnTo>
                      <a:pt x="427" y="179"/>
                    </a:lnTo>
                    <a:lnTo>
                      <a:pt x="430" y="172"/>
                    </a:lnTo>
                    <a:lnTo>
                      <a:pt x="430" y="169"/>
                    </a:lnTo>
                    <a:lnTo>
                      <a:pt x="430" y="165"/>
                    </a:lnTo>
                    <a:lnTo>
                      <a:pt x="430" y="158"/>
                    </a:lnTo>
                    <a:lnTo>
                      <a:pt x="430" y="155"/>
                    </a:lnTo>
                    <a:lnTo>
                      <a:pt x="434" y="148"/>
                    </a:lnTo>
                    <a:lnTo>
                      <a:pt x="437" y="148"/>
                    </a:lnTo>
                    <a:lnTo>
                      <a:pt x="437" y="144"/>
                    </a:lnTo>
                    <a:lnTo>
                      <a:pt x="434" y="144"/>
                    </a:lnTo>
                    <a:lnTo>
                      <a:pt x="427" y="144"/>
                    </a:lnTo>
                    <a:lnTo>
                      <a:pt x="423" y="144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20" y="141"/>
                    </a:lnTo>
                    <a:lnTo>
                      <a:pt x="423" y="141"/>
                    </a:lnTo>
                    <a:lnTo>
                      <a:pt x="434" y="134"/>
                    </a:lnTo>
                    <a:lnTo>
                      <a:pt x="444" y="130"/>
                    </a:lnTo>
                    <a:lnTo>
                      <a:pt x="451" y="123"/>
                    </a:lnTo>
                    <a:lnTo>
                      <a:pt x="458" y="112"/>
                    </a:lnTo>
                    <a:lnTo>
                      <a:pt x="458" y="105"/>
                    </a:lnTo>
                    <a:lnTo>
                      <a:pt x="458" y="98"/>
                    </a:lnTo>
                    <a:lnTo>
                      <a:pt x="458" y="95"/>
                    </a:lnTo>
                    <a:lnTo>
                      <a:pt x="458" y="91"/>
                    </a:lnTo>
                    <a:lnTo>
                      <a:pt x="462" y="88"/>
                    </a:lnTo>
                    <a:lnTo>
                      <a:pt x="444" y="74"/>
                    </a:lnTo>
                    <a:lnTo>
                      <a:pt x="444" y="77"/>
                    </a:lnTo>
                    <a:lnTo>
                      <a:pt x="444" y="81"/>
                    </a:lnTo>
                    <a:lnTo>
                      <a:pt x="441" y="81"/>
                    </a:lnTo>
                    <a:lnTo>
                      <a:pt x="437" y="84"/>
                    </a:lnTo>
                    <a:lnTo>
                      <a:pt x="437" y="81"/>
                    </a:lnTo>
                    <a:lnTo>
                      <a:pt x="434" y="77"/>
                    </a:lnTo>
                    <a:lnTo>
                      <a:pt x="430" y="74"/>
                    </a:lnTo>
                    <a:lnTo>
                      <a:pt x="430" y="77"/>
                    </a:lnTo>
                    <a:lnTo>
                      <a:pt x="427" y="81"/>
                    </a:lnTo>
                    <a:lnTo>
                      <a:pt x="430" y="84"/>
                    </a:lnTo>
                    <a:lnTo>
                      <a:pt x="430" y="88"/>
                    </a:lnTo>
                    <a:lnTo>
                      <a:pt x="430" y="88"/>
                    </a:lnTo>
                    <a:lnTo>
                      <a:pt x="430" y="91"/>
                    </a:lnTo>
                    <a:lnTo>
                      <a:pt x="430" y="95"/>
                    </a:lnTo>
                    <a:lnTo>
                      <a:pt x="427" y="102"/>
                    </a:lnTo>
                    <a:lnTo>
                      <a:pt x="423" y="109"/>
                    </a:lnTo>
                    <a:lnTo>
                      <a:pt x="413" y="116"/>
                    </a:lnTo>
                    <a:lnTo>
                      <a:pt x="406" y="123"/>
                    </a:lnTo>
                    <a:lnTo>
                      <a:pt x="395" y="130"/>
                    </a:lnTo>
                    <a:lnTo>
                      <a:pt x="384" y="137"/>
                    </a:lnTo>
                    <a:lnTo>
                      <a:pt x="377" y="144"/>
                    </a:lnTo>
                    <a:lnTo>
                      <a:pt x="374" y="144"/>
                    </a:lnTo>
                    <a:lnTo>
                      <a:pt x="374" y="144"/>
                    </a:lnTo>
                    <a:lnTo>
                      <a:pt x="377" y="141"/>
                    </a:lnTo>
                    <a:lnTo>
                      <a:pt x="384" y="134"/>
                    </a:lnTo>
                    <a:lnTo>
                      <a:pt x="388" y="127"/>
                    </a:lnTo>
                    <a:lnTo>
                      <a:pt x="395" y="119"/>
                    </a:lnTo>
                    <a:lnTo>
                      <a:pt x="398" y="112"/>
                    </a:lnTo>
                    <a:lnTo>
                      <a:pt x="402" y="105"/>
                    </a:lnTo>
                    <a:lnTo>
                      <a:pt x="409" y="91"/>
                    </a:lnTo>
                    <a:lnTo>
                      <a:pt x="420" y="67"/>
                    </a:lnTo>
                    <a:lnTo>
                      <a:pt x="420" y="67"/>
                    </a:lnTo>
                    <a:lnTo>
                      <a:pt x="416" y="67"/>
                    </a:lnTo>
                    <a:lnTo>
                      <a:pt x="409" y="63"/>
                    </a:lnTo>
                    <a:lnTo>
                      <a:pt x="406" y="67"/>
                    </a:lnTo>
                    <a:lnTo>
                      <a:pt x="398" y="70"/>
                    </a:lnTo>
                    <a:lnTo>
                      <a:pt x="395" y="70"/>
                    </a:lnTo>
                    <a:lnTo>
                      <a:pt x="391" y="74"/>
                    </a:lnTo>
                    <a:lnTo>
                      <a:pt x="388" y="77"/>
                    </a:lnTo>
                    <a:lnTo>
                      <a:pt x="384" y="81"/>
                    </a:lnTo>
                    <a:lnTo>
                      <a:pt x="381" y="84"/>
                    </a:lnTo>
                    <a:lnTo>
                      <a:pt x="377" y="88"/>
                    </a:lnTo>
                    <a:lnTo>
                      <a:pt x="374" y="88"/>
                    </a:lnTo>
                    <a:lnTo>
                      <a:pt x="374" y="84"/>
                    </a:lnTo>
                    <a:lnTo>
                      <a:pt x="374" y="84"/>
                    </a:lnTo>
                    <a:lnTo>
                      <a:pt x="377" y="81"/>
                    </a:lnTo>
                    <a:lnTo>
                      <a:pt x="384" y="77"/>
                    </a:lnTo>
                    <a:lnTo>
                      <a:pt x="388" y="70"/>
                    </a:lnTo>
                    <a:lnTo>
                      <a:pt x="384" y="60"/>
                    </a:lnTo>
                    <a:lnTo>
                      <a:pt x="381" y="60"/>
                    </a:lnTo>
                    <a:lnTo>
                      <a:pt x="377" y="60"/>
                    </a:lnTo>
                    <a:lnTo>
                      <a:pt x="370" y="60"/>
                    </a:lnTo>
                    <a:lnTo>
                      <a:pt x="363" y="63"/>
                    </a:lnTo>
                    <a:lnTo>
                      <a:pt x="356" y="67"/>
                    </a:lnTo>
                    <a:lnTo>
                      <a:pt x="349" y="74"/>
                    </a:lnTo>
                    <a:lnTo>
                      <a:pt x="342" y="81"/>
                    </a:lnTo>
                    <a:lnTo>
                      <a:pt x="342" y="81"/>
                    </a:lnTo>
                    <a:lnTo>
                      <a:pt x="342" y="74"/>
                    </a:lnTo>
                    <a:lnTo>
                      <a:pt x="346" y="70"/>
                    </a:lnTo>
                    <a:lnTo>
                      <a:pt x="349" y="63"/>
                    </a:lnTo>
                    <a:lnTo>
                      <a:pt x="353" y="60"/>
                    </a:lnTo>
                    <a:lnTo>
                      <a:pt x="360" y="60"/>
                    </a:lnTo>
                    <a:lnTo>
                      <a:pt x="367" y="56"/>
                    </a:lnTo>
                    <a:lnTo>
                      <a:pt x="374" y="56"/>
                    </a:lnTo>
                    <a:lnTo>
                      <a:pt x="377" y="56"/>
                    </a:lnTo>
                    <a:lnTo>
                      <a:pt x="381" y="56"/>
                    </a:lnTo>
                    <a:lnTo>
                      <a:pt x="381" y="53"/>
                    </a:lnTo>
                    <a:lnTo>
                      <a:pt x="384" y="49"/>
                    </a:lnTo>
                    <a:lnTo>
                      <a:pt x="388" y="45"/>
                    </a:lnTo>
                    <a:lnTo>
                      <a:pt x="388" y="42"/>
                    </a:lnTo>
                    <a:lnTo>
                      <a:pt x="388" y="38"/>
                    </a:lnTo>
                    <a:lnTo>
                      <a:pt x="381" y="31"/>
                    </a:lnTo>
                    <a:lnTo>
                      <a:pt x="374" y="28"/>
                    </a:lnTo>
                    <a:lnTo>
                      <a:pt x="367" y="28"/>
                    </a:lnTo>
                    <a:lnTo>
                      <a:pt x="367" y="28"/>
                    </a:lnTo>
                    <a:lnTo>
                      <a:pt x="360" y="28"/>
                    </a:lnTo>
                    <a:lnTo>
                      <a:pt x="360" y="17"/>
                    </a:lnTo>
                    <a:lnTo>
                      <a:pt x="356" y="17"/>
                    </a:lnTo>
                    <a:lnTo>
                      <a:pt x="353" y="17"/>
                    </a:lnTo>
                    <a:lnTo>
                      <a:pt x="346" y="21"/>
                    </a:lnTo>
                    <a:lnTo>
                      <a:pt x="342" y="24"/>
                    </a:lnTo>
                    <a:lnTo>
                      <a:pt x="339" y="24"/>
                    </a:lnTo>
                    <a:lnTo>
                      <a:pt x="335" y="24"/>
                    </a:lnTo>
                    <a:lnTo>
                      <a:pt x="328" y="24"/>
                    </a:lnTo>
                    <a:lnTo>
                      <a:pt x="321" y="28"/>
                    </a:lnTo>
                    <a:lnTo>
                      <a:pt x="317" y="31"/>
                    </a:lnTo>
                    <a:lnTo>
                      <a:pt x="303" y="38"/>
                    </a:lnTo>
                    <a:lnTo>
                      <a:pt x="303" y="35"/>
                    </a:lnTo>
                    <a:lnTo>
                      <a:pt x="310" y="31"/>
                    </a:lnTo>
                    <a:lnTo>
                      <a:pt x="314" y="28"/>
                    </a:lnTo>
                    <a:lnTo>
                      <a:pt x="321" y="21"/>
                    </a:lnTo>
                    <a:lnTo>
                      <a:pt x="328" y="17"/>
                    </a:lnTo>
                    <a:lnTo>
                      <a:pt x="335" y="14"/>
                    </a:lnTo>
                    <a:lnTo>
                      <a:pt x="339" y="14"/>
                    </a:lnTo>
                    <a:lnTo>
                      <a:pt x="339" y="10"/>
                    </a:lnTo>
                    <a:lnTo>
                      <a:pt x="339" y="10"/>
                    </a:lnTo>
                    <a:lnTo>
                      <a:pt x="339" y="7"/>
                    </a:lnTo>
                    <a:lnTo>
                      <a:pt x="335" y="3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79" y="0"/>
                    </a:lnTo>
                    <a:lnTo>
                      <a:pt x="254" y="10"/>
                    </a:lnTo>
                    <a:lnTo>
                      <a:pt x="222" y="31"/>
                    </a:lnTo>
                    <a:lnTo>
                      <a:pt x="226" y="31"/>
                    </a:lnTo>
                    <a:lnTo>
                      <a:pt x="229" y="35"/>
                    </a:lnTo>
                    <a:lnTo>
                      <a:pt x="233" y="38"/>
                    </a:lnTo>
                    <a:lnTo>
                      <a:pt x="236" y="45"/>
                    </a:lnTo>
                    <a:lnTo>
                      <a:pt x="240" y="56"/>
                    </a:lnTo>
                    <a:lnTo>
                      <a:pt x="219" y="38"/>
                    </a:lnTo>
                    <a:lnTo>
                      <a:pt x="205" y="38"/>
                    </a:lnTo>
                    <a:lnTo>
                      <a:pt x="212" y="63"/>
                    </a:lnTo>
                    <a:lnTo>
                      <a:pt x="194" y="49"/>
                    </a:lnTo>
                    <a:lnTo>
                      <a:pt x="173" y="56"/>
                    </a:lnTo>
                    <a:lnTo>
                      <a:pt x="173" y="56"/>
                    </a:lnTo>
                    <a:lnTo>
                      <a:pt x="170" y="60"/>
                    </a:lnTo>
                    <a:lnTo>
                      <a:pt x="170" y="63"/>
                    </a:lnTo>
                    <a:lnTo>
                      <a:pt x="173" y="70"/>
                    </a:lnTo>
                    <a:lnTo>
                      <a:pt x="180" y="77"/>
                    </a:lnTo>
                    <a:lnTo>
                      <a:pt x="159" y="63"/>
                    </a:lnTo>
                    <a:lnTo>
                      <a:pt x="134" y="70"/>
                    </a:lnTo>
                    <a:lnTo>
                      <a:pt x="110" y="81"/>
                    </a:lnTo>
                    <a:lnTo>
                      <a:pt x="106" y="81"/>
                    </a:lnTo>
                    <a:lnTo>
                      <a:pt x="103" y="84"/>
                    </a:lnTo>
                    <a:lnTo>
                      <a:pt x="99" y="91"/>
                    </a:lnTo>
                    <a:lnTo>
                      <a:pt x="99" y="95"/>
                    </a:lnTo>
                    <a:lnTo>
                      <a:pt x="99" y="98"/>
                    </a:lnTo>
                    <a:lnTo>
                      <a:pt x="99" y="105"/>
                    </a:lnTo>
                    <a:lnTo>
                      <a:pt x="103" y="112"/>
                    </a:lnTo>
                    <a:lnTo>
                      <a:pt x="103" y="116"/>
                    </a:lnTo>
                    <a:lnTo>
                      <a:pt x="103" y="119"/>
                    </a:lnTo>
                    <a:lnTo>
                      <a:pt x="99" y="123"/>
                    </a:lnTo>
                    <a:lnTo>
                      <a:pt x="99" y="127"/>
                    </a:lnTo>
                    <a:lnTo>
                      <a:pt x="92" y="127"/>
                    </a:lnTo>
                    <a:lnTo>
                      <a:pt x="78" y="127"/>
                    </a:lnTo>
                    <a:lnTo>
                      <a:pt x="78" y="127"/>
                    </a:lnTo>
                    <a:lnTo>
                      <a:pt x="74" y="130"/>
                    </a:lnTo>
                    <a:lnTo>
                      <a:pt x="71" y="134"/>
                    </a:lnTo>
                    <a:lnTo>
                      <a:pt x="71" y="1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" name="Freeform 344"/>
              <p:cNvSpPr>
                <a:spLocks/>
              </p:cNvSpPr>
              <p:nvPr userDrawn="1"/>
            </p:nvSpPr>
            <p:spPr bwMode="gray">
              <a:xfrm>
                <a:off x="1886" y="-2628"/>
                <a:ext cx="21" cy="14"/>
              </a:xfrm>
              <a:custGeom>
                <a:avLst/>
                <a:gdLst>
                  <a:gd name="T0" fmla="*/ 17 w 21"/>
                  <a:gd name="T1" fmla="*/ 14 h 14"/>
                  <a:gd name="T2" fmla="*/ 17 w 21"/>
                  <a:gd name="T3" fmla="*/ 10 h 14"/>
                  <a:gd name="T4" fmla="*/ 21 w 21"/>
                  <a:gd name="T5" fmla="*/ 7 h 14"/>
                  <a:gd name="T6" fmla="*/ 21 w 21"/>
                  <a:gd name="T7" fmla="*/ 3 h 14"/>
                  <a:gd name="T8" fmla="*/ 21 w 21"/>
                  <a:gd name="T9" fmla="*/ 0 h 14"/>
                  <a:gd name="T10" fmla="*/ 17 w 21"/>
                  <a:gd name="T11" fmla="*/ 0 h 14"/>
                  <a:gd name="T12" fmla="*/ 14 w 21"/>
                  <a:gd name="T13" fmla="*/ 0 h 14"/>
                  <a:gd name="T14" fmla="*/ 10 w 21"/>
                  <a:gd name="T15" fmla="*/ 0 h 14"/>
                  <a:gd name="T16" fmla="*/ 7 w 21"/>
                  <a:gd name="T17" fmla="*/ 0 h 14"/>
                  <a:gd name="T18" fmla="*/ 7 w 21"/>
                  <a:gd name="T19" fmla="*/ 0 h 14"/>
                  <a:gd name="T20" fmla="*/ 3 w 21"/>
                  <a:gd name="T21" fmla="*/ 3 h 14"/>
                  <a:gd name="T22" fmla="*/ 3 w 21"/>
                  <a:gd name="T23" fmla="*/ 7 h 14"/>
                  <a:gd name="T24" fmla="*/ 0 w 21"/>
                  <a:gd name="T25" fmla="*/ 10 h 14"/>
                  <a:gd name="T26" fmla="*/ 0 w 21"/>
                  <a:gd name="T27" fmla="*/ 10 h 14"/>
                  <a:gd name="T28" fmla="*/ 7 w 21"/>
                  <a:gd name="T29" fmla="*/ 14 h 14"/>
                  <a:gd name="T30" fmla="*/ 10 w 21"/>
                  <a:gd name="T31" fmla="*/ 14 h 14"/>
                  <a:gd name="T32" fmla="*/ 17 w 21"/>
                  <a:gd name="T33" fmla="*/ 14 h 14"/>
                  <a:gd name="T34" fmla="*/ 17 w 21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" h="14">
                    <a:moveTo>
                      <a:pt x="17" y="14"/>
                    </a:moveTo>
                    <a:lnTo>
                      <a:pt x="17" y="10"/>
                    </a:lnTo>
                    <a:lnTo>
                      <a:pt x="21" y="7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7" y="14"/>
                    </a:lnTo>
                    <a:lnTo>
                      <a:pt x="17" y="1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" name="Freeform 345"/>
              <p:cNvSpPr>
                <a:spLocks/>
              </p:cNvSpPr>
              <p:nvPr userDrawn="1"/>
            </p:nvSpPr>
            <p:spPr bwMode="gray">
              <a:xfrm>
                <a:off x="1861" y="-2579"/>
                <a:ext cx="14" cy="21"/>
              </a:xfrm>
              <a:custGeom>
                <a:avLst/>
                <a:gdLst>
                  <a:gd name="T0" fmla="*/ 14 w 14"/>
                  <a:gd name="T1" fmla="*/ 18 h 21"/>
                  <a:gd name="T2" fmla="*/ 14 w 14"/>
                  <a:gd name="T3" fmla="*/ 14 h 21"/>
                  <a:gd name="T4" fmla="*/ 14 w 14"/>
                  <a:gd name="T5" fmla="*/ 11 h 21"/>
                  <a:gd name="T6" fmla="*/ 14 w 14"/>
                  <a:gd name="T7" fmla="*/ 7 h 21"/>
                  <a:gd name="T8" fmla="*/ 14 w 14"/>
                  <a:gd name="T9" fmla="*/ 4 h 21"/>
                  <a:gd name="T10" fmla="*/ 11 w 14"/>
                  <a:gd name="T11" fmla="*/ 0 h 21"/>
                  <a:gd name="T12" fmla="*/ 11 w 14"/>
                  <a:gd name="T13" fmla="*/ 0 h 21"/>
                  <a:gd name="T14" fmla="*/ 7 w 14"/>
                  <a:gd name="T15" fmla="*/ 0 h 21"/>
                  <a:gd name="T16" fmla="*/ 7 w 14"/>
                  <a:gd name="T17" fmla="*/ 0 h 21"/>
                  <a:gd name="T18" fmla="*/ 4 w 14"/>
                  <a:gd name="T19" fmla="*/ 4 h 21"/>
                  <a:gd name="T20" fmla="*/ 0 w 14"/>
                  <a:gd name="T21" fmla="*/ 11 h 21"/>
                  <a:gd name="T22" fmla="*/ 0 w 14"/>
                  <a:gd name="T23" fmla="*/ 14 h 21"/>
                  <a:gd name="T24" fmla="*/ 0 w 14"/>
                  <a:gd name="T25" fmla="*/ 14 h 21"/>
                  <a:gd name="T26" fmla="*/ 4 w 14"/>
                  <a:gd name="T27" fmla="*/ 18 h 21"/>
                  <a:gd name="T28" fmla="*/ 4 w 14"/>
                  <a:gd name="T29" fmla="*/ 18 h 21"/>
                  <a:gd name="T30" fmla="*/ 7 w 14"/>
                  <a:gd name="T31" fmla="*/ 18 h 21"/>
                  <a:gd name="T32" fmla="*/ 7 w 14"/>
                  <a:gd name="T33" fmla="*/ 18 h 21"/>
                  <a:gd name="T34" fmla="*/ 11 w 14"/>
                  <a:gd name="T35" fmla="*/ 21 h 21"/>
                  <a:gd name="T36" fmla="*/ 11 w 14"/>
                  <a:gd name="T37" fmla="*/ 21 h 21"/>
                  <a:gd name="T38" fmla="*/ 11 w 14"/>
                  <a:gd name="T39" fmla="*/ 21 h 21"/>
                  <a:gd name="T40" fmla="*/ 14 w 14"/>
                  <a:gd name="T41" fmla="*/ 18 h 21"/>
                  <a:gd name="T42" fmla="*/ 14 w 14"/>
                  <a:gd name="T4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1">
                    <a:moveTo>
                      <a:pt x="14" y="18"/>
                    </a:moveTo>
                    <a:lnTo>
                      <a:pt x="14" y="14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" name="Freeform 346"/>
              <p:cNvSpPr>
                <a:spLocks/>
              </p:cNvSpPr>
              <p:nvPr userDrawn="1"/>
            </p:nvSpPr>
            <p:spPr bwMode="gray">
              <a:xfrm>
                <a:off x="1868" y="-2537"/>
                <a:ext cx="39" cy="50"/>
              </a:xfrm>
              <a:custGeom>
                <a:avLst/>
                <a:gdLst>
                  <a:gd name="T0" fmla="*/ 11 w 39"/>
                  <a:gd name="T1" fmla="*/ 46 h 50"/>
                  <a:gd name="T2" fmla="*/ 14 w 39"/>
                  <a:gd name="T3" fmla="*/ 43 h 50"/>
                  <a:gd name="T4" fmla="*/ 14 w 39"/>
                  <a:gd name="T5" fmla="*/ 39 h 50"/>
                  <a:gd name="T6" fmla="*/ 18 w 39"/>
                  <a:gd name="T7" fmla="*/ 39 h 50"/>
                  <a:gd name="T8" fmla="*/ 21 w 39"/>
                  <a:gd name="T9" fmla="*/ 39 h 50"/>
                  <a:gd name="T10" fmla="*/ 25 w 39"/>
                  <a:gd name="T11" fmla="*/ 43 h 50"/>
                  <a:gd name="T12" fmla="*/ 28 w 39"/>
                  <a:gd name="T13" fmla="*/ 46 h 50"/>
                  <a:gd name="T14" fmla="*/ 32 w 39"/>
                  <a:gd name="T15" fmla="*/ 50 h 50"/>
                  <a:gd name="T16" fmla="*/ 35 w 39"/>
                  <a:gd name="T17" fmla="*/ 50 h 50"/>
                  <a:gd name="T18" fmla="*/ 39 w 39"/>
                  <a:gd name="T19" fmla="*/ 50 h 50"/>
                  <a:gd name="T20" fmla="*/ 39 w 39"/>
                  <a:gd name="T21" fmla="*/ 46 h 50"/>
                  <a:gd name="T22" fmla="*/ 39 w 39"/>
                  <a:gd name="T23" fmla="*/ 39 h 50"/>
                  <a:gd name="T24" fmla="*/ 35 w 39"/>
                  <a:gd name="T25" fmla="*/ 36 h 50"/>
                  <a:gd name="T26" fmla="*/ 35 w 39"/>
                  <a:gd name="T27" fmla="*/ 32 h 50"/>
                  <a:gd name="T28" fmla="*/ 35 w 39"/>
                  <a:gd name="T29" fmla="*/ 29 h 50"/>
                  <a:gd name="T30" fmla="*/ 32 w 39"/>
                  <a:gd name="T31" fmla="*/ 29 h 50"/>
                  <a:gd name="T32" fmla="*/ 32 w 39"/>
                  <a:gd name="T33" fmla="*/ 25 h 50"/>
                  <a:gd name="T34" fmla="*/ 32 w 39"/>
                  <a:gd name="T35" fmla="*/ 25 h 50"/>
                  <a:gd name="T36" fmla="*/ 28 w 39"/>
                  <a:gd name="T37" fmla="*/ 25 h 50"/>
                  <a:gd name="T38" fmla="*/ 25 w 39"/>
                  <a:gd name="T39" fmla="*/ 25 h 50"/>
                  <a:gd name="T40" fmla="*/ 21 w 39"/>
                  <a:gd name="T41" fmla="*/ 25 h 50"/>
                  <a:gd name="T42" fmla="*/ 18 w 39"/>
                  <a:gd name="T43" fmla="*/ 22 h 50"/>
                  <a:gd name="T44" fmla="*/ 14 w 39"/>
                  <a:gd name="T45" fmla="*/ 18 h 50"/>
                  <a:gd name="T46" fmla="*/ 14 w 39"/>
                  <a:gd name="T47" fmla="*/ 18 h 50"/>
                  <a:gd name="T48" fmla="*/ 18 w 39"/>
                  <a:gd name="T49" fmla="*/ 14 h 50"/>
                  <a:gd name="T50" fmla="*/ 28 w 39"/>
                  <a:gd name="T51" fmla="*/ 14 h 50"/>
                  <a:gd name="T52" fmla="*/ 28 w 39"/>
                  <a:gd name="T53" fmla="*/ 4 h 50"/>
                  <a:gd name="T54" fmla="*/ 25 w 39"/>
                  <a:gd name="T55" fmla="*/ 4 h 50"/>
                  <a:gd name="T56" fmla="*/ 21 w 39"/>
                  <a:gd name="T57" fmla="*/ 4 h 50"/>
                  <a:gd name="T58" fmla="*/ 14 w 39"/>
                  <a:gd name="T59" fmla="*/ 4 h 50"/>
                  <a:gd name="T60" fmla="*/ 7 w 39"/>
                  <a:gd name="T61" fmla="*/ 0 h 50"/>
                  <a:gd name="T62" fmla="*/ 7 w 39"/>
                  <a:gd name="T63" fmla="*/ 0 h 50"/>
                  <a:gd name="T64" fmla="*/ 7 w 39"/>
                  <a:gd name="T65" fmla="*/ 0 h 50"/>
                  <a:gd name="T66" fmla="*/ 4 w 39"/>
                  <a:gd name="T67" fmla="*/ 4 h 50"/>
                  <a:gd name="T68" fmla="*/ 4 w 39"/>
                  <a:gd name="T69" fmla="*/ 11 h 50"/>
                  <a:gd name="T70" fmla="*/ 4 w 39"/>
                  <a:gd name="T71" fmla="*/ 18 h 50"/>
                  <a:gd name="T72" fmla="*/ 0 w 39"/>
                  <a:gd name="T73" fmla="*/ 25 h 50"/>
                  <a:gd name="T74" fmla="*/ 0 w 39"/>
                  <a:gd name="T75" fmla="*/ 25 h 50"/>
                  <a:gd name="T76" fmla="*/ 4 w 39"/>
                  <a:gd name="T77" fmla="*/ 29 h 50"/>
                  <a:gd name="T78" fmla="*/ 7 w 39"/>
                  <a:gd name="T79" fmla="*/ 29 h 50"/>
                  <a:gd name="T80" fmla="*/ 7 w 39"/>
                  <a:gd name="T81" fmla="*/ 29 h 50"/>
                  <a:gd name="T82" fmla="*/ 4 w 39"/>
                  <a:gd name="T83" fmla="*/ 32 h 50"/>
                  <a:gd name="T84" fmla="*/ 0 w 39"/>
                  <a:gd name="T85" fmla="*/ 36 h 50"/>
                  <a:gd name="T86" fmla="*/ 0 w 39"/>
                  <a:gd name="T87" fmla="*/ 39 h 50"/>
                  <a:gd name="T88" fmla="*/ 0 w 39"/>
                  <a:gd name="T89" fmla="*/ 43 h 50"/>
                  <a:gd name="T90" fmla="*/ 0 w 39"/>
                  <a:gd name="T91" fmla="*/ 43 h 50"/>
                  <a:gd name="T92" fmla="*/ 4 w 39"/>
                  <a:gd name="T93" fmla="*/ 46 h 50"/>
                  <a:gd name="T94" fmla="*/ 4 w 39"/>
                  <a:gd name="T95" fmla="*/ 46 h 50"/>
                  <a:gd name="T96" fmla="*/ 7 w 39"/>
                  <a:gd name="T97" fmla="*/ 46 h 50"/>
                  <a:gd name="T98" fmla="*/ 11 w 39"/>
                  <a:gd name="T9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50">
                    <a:moveTo>
                      <a:pt x="11" y="46"/>
                    </a:moveTo>
                    <a:lnTo>
                      <a:pt x="14" y="43"/>
                    </a:lnTo>
                    <a:lnTo>
                      <a:pt x="14" y="39"/>
                    </a:lnTo>
                    <a:lnTo>
                      <a:pt x="18" y="39"/>
                    </a:lnTo>
                    <a:lnTo>
                      <a:pt x="21" y="39"/>
                    </a:lnTo>
                    <a:lnTo>
                      <a:pt x="25" y="43"/>
                    </a:lnTo>
                    <a:lnTo>
                      <a:pt x="28" y="46"/>
                    </a:lnTo>
                    <a:lnTo>
                      <a:pt x="32" y="50"/>
                    </a:lnTo>
                    <a:lnTo>
                      <a:pt x="35" y="50"/>
                    </a:lnTo>
                    <a:lnTo>
                      <a:pt x="39" y="50"/>
                    </a:lnTo>
                    <a:lnTo>
                      <a:pt x="39" y="46"/>
                    </a:lnTo>
                    <a:lnTo>
                      <a:pt x="39" y="39"/>
                    </a:lnTo>
                    <a:lnTo>
                      <a:pt x="35" y="36"/>
                    </a:lnTo>
                    <a:lnTo>
                      <a:pt x="35" y="32"/>
                    </a:lnTo>
                    <a:lnTo>
                      <a:pt x="35" y="29"/>
                    </a:lnTo>
                    <a:lnTo>
                      <a:pt x="32" y="29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1" y="25"/>
                    </a:lnTo>
                    <a:lnTo>
                      <a:pt x="18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5" y="4"/>
                    </a:lnTo>
                    <a:lnTo>
                      <a:pt x="21" y="4"/>
                    </a:lnTo>
                    <a:lnTo>
                      <a:pt x="14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4" y="11"/>
                    </a:lnTo>
                    <a:lnTo>
                      <a:pt x="4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4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4" y="32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7" y="46"/>
                    </a:lnTo>
                    <a:lnTo>
                      <a:pt x="11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" name="Freeform 347"/>
              <p:cNvSpPr>
                <a:spLocks/>
              </p:cNvSpPr>
              <p:nvPr userDrawn="1"/>
            </p:nvSpPr>
            <p:spPr bwMode="gray">
              <a:xfrm>
                <a:off x="1252" y="-2491"/>
                <a:ext cx="292" cy="338"/>
              </a:xfrm>
              <a:custGeom>
                <a:avLst/>
                <a:gdLst>
                  <a:gd name="T0" fmla="*/ 236 w 292"/>
                  <a:gd name="T1" fmla="*/ 240 h 338"/>
                  <a:gd name="T2" fmla="*/ 243 w 292"/>
                  <a:gd name="T3" fmla="*/ 261 h 338"/>
                  <a:gd name="T4" fmla="*/ 260 w 292"/>
                  <a:gd name="T5" fmla="*/ 257 h 338"/>
                  <a:gd name="T6" fmla="*/ 285 w 292"/>
                  <a:gd name="T7" fmla="*/ 247 h 338"/>
                  <a:gd name="T8" fmla="*/ 285 w 292"/>
                  <a:gd name="T9" fmla="*/ 233 h 338"/>
                  <a:gd name="T10" fmla="*/ 288 w 292"/>
                  <a:gd name="T11" fmla="*/ 222 h 338"/>
                  <a:gd name="T12" fmla="*/ 278 w 292"/>
                  <a:gd name="T13" fmla="*/ 208 h 338"/>
                  <a:gd name="T14" fmla="*/ 264 w 292"/>
                  <a:gd name="T15" fmla="*/ 208 h 338"/>
                  <a:gd name="T16" fmla="*/ 229 w 292"/>
                  <a:gd name="T17" fmla="*/ 176 h 338"/>
                  <a:gd name="T18" fmla="*/ 214 w 292"/>
                  <a:gd name="T19" fmla="*/ 173 h 338"/>
                  <a:gd name="T20" fmla="*/ 229 w 292"/>
                  <a:gd name="T21" fmla="*/ 155 h 338"/>
                  <a:gd name="T22" fmla="*/ 229 w 292"/>
                  <a:gd name="T23" fmla="*/ 134 h 338"/>
                  <a:gd name="T24" fmla="*/ 218 w 292"/>
                  <a:gd name="T25" fmla="*/ 124 h 338"/>
                  <a:gd name="T26" fmla="*/ 204 w 292"/>
                  <a:gd name="T27" fmla="*/ 99 h 338"/>
                  <a:gd name="T28" fmla="*/ 190 w 292"/>
                  <a:gd name="T29" fmla="*/ 102 h 338"/>
                  <a:gd name="T30" fmla="*/ 186 w 292"/>
                  <a:gd name="T31" fmla="*/ 92 h 338"/>
                  <a:gd name="T32" fmla="*/ 176 w 292"/>
                  <a:gd name="T33" fmla="*/ 81 h 338"/>
                  <a:gd name="T34" fmla="*/ 155 w 292"/>
                  <a:gd name="T35" fmla="*/ 60 h 338"/>
                  <a:gd name="T36" fmla="*/ 116 w 292"/>
                  <a:gd name="T37" fmla="*/ 50 h 338"/>
                  <a:gd name="T38" fmla="*/ 81 w 292"/>
                  <a:gd name="T39" fmla="*/ 46 h 338"/>
                  <a:gd name="T40" fmla="*/ 88 w 292"/>
                  <a:gd name="T41" fmla="*/ 25 h 338"/>
                  <a:gd name="T42" fmla="*/ 77 w 292"/>
                  <a:gd name="T43" fmla="*/ 7 h 338"/>
                  <a:gd name="T44" fmla="*/ 56 w 292"/>
                  <a:gd name="T45" fmla="*/ 35 h 338"/>
                  <a:gd name="T46" fmla="*/ 74 w 292"/>
                  <a:gd name="T47" fmla="*/ 88 h 338"/>
                  <a:gd name="T48" fmla="*/ 67 w 292"/>
                  <a:gd name="T49" fmla="*/ 92 h 338"/>
                  <a:gd name="T50" fmla="*/ 45 w 292"/>
                  <a:gd name="T51" fmla="*/ 39 h 338"/>
                  <a:gd name="T52" fmla="*/ 52 w 292"/>
                  <a:gd name="T53" fmla="*/ 4 h 338"/>
                  <a:gd name="T54" fmla="*/ 17 w 292"/>
                  <a:gd name="T55" fmla="*/ 18 h 338"/>
                  <a:gd name="T56" fmla="*/ 0 w 292"/>
                  <a:gd name="T57" fmla="*/ 60 h 338"/>
                  <a:gd name="T58" fmla="*/ 3 w 292"/>
                  <a:gd name="T59" fmla="*/ 74 h 338"/>
                  <a:gd name="T60" fmla="*/ 24 w 292"/>
                  <a:gd name="T61" fmla="*/ 109 h 338"/>
                  <a:gd name="T62" fmla="*/ 35 w 292"/>
                  <a:gd name="T63" fmla="*/ 116 h 338"/>
                  <a:gd name="T64" fmla="*/ 81 w 292"/>
                  <a:gd name="T65" fmla="*/ 131 h 338"/>
                  <a:gd name="T66" fmla="*/ 102 w 292"/>
                  <a:gd name="T67" fmla="*/ 131 h 338"/>
                  <a:gd name="T68" fmla="*/ 144 w 292"/>
                  <a:gd name="T69" fmla="*/ 148 h 338"/>
                  <a:gd name="T70" fmla="*/ 151 w 292"/>
                  <a:gd name="T71" fmla="*/ 159 h 338"/>
                  <a:gd name="T72" fmla="*/ 162 w 292"/>
                  <a:gd name="T73" fmla="*/ 180 h 338"/>
                  <a:gd name="T74" fmla="*/ 158 w 292"/>
                  <a:gd name="T75" fmla="*/ 229 h 338"/>
                  <a:gd name="T76" fmla="*/ 137 w 292"/>
                  <a:gd name="T77" fmla="*/ 254 h 338"/>
                  <a:gd name="T78" fmla="*/ 112 w 292"/>
                  <a:gd name="T79" fmla="*/ 264 h 338"/>
                  <a:gd name="T80" fmla="*/ 130 w 292"/>
                  <a:gd name="T81" fmla="*/ 282 h 338"/>
                  <a:gd name="T82" fmla="*/ 169 w 292"/>
                  <a:gd name="T83" fmla="*/ 289 h 338"/>
                  <a:gd name="T84" fmla="*/ 190 w 292"/>
                  <a:gd name="T85" fmla="*/ 314 h 338"/>
                  <a:gd name="T86" fmla="*/ 214 w 292"/>
                  <a:gd name="T87" fmla="*/ 328 h 338"/>
                  <a:gd name="T88" fmla="*/ 232 w 292"/>
                  <a:gd name="T89" fmla="*/ 335 h 338"/>
                  <a:gd name="T90" fmla="*/ 218 w 292"/>
                  <a:gd name="T91" fmla="*/ 307 h 338"/>
                  <a:gd name="T92" fmla="*/ 218 w 292"/>
                  <a:gd name="T93" fmla="*/ 300 h 338"/>
                  <a:gd name="T94" fmla="*/ 250 w 292"/>
                  <a:gd name="T95" fmla="*/ 321 h 338"/>
                  <a:gd name="T96" fmla="*/ 257 w 292"/>
                  <a:gd name="T97" fmla="*/ 321 h 338"/>
                  <a:gd name="T98" fmla="*/ 257 w 292"/>
                  <a:gd name="T99" fmla="*/ 293 h 338"/>
                  <a:gd name="T100" fmla="*/ 232 w 292"/>
                  <a:gd name="T101" fmla="*/ 271 h 338"/>
                  <a:gd name="T102" fmla="*/ 222 w 292"/>
                  <a:gd name="T103" fmla="*/ 261 h 338"/>
                  <a:gd name="T104" fmla="*/ 214 w 292"/>
                  <a:gd name="T105" fmla="*/ 23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2" h="338">
                    <a:moveTo>
                      <a:pt x="222" y="219"/>
                    </a:moveTo>
                    <a:lnTo>
                      <a:pt x="225" y="222"/>
                    </a:lnTo>
                    <a:lnTo>
                      <a:pt x="225" y="222"/>
                    </a:lnTo>
                    <a:lnTo>
                      <a:pt x="229" y="226"/>
                    </a:lnTo>
                    <a:lnTo>
                      <a:pt x="232" y="233"/>
                    </a:lnTo>
                    <a:lnTo>
                      <a:pt x="236" y="240"/>
                    </a:lnTo>
                    <a:lnTo>
                      <a:pt x="236" y="243"/>
                    </a:lnTo>
                    <a:lnTo>
                      <a:pt x="236" y="247"/>
                    </a:lnTo>
                    <a:lnTo>
                      <a:pt x="239" y="250"/>
                    </a:lnTo>
                    <a:lnTo>
                      <a:pt x="243" y="257"/>
                    </a:lnTo>
                    <a:lnTo>
                      <a:pt x="243" y="261"/>
                    </a:lnTo>
                    <a:lnTo>
                      <a:pt x="243" y="261"/>
                    </a:lnTo>
                    <a:lnTo>
                      <a:pt x="243" y="264"/>
                    </a:lnTo>
                    <a:lnTo>
                      <a:pt x="246" y="264"/>
                    </a:lnTo>
                    <a:lnTo>
                      <a:pt x="246" y="264"/>
                    </a:lnTo>
                    <a:lnTo>
                      <a:pt x="253" y="261"/>
                    </a:lnTo>
                    <a:lnTo>
                      <a:pt x="257" y="257"/>
                    </a:lnTo>
                    <a:lnTo>
                      <a:pt x="260" y="257"/>
                    </a:lnTo>
                    <a:lnTo>
                      <a:pt x="264" y="254"/>
                    </a:lnTo>
                    <a:lnTo>
                      <a:pt x="271" y="250"/>
                    </a:lnTo>
                    <a:lnTo>
                      <a:pt x="274" y="250"/>
                    </a:lnTo>
                    <a:lnTo>
                      <a:pt x="278" y="247"/>
                    </a:lnTo>
                    <a:lnTo>
                      <a:pt x="281" y="247"/>
                    </a:lnTo>
                    <a:lnTo>
                      <a:pt x="285" y="247"/>
                    </a:lnTo>
                    <a:lnTo>
                      <a:pt x="288" y="247"/>
                    </a:lnTo>
                    <a:lnTo>
                      <a:pt x="288" y="243"/>
                    </a:lnTo>
                    <a:lnTo>
                      <a:pt x="292" y="240"/>
                    </a:lnTo>
                    <a:lnTo>
                      <a:pt x="288" y="233"/>
                    </a:lnTo>
                    <a:lnTo>
                      <a:pt x="288" y="233"/>
                    </a:lnTo>
                    <a:lnTo>
                      <a:pt x="285" y="233"/>
                    </a:lnTo>
                    <a:lnTo>
                      <a:pt x="281" y="233"/>
                    </a:lnTo>
                    <a:lnTo>
                      <a:pt x="278" y="229"/>
                    </a:lnTo>
                    <a:lnTo>
                      <a:pt x="278" y="229"/>
                    </a:lnTo>
                    <a:lnTo>
                      <a:pt x="288" y="226"/>
                    </a:lnTo>
                    <a:lnTo>
                      <a:pt x="288" y="222"/>
                    </a:lnTo>
                    <a:lnTo>
                      <a:pt x="288" y="222"/>
                    </a:lnTo>
                    <a:lnTo>
                      <a:pt x="288" y="219"/>
                    </a:lnTo>
                    <a:lnTo>
                      <a:pt x="285" y="215"/>
                    </a:lnTo>
                    <a:lnTo>
                      <a:pt x="285" y="215"/>
                    </a:lnTo>
                    <a:lnTo>
                      <a:pt x="285" y="212"/>
                    </a:lnTo>
                    <a:lnTo>
                      <a:pt x="281" y="212"/>
                    </a:lnTo>
                    <a:lnTo>
                      <a:pt x="278" y="208"/>
                    </a:lnTo>
                    <a:lnTo>
                      <a:pt x="274" y="212"/>
                    </a:lnTo>
                    <a:lnTo>
                      <a:pt x="274" y="212"/>
                    </a:lnTo>
                    <a:lnTo>
                      <a:pt x="271" y="212"/>
                    </a:lnTo>
                    <a:lnTo>
                      <a:pt x="267" y="212"/>
                    </a:lnTo>
                    <a:lnTo>
                      <a:pt x="267" y="212"/>
                    </a:lnTo>
                    <a:lnTo>
                      <a:pt x="264" y="208"/>
                    </a:lnTo>
                    <a:lnTo>
                      <a:pt x="267" y="208"/>
                    </a:lnTo>
                    <a:lnTo>
                      <a:pt x="264" y="205"/>
                    </a:lnTo>
                    <a:lnTo>
                      <a:pt x="260" y="197"/>
                    </a:lnTo>
                    <a:lnTo>
                      <a:pt x="257" y="194"/>
                    </a:lnTo>
                    <a:lnTo>
                      <a:pt x="239" y="187"/>
                    </a:lnTo>
                    <a:lnTo>
                      <a:pt x="229" y="176"/>
                    </a:lnTo>
                    <a:lnTo>
                      <a:pt x="225" y="176"/>
                    </a:lnTo>
                    <a:lnTo>
                      <a:pt x="225" y="176"/>
                    </a:lnTo>
                    <a:lnTo>
                      <a:pt x="222" y="176"/>
                    </a:lnTo>
                    <a:lnTo>
                      <a:pt x="218" y="176"/>
                    </a:lnTo>
                    <a:lnTo>
                      <a:pt x="214" y="176"/>
                    </a:lnTo>
                    <a:lnTo>
                      <a:pt x="214" y="173"/>
                    </a:lnTo>
                    <a:lnTo>
                      <a:pt x="214" y="169"/>
                    </a:lnTo>
                    <a:lnTo>
                      <a:pt x="218" y="166"/>
                    </a:lnTo>
                    <a:lnTo>
                      <a:pt x="218" y="162"/>
                    </a:lnTo>
                    <a:lnTo>
                      <a:pt x="218" y="159"/>
                    </a:lnTo>
                    <a:lnTo>
                      <a:pt x="229" y="155"/>
                    </a:lnTo>
                    <a:lnTo>
                      <a:pt x="229" y="155"/>
                    </a:lnTo>
                    <a:lnTo>
                      <a:pt x="232" y="152"/>
                    </a:lnTo>
                    <a:lnTo>
                      <a:pt x="232" y="148"/>
                    </a:lnTo>
                    <a:lnTo>
                      <a:pt x="229" y="145"/>
                    </a:lnTo>
                    <a:lnTo>
                      <a:pt x="229" y="141"/>
                    </a:lnTo>
                    <a:lnTo>
                      <a:pt x="229" y="138"/>
                    </a:lnTo>
                    <a:lnTo>
                      <a:pt x="229" y="134"/>
                    </a:lnTo>
                    <a:lnTo>
                      <a:pt x="229" y="134"/>
                    </a:lnTo>
                    <a:lnTo>
                      <a:pt x="229" y="131"/>
                    </a:lnTo>
                    <a:lnTo>
                      <a:pt x="229" y="127"/>
                    </a:lnTo>
                    <a:lnTo>
                      <a:pt x="229" y="127"/>
                    </a:lnTo>
                    <a:lnTo>
                      <a:pt x="225" y="124"/>
                    </a:lnTo>
                    <a:lnTo>
                      <a:pt x="218" y="124"/>
                    </a:lnTo>
                    <a:lnTo>
                      <a:pt x="218" y="109"/>
                    </a:lnTo>
                    <a:lnTo>
                      <a:pt x="214" y="109"/>
                    </a:lnTo>
                    <a:lnTo>
                      <a:pt x="211" y="109"/>
                    </a:lnTo>
                    <a:lnTo>
                      <a:pt x="204" y="102"/>
                    </a:lnTo>
                    <a:lnTo>
                      <a:pt x="204" y="102"/>
                    </a:lnTo>
                    <a:lnTo>
                      <a:pt x="204" y="99"/>
                    </a:lnTo>
                    <a:lnTo>
                      <a:pt x="200" y="99"/>
                    </a:lnTo>
                    <a:lnTo>
                      <a:pt x="200" y="99"/>
                    </a:lnTo>
                    <a:lnTo>
                      <a:pt x="193" y="99"/>
                    </a:lnTo>
                    <a:lnTo>
                      <a:pt x="193" y="99"/>
                    </a:lnTo>
                    <a:lnTo>
                      <a:pt x="193" y="102"/>
                    </a:lnTo>
                    <a:lnTo>
                      <a:pt x="190" y="102"/>
                    </a:lnTo>
                    <a:lnTo>
                      <a:pt x="186" y="102"/>
                    </a:lnTo>
                    <a:lnTo>
                      <a:pt x="186" y="102"/>
                    </a:lnTo>
                    <a:lnTo>
                      <a:pt x="183" y="99"/>
                    </a:lnTo>
                    <a:lnTo>
                      <a:pt x="186" y="95"/>
                    </a:lnTo>
                    <a:lnTo>
                      <a:pt x="186" y="95"/>
                    </a:lnTo>
                    <a:lnTo>
                      <a:pt x="186" y="92"/>
                    </a:lnTo>
                    <a:lnTo>
                      <a:pt x="190" y="88"/>
                    </a:lnTo>
                    <a:lnTo>
                      <a:pt x="186" y="85"/>
                    </a:lnTo>
                    <a:lnTo>
                      <a:pt x="186" y="81"/>
                    </a:lnTo>
                    <a:lnTo>
                      <a:pt x="179" y="81"/>
                    </a:lnTo>
                    <a:lnTo>
                      <a:pt x="179" y="81"/>
                    </a:lnTo>
                    <a:lnTo>
                      <a:pt x="176" y="81"/>
                    </a:lnTo>
                    <a:lnTo>
                      <a:pt x="172" y="81"/>
                    </a:lnTo>
                    <a:lnTo>
                      <a:pt x="169" y="81"/>
                    </a:lnTo>
                    <a:lnTo>
                      <a:pt x="165" y="74"/>
                    </a:lnTo>
                    <a:lnTo>
                      <a:pt x="158" y="64"/>
                    </a:lnTo>
                    <a:lnTo>
                      <a:pt x="158" y="64"/>
                    </a:lnTo>
                    <a:lnTo>
                      <a:pt x="155" y="60"/>
                    </a:lnTo>
                    <a:lnTo>
                      <a:pt x="151" y="57"/>
                    </a:lnTo>
                    <a:lnTo>
                      <a:pt x="144" y="53"/>
                    </a:lnTo>
                    <a:lnTo>
                      <a:pt x="133" y="50"/>
                    </a:lnTo>
                    <a:lnTo>
                      <a:pt x="119" y="50"/>
                    </a:lnTo>
                    <a:lnTo>
                      <a:pt x="119" y="50"/>
                    </a:lnTo>
                    <a:lnTo>
                      <a:pt x="116" y="50"/>
                    </a:lnTo>
                    <a:lnTo>
                      <a:pt x="112" y="53"/>
                    </a:lnTo>
                    <a:lnTo>
                      <a:pt x="105" y="53"/>
                    </a:lnTo>
                    <a:lnTo>
                      <a:pt x="102" y="50"/>
                    </a:lnTo>
                    <a:lnTo>
                      <a:pt x="98" y="46"/>
                    </a:lnTo>
                    <a:lnTo>
                      <a:pt x="95" y="42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4" y="42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8" y="25"/>
                    </a:lnTo>
                    <a:lnTo>
                      <a:pt x="88" y="18"/>
                    </a:lnTo>
                    <a:lnTo>
                      <a:pt x="88" y="11"/>
                    </a:lnTo>
                    <a:lnTo>
                      <a:pt x="88" y="7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77" y="7"/>
                    </a:lnTo>
                    <a:lnTo>
                      <a:pt x="74" y="7"/>
                    </a:lnTo>
                    <a:lnTo>
                      <a:pt x="67" y="11"/>
                    </a:lnTo>
                    <a:lnTo>
                      <a:pt x="59" y="18"/>
                    </a:lnTo>
                    <a:lnTo>
                      <a:pt x="56" y="25"/>
                    </a:lnTo>
                    <a:lnTo>
                      <a:pt x="56" y="28"/>
                    </a:lnTo>
                    <a:lnTo>
                      <a:pt x="56" y="35"/>
                    </a:lnTo>
                    <a:lnTo>
                      <a:pt x="56" y="42"/>
                    </a:lnTo>
                    <a:lnTo>
                      <a:pt x="56" y="53"/>
                    </a:lnTo>
                    <a:lnTo>
                      <a:pt x="59" y="60"/>
                    </a:lnTo>
                    <a:lnTo>
                      <a:pt x="74" y="81"/>
                    </a:lnTo>
                    <a:lnTo>
                      <a:pt x="74" y="85"/>
                    </a:lnTo>
                    <a:lnTo>
                      <a:pt x="74" y="88"/>
                    </a:lnTo>
                    <a:lnTo>
                      <a:pt x="74" y="92"/>
                    </a:lnTo>
                    <a:lnTo>
                      <a:pt x="74" y="95"/>
                    </a:lnTo>
                    <a:lnTo>
                      <a:pt x="74" y="99"/>
                    </a:lnTo>
                    <a:lnTo>
                      <a:pt x="70" y="95"/>
                    </a:lnTo>
                    <a:lnTo>
                      <a:pt x="67" y="95"/>
                    </a:lnTo>
                    <a:lnTo>
                      <a:pt x="67" y="92"/>
                    </a:lnTo>
                    <a:lnTo>
                      <a:pt x="59" y="85"/>
                    </a:lnTo>
                    <a:lnTo>
                      <a:pt x="56" y="78"/>
                    </a:lnTo>
                    <a:lnTo>
                      <a:pt x="49" y="67"/>
                    </a:lnTo>
                    <a:lnTo>
                      <a:pt x="45" y="53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2"/>
                    </a:lnTo>
                    <a:lnTo>
                      <a:pt x="45" y="25"/>
                    </a:lnTo>
                    <a:lnTo>
                      <a:pt x="49" y="1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4"/>
                    </a:lnTo>
                    <a:lnTo>
                      <a:pt x="28" y="7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4" y="21"/>
                    </a:lnTo>
                    <a:lnTo>
                      <a:pt x="10" y="28"/>
                    </a:lnTo>
                    <a:lnTo>
                      <a:pt x="7" y="35"/>
                    </a:lnTo>
                    <a:lnTo>
                      <a:pt x="3" y="42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1"/>
                    </a:lnTo>
                    <a:lnTo>
                      <a:pt x="3" y="74"/>
                    </a:lnTo>
                    <a:lnTo>
                      <a:pt x="7" y="78"/>
                    </a:lnTo>
                    <a:lnTo>
                      <a:pt x="10" y="85"/>
                    </a:lnTo>
                    <a:lnTo>
                      <a:pt x="14" y="92"/>
                    </a:lnTo>
                    <a:lnTo>
                      <a:pt x="21" y="99"/>
                    </a:lnTo>
                    <a:lnTo>
                      <a:pt x="21" y="106"/>
                    </a:lnTo>
                    <a:lnTo>
                      <a:pt x="24" y="109"/>
                    </a:lnTo>
                    <a:lnTo>
                      <a:pt x="21" y="113"/>
                    </a:lnTo>
                    <a:lnTo>
                      <a:pt x="24" y="120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31" y="116"/>
                    </a:lnTo>
                    <a:lnTo>
                      <a:pt x="35" y="116"/>
                    </a:lnTo>
                    <a:lnTo>
                      <a:pt x="38" y="120"/>
                    </a:lnTo>
                    <a:lnTo>
                      <a:pt x="42" y="120"/>
                    </a:lnTo>
                    <a:lnTo>
                      <a:pt x="49" y="124"/>
                    </a:lnTo>
                    <a:lnTo>
                      <a:pt x="59" y="127"/>
                    </a:lnTo>
                    <a:lnTo>
                      <a:pt x="70" y="131"/>
                    </a:lnTo>
                    <a:lnTo>
                      <a:pt x="81" y="131"/>
                    </a:lnTo>
                    <a:lnTo>
                      <a:pt x="95" y="134"/>
                    </a:lnTo>
                    <a:lnTo>
                      <a:pt x="95" y="131"/>
                    </a:lnTo>
                    <a:lnTo>
                      <a:pt x="95" y="131"/>
                    </a:lnTo>
                    <a:lnTo>
                      <a:pt x="98" y="131"/>
                    </a:lnTo>
                    <a:lnTo>
                      <a:pt x="102" y="131"/>
                    </a:lnTo>
                    <a:lnTo>
                      <a:pt x="102" y="131"/>
                    </a:lnTo>
                    <a:lnTo>
                      <a:pt x="109" y="134"/>
                    </a:lnTo>
                    <a:lnTo>
                      <a:pt x="112" y="138"/>
                    </a:lnTo>
                    <a:lnTo>
                      <a:pt x="119" y="138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4" y="148"/>
                    </a:lnTo>
                    <a:lnTo>
                      <a:pt x="144" y="152"/>
                    </a:lnTo>
                    <a:lnTo>
                      <a:pt x="144" y="155"/>
                    </a:lnTo>
                    <a:lnTo>
                      <a:pt x="141" y="159"/>
                    </a:lnTo>
                    <a:lnTo>
                      <a:pt x="144" y="159"/>
                    </a:lnTo>
                    <a:lnTo>
                      <a:pt x="144" y="159"/>
                    </a:lnTo>
                    <a:lnTo>
                      <a:pt x="151" y="159"/>
                    </a:lnTo>
                    <a:lnTo>
                      <a:pt x="155" y="159"/>
                    </a:lnTo>
                    <a:lnTo>
                      <a:pt x="158" y="159"/>
                    </a:lnTo>
                    <a:lnTo>
                      <a:pt x="158" y="166"/>
                    </a:lnTo>
                    <a:lnTo>
                      <a:pt x="162" y="166"/>
                    </a:lnTo>
                    <a:lnTo>
                      <a:pt x="162" y="173"/>
                    </a:lnTo>
                    <a:lnTo>
                      <a:pt x="162" y="180"/>
                    </a:lnTo>
                    <a:lnTo>
                      <a:pt x="162" y="190"/>
                    </a:lnTo>
                    <a:lnTo>
                      <a:pt x="162" y="201"/>
                    </a:lnTo>
                    <a:lnTo>
                      <a:pt x="162" y="212"/>
                    </a:lnTo>
                    <a:lnTo>
                      <a:pt x="158" y="222"/>
                    </a:lnTo>
                    <a:lnTo>
                      <a:pt x="158" y="222"/>
                    </a:lnTo>
                    <a:lnTo>
                      <a:pt x="158" y="229"/>
                    </a:lnTo>
                    <a:lnTo>
                      <a:pt x="155" y="236"/>
                    </a:lnTo>
                    <a:lnTo>
                      <a:pt x="151" y="243"/>
                    </a:lnTo>
                    <a:lnTo>
                      <a:pt x="148" y="247"/>
                    </a:lnTo>
                    <a:lnTo>
                      <a:pt x="144" y="250"/>
                    </a:lnTo>
                    <a:lnTo>
                      <a:pt x="141" y="250"/>
                    </a:lnTo>
                    <a:lnTo>
                      <a:pt x="137" y="254"/>
                    </a:lnTo>
                    <a:lnTo>
                      <a:pt x="130" y="250"/>
                    </a:lnTo>
                    <a:lnTo>
                      <a:pt x="130" y="250"/>
                    </a:lnTo>
                    <a:lnTo>
                      <a:pt x="126" y="250"/>
                    </a:lnTo>
                    <a:lnTo>
                      <a:pt x="123" y="250"/>
                    </a:lnTo>
                    <a:lnTo>
                      <a:pt x="119" y="257"/>
                    </a:lnTo>
                    <a:lnTo>
                      <a:pt x="112" y="264"/>
                    </a:lnTo>
                    <a:lnTo>
                      <a:pt x="112" y="264"/>
                    </a:lnTo>
                    <a:lnTo>
                      <a:pt x="112" y="268"/>
                    </a:lnTo>
                    <a:lnTo>
                      <a:pt x="116" y="271"/>
                    </a:lnTo>
                    <a:lnTo>
                      <a:pt x="119" y="275"/>
                    </a:lnTo>
                    <a:lnTo>
                      <a:pt x="123" y="279"/>
                    </a:lnTo>
                    <a:lnTo>
                      <a:pt x="130" y="282"/>
                    </a:lnTo>
                    <a:lnTo>
                      <a:pt x="141" y="282"/>
                    </a:lnTo>
                    <a:lnTo>
                      <a:pt x="141" y="282"/>
                    </a:lnTo>
                    <a:lnTo>
                      <a:pt x="148" y="279"/>
                    </a:lnTo>
                    <a:lnTo>
                      <a:pt x="151" y="275"/>
                    </a:lnTo>
                    <a:lnTo>
                      <a:pt x="151" y="271"/>
                    </a:lnTo>
                    <a:lnTo>
                      <a:pt x="169" y="289"/>
                    </a:lnTo>
                    <a:lnTo>
                      <a:pt x="179" y="293"/>
                    </a:lnTo>
                    <a:lnTo>
                      <a:pt x="179" y="293"/>
                    </a:lnTo>
                    <a:lnTo>
                      <a:pt x="179" y="296"/>
                    </a:lnTo>
                    <a:lnTo>
                      <a:pt x="183" y="303"/>
                    </a:lnTo>
                    <a:lnTo>
                      <a:pt x="186" y="307"/>
                    </a:lnTo>
                    <a:lnTo>
                      <a:pt x="190" y="314"/>
                    </a:lnTo>
                    <a:lnTo>
                      <a:pt x="200" y="317"/>
                    </a:lnTo>
                    <a:lnTo>
                      <a:pt x="204" y="317"/>
                    </a:lnTo>
                    <a:lnTo>
                      <a:pt x="207" y="317"/>
                    </a:lnTo>
                    <a:lnTo>
                      <a:pt x="211" y="324"/>
                    </a:lnTo>
                    <a:lnTo>
                      <a:pt x="214" y="328"/>
                    </a:lnTo>
                    <a:lnTo>
                      <a:pt x="214" y="328"/>
                    </a:lnTo>
                    <a:lnTo>
                      <a:pt x="218" y="331"/>
                    </a:lnTo>
                    <a:lnTo>
                      <a:pt x="222" y="335"/>
                    </a:lnTo>
                    <a:lnTo>
                      <a:pt x="225" y="335"/>
                    </a:lnTo>
                    <a:lnTo>
                      <a:pt x="229" y="338"/>
                    </a:lnTo>
                    <a:lnTo>
                      <a:pt x="232" y="338"/>
                    </a:lnTo>
                    <a:lnTo>
                      <a:pt x="232" y="335"/>
                    </a:lnTo>
                    <a:lnTo>
                      <a:pt x="232" y="328"/>
                    </a:lnTo>
                    <a:lnTo>
                      <a:pt x="232" y="328"/>
                    </a:lnTo>
                    <a:lnTo>
                      <a:pt x="229" y="324"/>
                    </a:lnTo>
                    <a:lnTo>
                      <a:pt x="229" y="317"/>
                    </a:lnTo>
                    <a:lnTo>
                      <a:pt x="222" y="310"/>
                    </a:lnTo>
                    <a:lnTo>
                      <a:pt x="218" y="307"/>
                    </a:lnTo>
                    <a:lnTo>
                      <a:pt x="218" y="307"/>
                    </a:lnTo>
                    <a:lnTo>
                      <a:pt x="214" y="307"/>
                    </a:lnTo>
                    <a:lnTo>
                      <a:pt x="214" y="303"/>
                    </a:lnTo>
                    <a:lnTo>
                      <a:pt x="214" y="303"/>
                    </a:lnTo>
                    <a:lnTo>
                      <a:pt x="214" y="300"/>
                    </a:lnTo>
                    <a:lnTo>
                      <a:pt x="218" y="300"/>
                    </a:lnTo>
                    <a:lnTo>
                      <a:pt x="222" y="300"/>
                    </a:lnTo>
                    <a:lnTo>
                      <a:pt x="225" y="303"/>
                    </a:lnTo>
                    <a:lnTo>
                      <a:pt x="232" y="307"/>
                    </a:lnTo>
                    <a:lnTo>
                      <a:pt x="239" y="310"/>
                    </a:lnTo>
                    <a:lnTo>
                      <a:pt x="246" y="317"/>
                    </a:lnTo>
                    <a:lnTo>
                      <a:pt x="250" y="321"/>
                    </a:lnTo>
                    <a:lnTo>
                      <a:pt x="250" y="324"/>
                    </a:lnTo>
                    <a:lnTo>
                      <a:pt x="250" y="324"/>
                    </a:lnTo>
                    <a:lnTo>
                      <a:pt x="253" y="324"/>
                    </a:lnTo>
                    <a:lnTo>
                      <a:pt x="253" y="324"/>
                    </a:lnTo>
                    <a:lnTo>
                      <a:pt x="257" y="321"/>
                    </a:lnTo>
                    <a:lnTo>
                      <a:pt x="257" y="321"/>
                    </a:lnTo>
                    <a:lnTo>
                      <a:pt x="260" y="314"/>
                    </a:lnTo>
                    <a:lnTo>
                      <a:pt x="260" y="310"/>
                    </a:lnTo>
                    <a:lnTo>
                      <a:pt x="264" y="303"/>
                    </a:lnTo>
                    <a:lnTo>
                      <a:pt x="260" y="300"/>
                    </a:lnTo>
                    <a:lnTo>
                      <a:pt x="257" y="293"/>
                    </a:lnTo>
                    <a:lnTo>
                      <a:pt x="257" y="293"/>
                    </a:lnTo>
                    <a:lnTo>
                      <a:pt x="253" y="289"/>
                    </a:lnTo>
                    <a:lnTo>
                      <a:pt x="246" y="282"/>
                    </a:lnTo>
                    <a:lnTo>
                      <a:pt x="243" y="279"/>
                    </a:lnTo>
                    <a:lnTo>
                      <a:pt x="239" y="275"/>
                    </a:lnTo>
                    <a:lnTo>
                      <a:pt x="236" y="275"/>
                    </a:lnTo>
                    <a:lnTo>
                      <a:pt x="232" y="271"/>
                    </a:lnTo>
                    <a:lnTo>
                      <a:pt x="232" y="271"/>
                    </a:lnTo>
                    <a:lnTo>
                      <a:pt x="229" y="268"/>
                    </a:lnTo>
                    <a:lnTo>
                      <a:pt x="229" y="264"/>
                    </a:lnTo>
                    <a:lnTo>
                      <a:pt x="229" y="264"/>
                    </a:lnTo>
                    <a:lnTo>
                      <a:pt x="225" y="264"/>
                    </a:lnTo>
                    <a:lnTo>
                      <a:pt x="222" y="261"/>
                    </a:lnTo>
                    <a:lnTo>
                      <a:pt x="222" y="257"/>
                    </a:lnTo>
                    <a:lnTo>
                      <a:pt x="218" y="254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18" y="240"/>
                    </a:lnTo>
                    <a:lnTo>
                      <a:pt x="214" y="236"/>
                    </a:lnTo>
                    <a:lnTo>
                      <a:pt x="214" y="229"/>
                    </a:lnTo>
                    <a:lnTo>
                      <a:pt x="218" y="226"/>
                    </a:lnTo>
                    <a:lnTo>
                      <a:pt x="218" y="222"/>
                    </a:lnTo>
                    <a:lnTo>
                      <a:pt x="222" y="21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" name="Freeform 348"/>
              <p:cNvSpPr>
                <a:spLocks/>
              </p:cNvSpPr>
              <p:nvPr userDrawn="1"/>
            </p:nvSpPr>
            <p:spPr bwMode="gray">
              <a:xfrm>
                <a:off x="1181" y="-2241"/>
                <a:ext cx="85" cy="64"/>
              </a:xfrm>
              <a:custGeom>
                <a:avLst/>
                <a:gdLst>
                  <a:gd name="T0" fmla="*/ 85 w 85"/>
                  <a:gd name="T1" fmla="*/ 46 h 64"/>
                  <a:gd name="T2" fmla="*/ 85 w 85"/>
                  <a:gd name="T3" fmla="*/ 46 h 64"/>
                  <a:gd name="T4" fmla="*/ 81 w 85"/>
                  <a:gd name="T5" fmla="*/ 39 h 64"/>
                  <a:gd name="T6" fmla="*/ 78 w 85"/>
                  <a:gd name="T7" fmla="*/ 36 h 64"/>
                  <a:gd name="T8" fmla="*/ 71 w 85"/>
                  <a:gd name="T9" fmla="*/ 32 h 64"/>
                  <a:gd name="T10" fmla="*/ 67 w 85"/>
                  <a:gd name="T11" fmla="*/ 29 h 64"/>
                  <a:gd name="T12" fmla="*/ 64 w 85"/>
                  <a:gd name="T13" fmla="*/ 25 h 64"/>
                  <a:gd name="T14" fmla="*/ 60 w 85"/>
                  <a:gd name="T15" fmla="*/ 21 h 64"/>
                  <a:gd name="T16" fmla="*/ 57 w 85"/>
                  <a:gd name="T17" fmla="*/ 18 h 64"/>
                  <a:gd name="T18" fmla="*/ 49 w 85"/>
                  <a:gd name="T19" fmla="*/ 14 h 64"/>
                  <a:gd name="T20" fmla="*/ 42 w 85"/>
                  <a:gd name="T21" fmla="*/ 14 h 64"/>
                  <a:gd name="T22" fmla="*/ 39 w 85"/>
                  <a:gd name="T23" fmla="*/ 11 h 64"/>
                  <a:gd name="T24" fmla="*/ 35 w 85"/>
                  <a:gd name="T25" fmla="*/ 0 h 64"/>
                  <a:gd name="T26" fmla="*/ 25 w 85"/>
                  <a:gd name="T27" fmla="*/ 14 h 64"/>
                  <a:gd name="T28" fmla="*/ 21 w 85"/>
                  <a:gd name="T29" fmla="*/ 18 h 64"/>
                  <a:gd name="T30" fmla="*/ 18 w 85"/>
                  <a:gd name="T31" fmla="*/ 18 h 64"/>
                  <a:gd name="T32" fmla="*/ 14 w 85"/>
                  <a:gd name="T33" fmla="*/ 21 h 64"/>
                  <a:gd name="T34" fmla="*/ 11 w 85"/>
                  <a:gd name="T35" fmla="*/ 25 h 64"/>
                  <a:gd name="T36" fmla="*/ 7 w 85"/>
                  <a:gd name="T37" fmla="*/ 32 h 64"/>
                  <a:gd name="T38" fmla="*/ 7 w 85"/>
                  <a:gd name="T39" fmla="*/ 39 h 64"/>
                  <a:gd name="T40" fmla="*/ 0 w 85"/>
                  <a:gd name="T41" fmla="*/ 50 h 64"/>
                  <a:gd name="T42" fmla="*/ 4 w 85"/>
                  <a:gd name="T43" fmla="*/ 50 h 64"/>
                  <a:gd name="T44" fmla="*/ 7 w 85"/>
                  <a:gd name="T45" fmla="*/ 50 h 64"/>
                  <a:gd name="T46" fmla="*/ 11 w 85"/>
                  <a:gd name="T47" fmla="*/ 50 h 64"/>
                  <a:gd name="T48" fmla="*/ 14 w 85"/>
                  <a:gd name="T49" fmla="*/ 50 h 64"/>
                  <a:gd name="T50" fmla="*/ 18 w 85"/>
                  <a:gd name="T51" fmla="*/ 50 h 64"/>
                  <a:gd name="T52" fmla="*/ 18 w 85"/>
                  <a:gd name="T53" fmla="*/ 57 h 64"/>
                  <a:gd name="T54" fmla="*/ 18 w 85"/>
                  <a:gd name="T55" fmla="*/ 57 h 64"/>
                  <a:gd name="T56" fmla="*/ 21 w 85"/>
                  <a:gd name="T57" fmla="*/ 60 h 64"/>
                  <a:gd name="T58" fmla="*/ 25 w 85"/>
                  <a:gd name="T59" fmla="*/ 60 h 64"/>
                  <a:gd name="T60" fmla="*/ 28 w 85"/>
                  <a:gd name="T61" fmla="*/ 64 h 64"/>
                  <a:gd name="T62" fmla="*/ 32 w 85"/>
                  <a:gd name="T63" fmla="*/ 64 h 64"/>
                  <a:gd name="T64" fmla="*/ 39 w 85"/>
                  <a:gd name="T65" fmla="*/ 60 h 64"/>
                  <a:gd name="T66" fmla="*/ 60 w 85"/>
                  <a:gd name="T67" fmla="*/ 50 h 64"/>
                  <a:gd name="T68" fmla="*/ 78 w 85"/>
                  <a:gd name="T69" fmla="*/ 53 h 64"/>
                  <a:gd name="T70" fmla="*/ 85 w 85"/>
                  <a:gd name="T71" fmla="*/ 4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5" h="64">
                    <a:moveTo>
                      <a:pt x="85" y="46"/>
                    </a:moveTo>
                    <a:lnTo>
                      <a:pt x="85" y="46"/>
                    </a:lnTo>
                    <a:lnTo>
                      <a:pt x="81" y="39"/>
                    </a:lnTo>
                    <a:lnTo>
                      <a:pt x="78" y="36"/>
                    </a:lnTo>
                    <a:lnTo>
                      <a:pt x="71" y="32"/>
                    </a:lnTo>
                    <a:lnTo>
                      <a:pt x="67" y="29"/>
                    </a:lnTo>
                    <a:lnTo>
                      <a:pt x="64" y="25"/>
                    </a:lnTo>
                    <a:lnTo>
                      <a:pt x="60" y="21"/>
                    </a:lnTo>
                    <a:lnTo>
                      <a:pt x="57" y="18"/>
                    </a:lnTo>
                    <a:lnTo>
                      <a:pt x="49" y="14"/>
                    </a:lnTo>
                    <a:lnTo>
                      <a:pt x="42" y="14"/>
                    </a:lnTo>
                    <a:lnTo>
                      <a:pt x="39" y="11"/>
                    </a:lnTo>
                    <a:lnTo>
                      <a:pt x="35" y="0"/>
                    </a:lnTo>
                    <a:lnTo>
                      <a:pt x="25" y="14"/>
                    </a:lnTo>
                    <a:lnTo>
                      <a:pt x="21" y="18"/>
                    </a:lnTo>
                    <a:lnTo>
                      <a:pt x="18" y="18"/>
                    </a:lnTo>
                    <a:lnTo>
                      <a:pt x="14" y="21"/>
                    </a:lnTo>
                    <a:lnTo>
                      <a:pt x="11" y="25"/>
                    </a:lnTo>
                    <a:lnTo>
                      <a:pt x="7" y="32"/>
                    </a:lnTo>
                    <a:lnTo>
                      <a:pt x="7" y="39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11" y="50"/>
                    </a:lnTo>
                    <a:lnTo>
                      <a:pt x="14" y="50"/>
                    </a:lnTo>
                    <a:lnTo>
                      <a:pt x="18" y="5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21" y="60"/>
                    </a:lnTo>
                    <a:lnTo>
                      <a:pt x="25" y="60"/>
                    </a:lnTo>
                    <a:lnTo>
                      <a:pt x="28" y="64"/>
                    </a:lnTo>
                    <a:lnTo>
                      <a:pt x="32" y="64"/>
                    </a:lnTo>
                    <a:lnTo>
                      <a:pt x="39" y="60"/>
                    </a:lnTo>
                    <a:lnTo>
                      <a:pt x="60" y="50"/>
                    </a:lnTo>
                    <a:lnTo>
                      <a:pt x="78" y="53"/>
                    </a:lnTo>
                    <a:lnTo>
                      <a:pt x="8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" name="Freeform 349"/>
              <p:cNvSpPr>
                <a:spLocks/>
              </p:cNvSpPr>
              <p:nvPr userDrawn="1"/>
            </p:nvSpPr>
            <p:spPr bwMode="gray">
              <a:xfrm>
                <a:off x="1139" y="-2783"/>
                <a:ext cx="32" cy="10"/>
              </a:xfrm>
              <a:custGeom>
                <a:avLst/>
                <a:gdLst>
                  <a:gd name="T0" fmla="*/ 3 w 32"/>
                  <a:gd name="T1" fmla="*/ 7 h 10"/>
                  <a:gd name="T2" fmla="*/ 3 w 32"/>
                  <a:gd name="T3" fmla="*/ 7 h 10"/>
                  <a:gd name="T4" fmla="*/ 7 w 32"/>
                  <a:gd name="T5" fmla="*/ 7 h 10"/>
                  <a:gd name="T6" fmla="*/ 14 w 32"/>
                  <a:gd name="T7" fmla="*/ 10 h 10"/>
                  <a:gd name="T8" fmla="*/ 21 w 32"/>
                  <a:gd name="T9" fmla="*/ 10 h 10"/>
                  <a:gd name="T10" fmla="*/ 28 w 32"/>
                  <a:gd name="T11" fmla="*/ 10 h 10"/>
                  <a:gd name="T12" fmla="*/ 32 w 32"/>
                  <a:gd name="T13" fmla="*/ 7 h 10"/>
                  <a:gd name="T14" fmla="*/ 32 w 32"/>
                  <a:gd name="T15" fmla="*/ 3 h 10"/>
                  <a:gd name="T16" fmla="*/ 32 w 32"/>
                  <a:gd name="T17" fmla="*/ 0 h 10"/>
                  <a:gd name="T18" fmla="*/ 28 w 32"/>
                  <a:gd name="T19" fmla="*/ 0 h 10"/>
                  <a:gd name="T20" fmla="*/ 21 w 32"/>
                  <a:gd name="T21" fmla="*/ 0 h 10"/>
                  <a:gd name="T22" fmla="*/ 14 w 32"/>
                  <a:gd name="T23" fmla="*/ 0 h 10"/>
                  <a:gd name="T24" fmla="*/ 10 w 32"/>
                  <a:gd name="T25" fmla="*/ 0 h 10"/>
                  <a:gd name="T26" fmla="*/ 10 w 32"/>
                  <a:gd name="T27" fmla="*/ 0 h 10"/>
                  <a:gd name="T28" fmla="*/ 10 w 32"/>
                  <a:gd name="T29" fmla="*/ 0 h 10"/>
                  <a:gd name="T30" fmla="*/ 7 w 32"/>
                  <a:gd name="T31" fmla="*/ 0 h 10"/>
                  <a:gd name="T32" fmla="*/ 3 w 32"/>
                  <a:gd name="T33" fmla="*/ 0 h 10"/>
                  <a:gd name="T34" fmla="*/ 0 w 32"/>
                  <a:gd name="T35" fmla="*/ 0 h 10"/>
                  <a:gd name="T36" fmla="*/ 0 w 32"/>
                  <a:gd name="T37" fmla="*/ 3 h 10"/>
                  <a:gd name="T38" fmla="*/ 3 w 32"/>
                  <a:gd name="T3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10">
                    <a:moveTo>
                      <a:pt x="3" y="7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14" y="10"/>
                    </a:lnTo>
                    <a:lnTo>
                      <a:pt x="21" y="10"/>
                    </a:lnTo>
                    <a:lnTo>
                      <a:pt x="28" y="10"/>
                    </a:lnTo>
                    <a:lnTo>
                      <a:pt x="32" y="7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" name="Freeform 350"/>
              <p:cNvSpPr>
                <a:spLocks/>
              </p:cNvSpPr>
              <p:nvPr userDrawn="1"/>
            </p:nvSpPr>
            <p:spPr bwMode="gray">
              <a:xfrm>
                <a:off x="970" y="-2582"/>
                <a:ext cx="88" cy="130"/>
              </a:xfrm>
              <a:custGeom>
                <a:avLst/>
                <a:gdLst>
                  <a:gd name="T0" fmla="*/ 84 w 88"/>
                  <a:gd name="T1" fmla="*/ 59 h 130"/>
                  <a:gd name="T2" fmla="*/ 77 w 88"/>
                  <a:gd name="T3" fmla="*/ 59 h 130"/>
                  <a:gd name="T4" fmla="*/ 67 w 88"/>
                  <a:gd name="T5" fmla="*/ 59 h 130"/>
                  <a:gd name="T6" fmla="*/ 63 w 88"/>
                  <a:gd name="T7" fmla="*/ 52 h 130"/>
                  <a:gd name="T8" fmla="*/ 67 w 88"/>
                  <a:gd name="T9" fmla="*/ 49 h 130"/>
                  <a:gd name="T10" fmla="*/ 74 w 88"/>
                  <a:gd name="T11" fmla="*/ 38 h 130"/>
                  <a:gd name="T12" fmla="*/ 81 w 88"/>
                  <a:gd name="T13" fmla="*/ 38 h 130"/>
                  <a:gd name="T14" fmla="*/ 81 w 88"/>
                  <a:gd name="T15" fmla="*/ 28 h 130"/>
                  <a:gd name="T16" fmla="*/ 81 w 88"/>
                  <a:gd name="T17" fmla="*/ 17 h 130"/>
                  <a:gd name="T18" fmla="*/ 77 w 88"/>
                  <a:gd name="T19" fmla="*/ 10 h 130"/>
                  <a:gd name="T20" fmla="*/ 70 w 88"/>
                  <a:gd name="T21" fmla="*/ 0 h 130"/>
                  <a:gd name="T22" fmla="*/ 56 w 88"/>
                  <a:gd name="T23" fmla="*/ 3 h 130"/>
                  <a:gd name="T24" fmla="*/ 49 w 88"/>
                  <a:gd name="T25" fmla="*/ 7 h 130"/>
                  <a:gd name="T26" fmla="*/ 39 w 88"/>
                  <a:gd name="T27" fmla="*/ 3 h 130"/>
                  <a:gd name="T28" fmla="*/ 28 w 88"/>
                  <a:gd name="T29" fmla="*/ 3 h 130"/>
                  <a:gd name="T30" fmla="*/ 21 w 88"/>
                  <a:gd name="T31" fmla="*/ 14 h 130"/>
                  <a:gd name="T32" fmla="*/ 21 w 88"/>
                  <a:gd name="T33" fmla="*/ 21 h 130"/>
                  <a:gd name="T34" fmla="*/ 21 w 88"/>
                  <a:gd name="T35" fmla="*/ 35 h 130"/>
                  <a:gd name="T36" fmla="*/ 28 w 88"/>
                  <a:gd name="T37" fmla="*/ 42 h 130"/>
                  <a:gd name="T38" fmla="*/ 35 w 88"/>
                  <a:gd name="T39" fmla="*/ 49 h 130"/>
                  <a:gd name="T40" fmla="*/ 31 w 88"/>
                  <a:gd name="T41" fmla="*/ 59 h 130"/>
                  <a:gd name="T42" fmla="*/ 28 w 88"/>
                  <a:gd name="T43" fmla="*/ 63 h 130"/>
                  <a:gd name="T44" fmla="*/ 17 w 88"/>
                  <a:gd name="T45" fmla="*/ 56 h 130"/>
                  <a:gd name="T46" fmla="*/ 14 w 88"/>
                  <a:gd name="T47" fmla="*/ 49 h 130"/>
                  <a:gd name="T48" fmla="*/ 7 w 88"/>
                  <a:gd name="T49" fmla="*/ 49 h 130"/>
                  <a:gd name="T50" fmla="*/ 0 w 88"/>
                  <a:gd name="T51" fmla="*/ 49 h 130"/>
                  <a:gd name="T52" fmla="*/ 0 w 88"/>
                  <a:gd name="T53" fmla="*/ 56 h 130"/>
                  <a:gd name="T54" fmla="*/ 0 w 88"/>
                  <a:gd name="T55" fmla="*/ 67 h 130"/>
                  <a:gd name="T56" fmla="*/ 3 w 88"/>
                  <a:gd name="T57" fmla="*/ 77 h 130"/>
                  <a:gd name="T58" fmla="*/ 14 w 88"/>
                  <a:gd name="T59" fmla="*/ 88 h 130"/>
                  <a:gd name="T60" fmla="*/ 21 w 88"/>
                  <a:gd name="T61" fmla="*/ 95 h 130"/>
                  <a:gd name="T62" fmla="*/ 31 w 88"/>
                  <a:gd name="T63" fmla="*/ 109 h 130"/>
                  <a:gd name="T64" fmla="*/ 35 w 88"/>
                  <a:gd name="T65" fmla="*/ 112 h 130"/>
                  <a:gd name="T66" fmla="*/ 39 w 88"/>
                  <a:gd name="T67" fmla="*/ 123 h 130"/>
                  <a:gd name="T68" fmla="*/ 49 w 88"/>
                  <a:gd name="T69" fmla="*/ 130 h 130"/>
                  <a:gd name="T70" fmla="*/ 67 w 88"/>
                  <a:gd name="T71" fmla="*/ 126 h 130"/>
                  <a:gd name="T72" fmla="*/ 74 w 88"/>
                  <a:gd name="T73" fmla="*/ 126 h 130"/>
                  <a:gd name="T74" fmla="*/ 84 w 88"/>
                  <a:gd name="T75" fmla="*/ 116 h 130"/>
                  <a:gd name="T76" fmla="*/ 88 w 88"/>
                  <a:gd name="T77" fmla="*/ 109 h 130"/>
                  <a:gd name="T78" fmla="*/ 88 w 88"/>
                  <a:gd name="T79" fmla="*/ 95 h 130"/>
                  <a:gd name="T80" fmla="*/ 84 w 88"/>
                  <a:gd name="T81" fmla="*/ 7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" h="130">
                    <a:moveTo>
                      <a:pt x="84" y="70"/>
                    </a:moveTo>
                    <a:lnTo>
                      <a:pt x="84" y="59"/>
                    </a:lnTo>
                    <a:lnTo>
                      <a:pt x="81" y="59"/>
                    </a:lnTo>
                    <a:lnTo>
                      <a:pt x="77" y="59"/>
                    </a:lnTo>
                    <a:lnTo>
                      <a:pt x="74" y="59"/>
                    </a:lnTo>
                    <a:lnTo>
                      <a:pt x="67" y="59"/>
                    </a:lnTo>
                    <a:lnTo>
                      <a:pt x="63" y="56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4" y="38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1" y="35"/>
                    </a:lnTo>
                    <a:lnTo>
                      <a:pt x="81" y="28"/>
                    </a:lnTo>
                    <a:lnTo>
                      <a:pt x="84" y="24"/>
                    </a:lnTo>
                    <a:lnTo>
                      <a:pt x="81" y="17"/>
                    </a:lnTo>
                    <a:lnTo>
                      <a:pt x="81" y="14"/>
                    </a:lnTo>
                    <a:lnTo>
                      <a:pt x="77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3" y="3"/>
                    </a:lnTo>
                    <a:lnTo>
                      <a:pt x="56" y="3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21" y="28"/>
                    </a:lnTo>
                    <a:lnTo>
                      <a:pt x="21" y="35"/>
                    </a:lnTo>
                    <a:lnTo>
                      <a:pt x="28" y="38"/>
                    </a:lnTo>
                    <a:lnTo>
                      <a:pt x="28" y="42"/>
                    </a:lnTo>
                    <a:lnTo>
                      <a:pt x="31" y="45"/>
                    </a:lnTo>
                    <a:lnTo>
                      <a:pt x="35" y="49"/>
                    </a:lnTo>
                    <a:lnTo>
                      <a:pt x="35" y="52"/>
                    </a:lnTo>
                    <a:lnTo>
                      <a:pt x="31" y="59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24" y="59"/>
                    </a:lnTo>
                    <a:lnTo>
                      <a:pt x="17" y="56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0" y="49"/>
                    </a:lnTo>
                    <a:lnTo>
                      <a:pt x="7" y="49"/>
                    </a:lnTo>
                    <a:lnTo>
                      <a:pt x="3" y="49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3" y="77"/>
                    </a:lnTo>
                    <a:lnTo>
                      <a:pt x="7" y="84"/>
                    </a:lnTo>
                    <a:lnTo>
                      <a:pt x="14" y="88"/>
                    </a:lnTo>
                    <a:lnTo>
                      <a:pt x="21" y="91"/>
                    </a:lnTo>
                    <a:lnTo>
                      <a:pt x="21" y="95"/>
                    </a:lnTo>
                    <a:lnTo>
                      <a:pt x="28" y="98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35" y="112"/>
                    </a:lnTo>
                    <a:lnTo>
                      <a:pt x="35" y="119"/>
                    </a:lnTo>
                    <a:lnTo>
                      <a:pt x="39" y="123"/>
                    </a:lnTo>
                    <a:lnTo>
                      <a:pt x="42" y="126"/>
                    </a:lnTo>
                    <a:lnTo>
                      <a:pt x="49" y="130"/>
                    </a:lnTo>
                    <a:lnTo>
                      <a:pt x="56" y="130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74" y="126"/>
                    </a:lnTo>
                    <a:lnTo>
                      <a:pt x="77" y="123"/>
                    </a:lnTo>
                    <a:lnTo>
                      <a:pt x="84" y="116"/>
                    </a:lnTo>
                    <a:lnTo>
                      <a:pt x="88" y="112"/>
                    </a:lnTo>
                    <a:lnTo>
                      <a:pt x="88" y="109"/>
                    </a:lnTo>
                    <a:lnTo>
                      <a:pt x="88" y="102"/>
                    </a:lnTo>
                    <a:lnTo>
                      <a:pt x="88" y="95"/>
                    </a:lnTo>
                    <a:lnTo>
                      <a:pt x="88" y="84"/>
                    </a:lnTo>
                    <a:lnTo>
                      <a:pt x="84" y="77"/>
                    </a:lnTo>
                    <a:lnTo>
                      <a:pt x="84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" name="Freeform 351"/>
              <p:cNvSpPr>
                <a:spLocks/>
              </p:cNvSpPr>
              <p:nvPr userDrawn="1"/>
            </p:nvSpPr>
            <p:spPr bwMode="gray">
              <a:xfrm>
                <a:off x="1121" y="-2568"/>
                <a:ext cx="71" cy="112"/>
              </a:xfrm>
              <a:custGeom>
                <a:avLst/>
                <a:gdLst>
                  <a:gd name="T0" fmla="*/ 57 w 71"/>
                  <a:gd name="T1" fmla="*/ 7 h 112"/>
                  <a:gd name="T2" fmla="*/ 50 w 71"/>
                  <a:gd name="T3" fmla="*/ 7 h 112"/>
                  <a:gd name="T4" fmla="*/ 39 w 71"/>
                  <a:gd name="T5" fmla="*/ 3 h 112"/>
                  <a:gd name="T6" fmla="*/ 35 w 71"/>
                  <a:gd name="T7" fmla="*/ 0 h 112"/>
                  <a:gd name="T8" fmla="*/ 25 w 71"/>
                  <a:gd name="T9" fmla="*/ 0 h 112"/>
                  <a:gd name="T10" fmla="*/ 21 w 71"/>
                  <a:gd name="T11" fmla="*/ 3 h 112"/>
                  <a:gd name="T12" fmla="*/ 21 w 71"/>
                  <a:gd name="T13" fmla="*/ 0 h 112"/>
                  <a:gd name="T14" fmla="*/ 14 w 71"/>
                  <a:gd name="T15" fmla="*/ 3 h 112"/>
                  <a:gd name="T16" fmla="*/ 7 w 71"/>
                  <a:gd name="T17" fmla="*/ 14 h 112"/>
                  <a:gd name="T18" fmla="*/ 7 w 71"/>
                  <a:gd name="T19" fmla="*/ 21 h 112"/>
                  <a:gd name="T20" fmla="*/ 0 w 71"/>
                  <a:gd name="T21" fmla="*/ 31 h 112"/>
                  <a:gd name="T22" fmla="*/ 4 w 71"/>
                  <a:gd name="T23" fmla="*/ 35 h 112"/>
                  <a:gd name="T24" fmla="*/ 4 w 71"/>
                  <a:gd name="T25" fmla="*/ 42 h 112"/>
                  <a:gd name="T26" fmla="*/ 4 w 71"/>
                  <a:gd name="T27" fmla="*/ 49 h 112"/>
                  <a:gd name="T28" fmla="*/ 0 w 71"/>
                  <a:gd name="T29" fmla="*/ 56 h 112"/>
                  <a:gd name="T30" fmla="*/ 7 w 71"/>
                  <a:gd name="T31" fmla="*/ 77 h 112"/>
                  <a:gd name="T32" fmla="*/ 11 w 71"/>
                  <a:gd name="T33" fmla="*/ 109 h 112"/>
                  <a:gd name="T34" fmla="*/ 14 w 71"/>
                  <a:gd name="T35" fmla="*/ 112 h 112"/>
                  <a:gd name="T36" fmla="*/ 25 w 71"/>
                  <a:gd name="T37" fmla="*/ 109 h 112"/>
                  <a:gd name="T38" fmla="*/ 28 w 71"/>
                  <a:gd name="T39" fmla="*/ 95 h 112"/>
                  <a:gd name="T40" fmla="*/ 25 w 71"/>
                  <a:gd name="T41" fmla="*/ 91 h 112"/>
                  <a:gd name="T42" fmla="*/ 25 w 71"/>
                  <a:gd name="T43" fmla="*/ 81 h 112"/>
                  <a:gd name="T44" fmla="*/ 25 w 71"/>
                  <a:gd name="T45" fmla="*/ 74 h 112"/>
                  <a:gd name="T46" fmla="*/ 35 w 71"/>
                  <a:gd name="T47" fmla="*/ 70 h 112"/>
                  <a:gd name="T48" fmla="*/ 43 w 71"/>
                  <a:gd name="T49" fmla="*/ 70 h 112"/>
                  <a:gd name="T50" fmla="*/ 53 w 71"/>
                  <a:gd name="T51" fmla="*/ 63 h 112"/>
                  <a:gd name="T52" fmla="*/ 57 w 71"/>
                  <a:gd name="T53" fmla="*/ 53 h 112"/>
                  <a:gd name="T54" fmla="*/ 64 w 71"/>
                  <a:gd name="T55" fmla="*/ 42 h 112"/>
                  <a:gd name="T56" fmla="*/ 67 w 71"/>
                  <a:gd name="T57" fmla="*/ 24 h 112"/>
                  <a:gd name="T58" fmla="*/ 71 w 71"/>
                  <a:gd name="T59" fmla="*/ 21 h 112"/>
                  <a:gd name="T60" fmla="*/ 71 w 71"/>
                  <a:gd name="T61" fmla="*/ 14 h 112"/>
                  <a:gd name="T62" fmla="*/ 67 w 71"/>
                  <a:gd name="T63" fmla="*/ 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112">
                    <a:moveTo>
                      <a:pt x="60" y="7"/>
                    </a:moveTo>
                    <a:lnTo>
                      <a:pt x="57" y="7"/>
                    </a:lnTo>
                    <a:lnTo>
                      <a:pt x="53" y="7"/>
                    </a:lnTo>
                    <a:lnTo>
                      <a:pt x="50" y="7"/>
                    </a:lnTo>
                    <a:lnTo>
                      <a:pt x="43" y="7"/>
                    </a:lnTo>
                    <a:lnTo>
                      <a:pt x="39" y="3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3"/>
                    </a:lnTo>
                    <a:lnTo>
                      <a:pt x="11" y="7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4" y="67"/>
                    </a:lnTo>
                    <a:lnTo>
                      <a:pt x="7" y="77"/>
                    </a:lnTo>
                    <a:lnTo>
                      <a:pt x="7" y="109"/>
                    </a:lnTo>
                    <a:lnTo>
                      <a:pt x="11" y="109"/>
                    </a:lnTo>
                    <a:lnTo>
                      <a:pt x="11" y="112"/>
                    </a:lnTo>
                    <a:lnTo>
                      <a:pt x="14" y="112"/>
                    </a:lnTo>
                    <a:lnTo>
                      <a:pt x="18" y="112"/>
                    </a:lnTo>
                    <a:lnTo>
                      <a:pt x="25" y="109"/>
                    </a:lnTo>
                    <a:lnTo>
                      <a:pt x="25" y="102"/>
                    </a:lnTo>
                    <a:lnTo>
                      <a:pt x="28" y="95"/>
                    </a:lnTo>
                    <a:lnTo>
                      <a:pt x="25" y="95"/>
                    </a:lnTo>
                    <a:lnTo>
                      <a:pt x="25" y="91"/>
                    </a:lnTo>
                    <a:lnTo>
                      <a:pt x="25" y="88"/>
                    </a:lnTo>
                    <a:lnTo>
                      <a:pt x="25" y="81"/>
                    </a:lnTo>
                    <a:lnTo>
                      <a:pt x="25" y="77"/>
                    </a:lnTo>
                    <a:lnTo>
                      <a:pt x="25" y="74"/>
                    </a:lnTo>
                    <a:lnTo>
                      <a:pt x="28" y="70"/>
                    </a:lnTo>
                    <a:lnTo>
                      <a:pt x="35" y="70"/>
                    </a:lnTo>
                    <a:lnTo>
                      <a:pt x="39" y="70"/>
                    </a:lnTo>
                    <a:lnTo>
                      <a:pt x="43" y="70"/>
                    </a:lnTo>
                    <a:lnTo>
                      <a:pt x="46" y="67"/>
                    </a:lnTo>
                    <a:lnTo>
                      <a:pt x="53" y="6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60" y="49"/>
                    </a:lnTo>
                    <a:lnTo>
                      <a:pt x="64" y="42"/>
                    </a:lnTo>
                    <a:lnTo>
                      <a:pt x="67" y="35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71" y="14"/>
                    </a:lnTo>
                    <a:lnTo>
                      <a:pt x="71" y="10"/>
                    </a:lnTo>
                    <a:lnTo>
                      <a:pt x="67" y="7"/>
                    </a:lnTo>
                    <a:lnTo>
                      <a:pt x="6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" name="Freeform 352"/>
              <p:cNvSpPr>
                <a:spLocks/>
              </p:cNvSpPr>
              <p:nvPr userDrawn="1"/>
            </p:nvSpPr>
            <p:spPr bwMode="gray">
              <a:xfrm>
                <a:off x="698" y="-2596"/>
                <a:ext cx="110" cy="119"/>
              </a:xfrm>
              <a:custGeom>
                <a:avLst/>
                <a:gdLst>
                  <a:gd name="T0" fmla="*/ 8 w 110"/>
                  <a:gd name="T1" fmla="*/ 98 h 119"/>
                  <a:gd name="T2" fmla="*/ 15 w 110"/>
                  <a:gd name="T3" fmla="*/ 105 h 119"/>
                  <a:gd name="T4" fmla="*/ 18 w 110"/>
                  <a:gd name="T5" fmla="*/ 116 h 119"/>
                  <a:gd name="T6" fmla="*/ 22 w 110"/>
                  <a:gd name="T7" fmla="*/ 119 h 119"/>
                  <a:gd name="T8" fmla="*/ 32 w 110"/>
                  <a:gd name="T9" fmla="*/ 119 h 119"/>
                  <a:gd name="T10" fmla="*/ 36 w 110"/>
                  <a:gd name="T11" fmla="*/ 112 h 119"/>
                  <a:gd name="T12" fmla="*/ 39 w 110"/>
                  <a:gd name="T13" fmla="*/ 109 h 119"/>
                  <a:gd name="T14" fmla="*/ 50 w 110"/>
                  <a:gd name="T15" fmla="*/ 109 h 119"/>
                  <a:gd name="T16" fmla="*/ 53 w 110"/>
                  <a:gd name="T17" fmla="*/ 109 h 119"/>
                  <a:gd name="T18" fmla="*/ 57 w 110"/>
                  <a:gd name="T19" fmla="*/ 102 h 119"/>
                  <a:gd name="T20" fmla="*/ 60 w 110"/>
                  <a:gd name="T21" fmla="*/ 95 h 119"/>
                  <a:gd name="T22" fmla="*/ 64 w 110"/>
                  <a:gd name="T23" fmla="*/ 81 h 119"/>
                  <a:gd name="T24" fmla="*/ 71 w 110"/>
                  <a:gd name="T25" fmla="*/ 63 h 119"/>
                  <a:gd name="T26" fmla="*/ 89 w 110"/>
                  <a:gd name="T27" fmla="*/ 49 h 119"/>
                  <a:gd name="T28" fmla="*/ 110 w 110"/>
                  <a:gd name="T29" fmla="*/ 31 h 119"/>
                  <a:gd name="T30" fmla="*/ 106 w 110"/>
                  <a:gd name="T31" fmla="*/ 31 h 119"/>
                  <a:gd name="T32" fmla="*/ 96 w 110"/>
                  <a:gd name="T33" fmla="*/ 21 h 119"/>
                  <a:gd name="T34" fmla="*/ 92 w 110"/>
                  <a:gd name="T35" fmla="*/ 17 h 119"/>
                  <a:gd name="T36" fmla="*/ 85 w 110"/>
                  <a:gd name="T37" fmla="*/ 10 h 119"/>
                  <a:gd name="T38" fmla="*/ 78 w 110"/>
                  <a:gd name="T39" fmla="*/ 17 h 119"/>
                  <a:gd name="T40" fmla="*/ 74 w 110"/>
                  <a:gd name="T41" fmla="*/ 21 h 119"/>
                  <a:gd name="T42" fmla="*/ 71 w 110"/>
                  <a:gd name="T43" fmla="*/ 21 h 119"/>
                  <a:gd name="T44" fmla="*/ 67 w 110"/>
                  <a:gd name="T45" fmla="*/ 14 h 119"/>
                  <a:gd name="T46" fmla="*/ 64 w 110"/>
                  <a:gd name="T47" fmla="*/ 7 h 119"/>
                  <a:gd name="T48" fmla="*/ 57 w 110"/>
                  <a:gd name="T49" fmla="*/ 7 h 119"/>
                  <a:gd name="T50" fmla="*/ 46 w 110"/>
                  <a:gd name="T51" fmla="*/ 7 h 119"/>
                  <a:gd name="T52" fmla="*/ 46 w 110"/>
                  <a:gd name="T53" fmla="*/ 7 h 119"/>
                  <a:gd name="T54" fmla="*/ 50 w 110"/>
                  <a:gd name="T55" fmla="*/ 0 h 119"/>
                  <a:gd name="T56" fmla="*/ 43 w 110"/>
                  <a:gd name="T57" fmla="*/ 0 h 119"/>
                  <a:gd name="T58" fmla="*/ 29 w 110"/>
                  <a:gd name="T59" fmla="*/ 3 h 119"/>
                  <a:gd name="T60" fmla="*/ 29 w 110"/>
                  <a:gd name="T61" fmla="*/ 7 h 119"/>
                  <a:gd name="T62" fmla="*/ 25 w 110"/>
                  <a:gd name="T63" fmla="*/ 7 h 119"/>
                  <a:gd name="T64" fmla="*/ 18 w 110"/>
                  <a:gd name="T65" fmla="*/ 7 h 119"/>
                  <a:gd name="T66" fmla="*/ 15 w 110"/>
                  <a:gd name="T67" fmla="*/ 17 h 119"/>
                  <a:gd name="T68" fmla="*/ 18 w 110"/>
                  <a:gd name="T69" fmla="*/ 24 h 119"/>
                  <a:gd name="T70" fmla="*/ 18 w 110"/>
                  <a:gd name="T71" fmla="*/ 31 h 119"/>
                  <a:gd name="T72" fmla="*/ 18 w 110"/>
                  <a:gd name="T73" fmla="*/ 38 h 119"/>
                  <a:gd name="T74" fmla="*/ 15 w 110"/>
                  <a:gd name="T75" fmla="*/ 45 h 119"/>
                  <a:gd name="T76" fmla="*/ 8 w 110"/>
                  <a:gd name="T77" fmla="*/ 63 h 119"/>
                  <a:gd name="T78" fmla="*/ 4 w 110"/>
                  <a:gd name="T79" fmla="*/ 84 h 119"/>
                  <a:gd name="T80" fmla="*/ 0 w 110"/>
                  <a:gd name="T81" fmla="*/ 88 h 119"/>
                  <a:gd name="T82" fmla="*/ 4 w 110"/>
                  <a:gd name="T83" fmla="*/ 9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119">
                    <a:moveTo>
                      <a:pt x="4" y="95"/>
                    </a:moveTo>
                    <a:lnTo>
                      <a:pt x="8" y="98"/>
                    </a:lnTo>
                    <a:lnTo>
                      <a:pt x="11" y="102"/>
                    </a:lnTo>
                    <a:lnTo>
                      <a:pt x="15" y="105"/>
                    </a:lnTo>
                    <a:lnTo>
                      <a:pt x="15" y="112"/>
                    </a:lnTo>
                    <a:lnTo>
                      <a:pt x="18" y="116"/>
                    </a:lnTo>
                    <a:lnTo>
                      <a:pt x="18" y="116"/>
                    </a:lnTo>
                    <a:lnTo>
                      <a:pt x="22" y="119"/>
                    </a:lnTo>
                    <a:lnTo>
                      <a:pt x="29" y="119"/>
                    </a:lnTo>
                    <a:lnTo>
                      <a:pt x="32" y="119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9" y="109"/>
                    </a:lnTo>
                    <a:lnTo>
                      <a:pt x="43" y="109"/>
                    </a:lnTo>
                    <a:lnTo>
                      <a:pt x="50" y="109"/>
                    </a:lnTo>
                    <a:lnTo>
                      <a:pt x="50" y="109"/>
                    </a:lnTo>
                    <a:lnTo>
                      <a:pt x="53" y="109"/>
                    </a:lnTo>
                    <a:lnTo>
                      <a:pt x="57" y="109"/>
                    </a:lnTo>
                    <a:lnTo>
                      <a:pt x="57" y="102"/>
                    </a:lnTo>
                    <a:lnTo>
                      <a:pt x="57" y="95"/>
                    </a:lnTo>
                    <a:lnTo>
                      <a:pt x="60" y="95"/>
                    </a:lnTo>
                    <a:lnTo>
                      <a:pt x="60" y="88"/>
                    </a:lnTo>
                    <a:lnTo>
                      <a:pt x="64" y="81"/>
                    </a:lnTo>
                    <a:lnTo>
                      <a:pt x="67" y="73"/>
                    </a:lnTo>
                    <a:lnTo>
                      <a:pt x="71" y="63"/>
                    </a:lnTo>
                    <a:lnTo>
                      <a:pt x="78" y="56"/>
                    </a:lnTo>
                    <a:lnTo>
                      <a:pt x="89" y="49"/>
                    </a:lnTo>
                    <a:lnTo>
                      <a:pt x="110" y="38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06" y="31"/>
                    </a:lnTo>
                    <a:lnTo>
                      <a:pt x="103" y="28"/>
                    </a:lnTo>
                    <a:lnTo>
                      <a:pt x="96" y="21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89" y="14"/>
                    </a:lnTo>
                    <a:lnTo>
                      <a:pt x="85" y="10"/>
                    </a:lnTo>
                    <a:lnTo>
                      <a:pt x="82" y="14"/>
                    </a:lnTo>
                    <a:lnTo>
                      <a:pt x="78" y="17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67" y="14"/>
                    </a:lnTo>
                    <a:lnTo>
                      <a:pt x="67" y="10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7" y="7"/>
                    </a:lnTo>
                    <a:lnTo>
                      <a:pt x="53" y="10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5" y="17"/>
                    </a:lnTo>
                    <a:lnTo>
                      <a:pt x="15" y="24"/>
                    </a:lnTo>
                    <a:lnTo>
                      <a:pt x="18" y="24"/>
                    </a:lnTo>
                    <a:lnTo>
                      <a:pt x="18" y="28"/>
                    </a:lnTo>
                    <a:lnTo>
                      <a:pt x="18" y="31"/>
                    </a:lnTo>
                    <a:lnTo>
                      <a:pt x="18" y="35"/>
                    </a:lnTo>
                    <a:lnTo>
                      <a:pt x="18" y="38"/>
                    </a:lnTo>
                    <a:lnTo>
                      <a:pt x="18" y="42"/>
                    </a:lnTo>
                    <a:lnTo>
                      <a:pt x="15" y="45"/>
                    </a:lnTo>
                    <a:lnTo>
                      <a:pt x="11" y="52"/>
                    </a:lnTo>
                    <a:lnTo>
                      <a:pt x="8" y="63"/>
                    </a:lnTo>
                    <a:lnTo>
                      <a:pt x="4" y="81"/>
                    </a:lnTo>
                    <a:lnTo>
                      <a:pt x="4" y="84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4" y="9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" name="Freeform 353"/>
              <p:cNvSpPr>
                <a:spLocks/>
              </p:cNvSpPr>
              <p:nvPr userDrawn="1"/>
            </p:nvSpPr>
            <p:spPr bwMode="gray">
              <a:xfrm>
                <a:off x="758" y="-2540"/>
                <a:ext cx="243" cy="197"/>
              </a:xfrm>
              <a:custGeom>
                <a:avLst/>
                <a:gdLst>
                  <a:gd name="T0" fmla="*/ 219 w 243"/>
                  <a:gd name="T1" fmla="*/ 151 h 197"/>
                  <a:gd name="T2" fmla="*/ 240 w 243"/>
                  <a:gd name="T3" fmla="*/ 151 h 197"/>
                  <a:gd name="T4" fmla="*/ 243 w 243"/>
                  <a:gd name="T5" fmla="*/ 148 h 197"/>
                  <a:gd name="T6" fmla="*/ 240 w 243"/>
                  <a:gd name="T7" fmla="*/ 134 h 197"/>
                  <a:gd name="T8" fmla="*/ 222 w 243"/>
                  <a:gd name="T9" fmla="*/ 127 h 197"/>
                  <a:gd name="T10" fmla="*/ 198 w 243"/>
                  <a:gd name="T11" fmla="*/ 120 h 197"/>
                  <a:gd name="T12" fmla="*/ 184 w 243"/>
                  <a:gd name="T13" fmla="*/ 84 h 197"/>
                  <a:gd name="T14" fmla="*/ 180 w 243"/>
                  <a:gd name="T15" fmla="*/ 49 h 197"/>
                  <a:gd name="T16" fmla="*/ 177 w 243"/>
                  <a:gd name="T17" fmla="*/ 28 h 197"/>
                  <a:gd name="T18" fmla="*/ 159 w 243"/>
                  <a:gd name="T19" fmla="*/ 21 h 197"/>
                  <a:gd name="T20" fmla="*/ 148 w 243"/>
                  <a:gd name="T21" fmla="*/ 32 h 197"/>
                  <a:gd name="T22" fmla="*/ 134 w 243"/>
                  <a:gd name="T23" fmla="*/ 25 h 197"/>
                  <a:gd name="T24" fmla="*/ 127 w 243"/>
                  <a:gd name="T25" fmla="*/ 17 h 197"/>
                  <a:gd name="T26" fmla="*/ 117 w 243"/>
                  <a:gd name="T27" fmla="*/ 28 h 197"/>
                  <a:gd name="T28" fmla="*/ 106 w 243"/>
                  <a:gd name="T29" fmla="*/ 32 h 197"/>
                  <a:gd name="T30" fmla="*/ 96 w 243"/>
                  <a:gd name="T31" fmla="*/ 14 h 197"/>
                  <a:gd name="T32" fmla="*/ 85 w 243"/>
                  <a:gd name="T33" fmla="*/ 7 h 197"/>
                  <a:gd name="T34" fmla="*/ 85 w 243"/>
                  <a:gd name="T35" fmla="*/ 25 h 197"/>
                  <a:gd name="T36" fmla="*/ 78 w 243"/>
                  <a:gd name="T37" fmla="*/ 39 h 197"/>
                  <a:gd name="T38" fmla="*/ 67 w 243"/>
                  <a:gd name="T39" fmla="*/ 28 h 197"/>
                  <a:gd name="T40" fmla="*/ 67 w 243"/>
                  <a:gd name="T41" fmla="*/ 10 h 197"/>
                  <a:gd name="T42" fmla="*/ 67 w 243"/>
                  <a:gd name="T43" fmla="*/ 7 h 197"/>
                  <a:gd name="T44" fmla="*/ 57 w 243"/>
                  <a:gd name="T45" fmla="*/ 0 h 197"/>
                  <a:gd name="T46" fmla="*/ 39 w 243"/>
                  <a:gd name="T47" fmla="*/ 10 h 197"/>
                  <a:gd name="T48" fmla="*/ 14 w 243"/>
                  <a:gd name="T49" fmla="*/ 25 h 197"/>
                  <a:gd name="T50" fmla="*/ 7 w 243"/>
                  <a:gd name="T51" fmla="*/ 39 h 197"/>
                  <a:gd name="T52" fmla="*/ 4 w 243"/>
                  <a:gd name="T53" fmla="*/ 56 h 197"/>
                  <a:gd name="T54" fmla="*/ 0 w 243"/>
                  <a:gd name="T55" fmla="*/ 63 h 197"/>
                  <a:gd name="T56" fmla="*/ 0 w 243"/>
                  <a:gd name="T57" fmla="*/ 74 h 197"/>
                  <a:gd name="T58" fmla="*/ 25 w 243"/>
                  <a:gd name="T59" fmla="*/ 81 h 197"/>
                  <a:gd name="T60" fmla="*/ 39 w 243"/>
                  <a:gd name="T61" fmla="*/ 81 h 197"/>
                  <a:gd name="T62" fmla="*/ 46 w 243"/>
                  <a:gd name="T63" fmla="*/ 77 h 197"/>
                  <a:gd name="T64" fmla="*/ 46 w 243"/>
                  <a:gd name="T65" fmla="*/ 88 h 197"/>
                  <a:gd name="T66" fmla="*/ 29 w 243"/>
                  <a:gd name="T67" fmla="*/ 95 h 197"/>
                  <a:gd name="T68" fmla="*/ 22 w 243"/>
                  <a:gd name="T69" fmla="*/ 91 h 197"/>
                  <a:gd name="T70" fmla="*/ 11 w 243"/>
                  <a:gd name="T71" fmla="*/ 95 h 197"/>
                  <a:gd name="T72" fmla="*/ 7 w 243"/>
                  <a:gd name="T73" fmla="*/ 106 h 197"/>
                  <a:gd name="T74" fmla="*/ 25 w 243"/>
                  <a:gd name="T75" fmla="*/ 113 h 197"/>
                  <a:gd name="T76" fmla="*/ 46 w 243"/>
                  <a:gd name="T77" fmla="*/ 113 h 197"/>
                  <a:gd name="T78" fmla="*/ 74 w 243"/>
                  <a:gd name="T79" fmla="*/ 109 h 197"/>
                  <a:gd name="T80" fmla="*/ 88 w 243"/>
                  <a:gd name="T81" fmla="*/ 120 h 197"/>
                  <a:gd name="T82" fmla="*/ 88 w 243"/>
                  <a:gd name="T83" fmla="*/ 127 h 197"/>
                  <a:gd name="T84" fmla="*/ 85 w 243"/>
                  <a:gd name="T85" fmla="*/ 141 h 197"/>
                  <a:gd name="T86" fmla="*/ 71 w 243"/>
                  <a:gd name="T87" fmla="*/ 137 h 197"/>
                  <a:gd name="T88" fmla="*/ 53 w 243"/>
                  <a:gd name="T89" fmla="*/ 137 h 197"/>
                  <a:gd name="T90" fmla="*/ 39 w 243"/>
                  <a:gd name="T91" fmla="*/ 137 h 197"/>
                  <a:gd name="T92" fmla="*/ 25 w 243"/>
                  <a:gd name="T93" fmla="*/ 141 h 197"/>
                  <a:gd name="T94" fmla="*/ 22 w 243"/>
                  <a:gd name="T95" fmla="*/ 151 h 197"/>
                  <a:gd name="T96" fmla="*/ 32 w 243"/>
                  <a:gd name="T97" fmla="*/ 162 h 197"/>
                  <a:gd name="T98" fmla="*/ 53 w 243"/>
                  <a:gd name="T99" fmla="*/ 173 h 197"/>
                  <a:gd name="T100" fmla="*/ 67 w 243"/>
                  <a:gd name="T101" fmla="*/ 183 h 197"/>
                  <a:gd name="T102" fmla="*/ 81 w 243"/>
                  <a:gd name="T103" fmla="*/ 194 h 197"/>
                  <a:gd name="T104" fmla="*/ 155 w 243"/>
                  <a:gd name="T105" fmla="*/ 173 h 197"/>
                  <a:gd name="T106" fmla="*/ 169 w 243"/>
                  <a:gd name="T107" fmla="*/ 173 h 197"/>
                  <a:gd name="T108" fmla="*/ 187 w 243"/>
                  <a:gd name="T109" fmla="*/ 183 h 197"/>
                  <a:gd name="T110" fmla="*/ 194 w 243"/>
                  <a:gd name="T111" fmla="*/ 180 h 197"/>
                  <a:gd name="T112" fmla="*/ 198 w 243"/>
                  <a:gd name="T113" fmla="*/ 180 h 197"/>
                  <a:gd name="T114" fmla="*/ 212 w 243"/>
                  <a:gd name="T115" fmla="*/ 180 h 197"/>
                  <a:gd name="T116" fmla="*/ 222 w 243"/>
                  <a:gd name="T117" fmla="*/ 173 h 197"/>
                  <a:gd name="T118" fmla="*/ 219 w 243"/>
                  <a:gd name="T119" fmla="*/ 165 h 197"/>
                  <a:gd name="T120" fmla="*/ 208 w 243"/>
                  <a:gd name="T121" fmla="*/ 162 h 197"/>
                  <a:gd name="T122" fmla="*/ 205 w 243"/>
                  <a:gd name="T123" fmla="*/ 158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3" h="197">
                    <a:moveTo>
                      <a:pt x="212" y="155"/>
                    </a:moveTo>
                    <a:lnTo>
                      <a:pt x="212" y="151"/>
                    </a:lnTo>
                    <a:lnTo>
                      <a:pt x="219" y="151"/>
                    </a:lnTo>
                    <a:lnTo>
                      <a:pt x="226" y="151"/>
                    </a:lnTo>
                    <a:lnTo>
                      <a:pt x="233" y="148"/>
                    </a:lnTo>
                    <a:lnTo>
                      <a:pt x="240" y="151"/>
                    </a:lnTo>
                    <a:lnTo>
                      <a:pt x="240" y="151"/>
                    </a:lnTo>
                    <a:lnTo>
                      <a:pt x="240" y="148"/>
                    </a:lnTo>
                    <a:lnTo>
                      <a:pt x="243" y="148"/>
                    </a:lnTo>
                    <a:lnTo>
                      <a:pt x="243" y="144"/>
                    </a:lnTo>
                    <a:lnTo>
                      <a:pt x="243" y="137"/>
                    </a:lnTo>
                    <a:lnTo>
                      <a:pt x="240" y="134"/>
                    </a:lnTo>
                    <a:lnTo>
                      <a:pt x="233" y="130"/>
                    </a:lnTo>
                    <a:lnTo>
                      <a:pt x="229" y="130"/>
                    </a:lnTo>
                    <a:lnTo>
                      <a:pt x="222" y="127"/>
                    </a:lnTo>
                    <a:lnTo>
                      <a:pt x="219" y="123"/>
                    </a:lnTo>
                    <a:lnTo>
                      <a:pt x="208" y="123"/>
                    </a:lnTo>
                    <a:lnTo>
                      <a:pt x="198" y="120"/>
                    </a:lnTo>
                    <a:lnTo>
                      <a:pt x="194" y="116"/>
                    </a:lnTo>
                    <a:lnTo>
                      <a:pt x="187" y="106"/>
                    </a:lnTo>
                    <a:lnTo>
                      <a:pt x="184" y="84"/>
                    </a:lnTo>
                    <a:lnTo>
                      <a:pt x="184" y="56"/>
                    </a:lnTo>
                    <a:lnTo>
                      <a:pt x="184" y="53"/>
                    </a:lnTo>
                    <a:lnTo>
                      <a:pt x="180" y="49"/>
                    </a:lnTo>
                    <a:lnTo>
                      <a:pt x="180" y="42"/>
                    </a:lnTo>
                    <a:lnTo>
                      <a:pt x="177" y="35"/>
                    </a:lnTo>
                    <a:lnTo>
                      <a:pt x="177" y="28"/>
                    </a:lnTo>
                    <a:lnTo>
                      <a:pt x="169" y="25"/>
                    </a:lnTo>
                    <a:lnTo>
                      <a:pt x="166" y="21"/>
                    </a:lnTo>
                    <a:lnTo>
                      <a:pt x="159" y="21"/>
                    </a:lnTo>
                    <a:lnTo>
                      <a:pt x="155" y="21"/>
                    </a:lnTo>
                    <a:lnTo>
                      <a:pt x="152" y="25"/>
                    </a:lnTo>
                    <a:lnTo>
                      <a:pt x="148" y="32"/>
                    </a:lnTo>
                    <a:lnTo>
                      <a:pt x="148" y="39"/>
                    </a:lnTo>
                    <a:lnTo>
                      <a:pt x="145" y="46"/>
                    </a:lnTo>
                    <a:lnTo>
                      <a:pt x="134" y="25"/>
                    </a:lnTo>
                    <a:lnTo>
                      <a:pt x="131" y="25"/>
                    </a:lnTo>
                    <a:lnTo>
                      <a:pt x="131" y="21"/>
                    </a:lnTo>
                    <a:lnTo>
                      <a:pt x="127" y="17"/>
                    </a:lnTo>
                    <a:lnTo>
                      <a:pt x="124" y="17"/>
                    </a:lnTo>
                    <a:lnTo>
                      <a:pt x="120" y="21"/>
                    </a:lnTo>
                    <a:lnTo>
                      <a:pt x="117" y="28"/>
                    </a:lnTo>
                    <a:lnTo>
                      <a:pt x="113" y="32"/>
                    </a:lnTo>
                    <a:lnTo>
                      <a:pt x="110" y="35"/>
                    </a:lnTo>
                    <a:lnTo>
                      <a:pt x="106" y="32"/>
                    </a:lnTo>
                    <a:lnTo>
                      <a:pt x="103" y="28"/>
                    </a:lnTo>
                    <a:lnTo>
                      <a:pt x="99" y="21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88" y="7"/>
                    </a:lnTo>
                    <a:lnTo>
                      <a:pt x="85" y="7"/>
                    </a:lnTo>
                    <a:lnTo>
                      <a:pt x="85" y="14"/>
                    </a:lnTo>
                    <a:lnTo>
                      <a:pt x="85" y="17"/>
                    </a:lnTo>
                    <a:lnTo>
                      <a:pt x="85" y="25"/>
                    </a:lnTo>
                    <a:lnTo>
                      <a:pt x="81" y="32"/>
                    </a:lnTo>
                    <a:lnTo>
                      <a:pt x="81" y="35"/>
                    </a:lnTo>
                    <a:lnTo>
                      <a:pt x="78" y="39"/>
                    </a:lnTo>
                    <a:lnTo>
                      <a:pt x="74" y="35"/>
                    </a:lnTo>
                    <a:lnTo>
                      <a:pt x="67" y="35"/>
                    </a:lnTo>
                    <a:lnTo>
                      <a:pt x="67" y="28"/>
                    </a:lnTo>
                    <a:lnTo>
                      <a:pt x="64" y="25"/>
                    </a:lnTo>
                    <a:lnTo>
                      <a:pt x="67" y="17"/>
                    </a:lnTo>
                    <a:lnTo>
                      <a:pt x="67" y="10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4" y="3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3" y="3"/>
                    </a:lnTo>
                    <a:lnTo>
                      <a:pt x="46" y="7"/>
                    </a:lnTo>
                    <a:lnTo>
                      <a:pt x="39" y="10"/>
                    </a:lnTo>
                    <a:lnTo>
                      <a:pt x="32" y="14"/>
                    </a:lnTo>
                    <a:lnTo>
                      <a:pt x="25" y="21"/>
                    </a:lnTo>
                    <a:lnTo>
                      <a:pt x="14" y="25"/>
                    </a:lnTo>
                    <a:lnTo>
                      <a:pt x="11" y="32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46"/>
                    </a:lnTo>
                    <a:lnTo>
                      <a:pt x="7" y="49"/>
                    </a:lnTo>
                    <a:lnTo>
                      <a:pt x="4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7" y="77"/>
                    </a:lnTo>
                    <a:lnTo>
                      <a:pt x="14" y="81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32" y="81"/>
                    </a:lnTo>
                    <a:lnTo>
                      <a:pt x="39" y="81"/>
                    </a:lnTo>
                    <a:lnTo>
                      <a:pt x="43" y="81"/>
                    </a:lnTo>
                    <a:lnTo>
                      <a:pt x="46" y="77"/>
                    </a:lnTo>
                    <a:lnTo>
                      <a:pt x="46" y="77"/>
                    </a:lnTo>
                    <a:lnTo>
                      <a:pt x="50" y="81"/>
                    </a:lnTo>
                    <a:lnTo>
                      <a:pt x="50" y="84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39" y="91"/>
                    </a:lnTo>
                    <a:lnTo>
                      <a:pt x="29" y="95"/>
                    </a:lnTo>
                    <a:lnTo>
                      <a:pt x="29" y="91"/>
                    </a:lnTo>
                    <a:lnTo>
                      <a:pt x="25" y="91"/>
                    </a:lnTo>
                    <a:lnTo>
                      <a:pt x="22" y="91"/>
                    </a:lnTo>
                    <a:lnTo>
                      <a:pt x="18" y="91"/>
                    </a:lnTo>
                    <a:lnTo>
                      <a:pt x="14" y="91"/>
                    </a:lnTo>
                    <a:lnTo>
                      <a:pt x="11" y="95"/>
                    </a:lnTo>
                    <a:lnTo>
                      <a:pt x="7" y="99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11" y="109"/>
                    </a:lnTo>
                    <a:lnTo>
                      <a:pt x="14" y="109"/>
                    </a:lnTo>
                    <a:lnTo>
                      <a:pt x="25" y="113"/>
                    </a:lnTo>
                    <a:lnTo>
                      <a:pt x="39" y="113"/>
                    </a:lnTo>
                    <a:lnTo>
                      <a:pt x="43" y="113"/>
                    </a:lnTo>
                    <a:lnTo>
                      <a:pt x="46" y="113"/>
                    </a:lnTo>
                    <a:lnTo>
                      <a:pt x="57" y="109"/>
                    </a:lnTo>
                    <a:lnTo>
                      <a:pt x="64" y="109"/>
                    </a:lnTo>
                    <a:lnTo>
                      <a:pt x="74" y="109"/>
                    </a:lnTo>
                    <a:lnTo>
                      <a:pt x="81" y="113"/>
                    </a:lnTo>
                    <a:lnTo>
                      <a:pt x="88" y="116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92" y="123"/>
                    </a:lnTo>
                    <a:lnTo>
                      <a:pt x="88" y="127"/>
                    </a:lnTo>
                    <a:lnTo>
                      <a:pt x="88" y="134"/>
                    </a:lnTo>
                    <a:lnTo>
                      <a:pt x="88" y="137"/>
                    </a:lnTo>
                    <a:lnTo>
                      <a:pt x="85" y="141"/>
                    </a:lnTo>
                    <a:lnTo>
                      <a:pt x="81" y="141"/>
                    </a:lnTo>
                    <a:lnTo>
                      <a:pt x="74" y="137"/>
                    </a:lnTo>
                    <a:lnTo>
                      <a:pt x="71" y="137"/>
                    </a:lnTo>
                    <a:lnTo>
                      <a:pt x="67" y="137"/>
                    </a:lnTo>
                    <a:lnTo>
                      <a:pt x="64" y="137"/>
                    </a:lnTo>
                    <a:lnTo>
                      <a:pt x="53" y="137"/>
                    </a:lnTo>
                    <a:lnTo>
                      <a:pt x="43" y="141"/>
                    </a:lnTo>
                    <a:lnTo>
                      <a:pt x="43" y="141"/>
                    </a:lnTo>
                    <a:lnTo>
                      <a:pt x="39" y="137"/>
                    </a:lnTo>
                    <a:lnTo>
                      <a:pt x="36" y="137"/>
                    </a:lnTo>
                    <a:lnTo>
                      <a:pt x="29" y="137"/>
                    </a:lnTo>
                    <a:lnTo>
                      <a:pt x="25" y="141"/>
                    </a:lnTo>
                    <a:lnTo>
                      <a:pt x="22" y="144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2" y="155"/>
                    </a:lnTo>
                    <a:lnTo>
                      <a:pt x="25" y="158"/>
                    </a:lnTo>
                    <a:lnTo>
                      <a:pt x="32" y="162"/>
                    </a:lnTo>
                    <a:lnTo>
                      <a:pt x="39" y="165"/>
                    </a:lnTo>
                    <a:lnTo>
                      <a:pt x="50" y="169"/>
                    </a:lnTo>
                    <a:lnTo>
                      <a:pt x="53" y="173"/>
                    </a:lnTo>
                    <a:lnTo>
                      <a:pt x="57" y="173"/>
                    </a:lnTo>
                    <a:lnTo>
                      <a:pt x="64" y="176"/>
                    </a:lnTo>
                    <a:lnTo>
                      <a:pt x="67" y="183"/>
                    </a:lnTo>
                    <a:lnTo>
                      <a:pt x="71" y="190"/>
                    </a:lnTo>
                    <a:lnTo>
                      <a:pt x="74" y="197"/>
                    </a:lnTo>
                    <a:lnTo>
                      <a:pt x="81" y="194"/>
                    </a:lnTo>
                    <a:lnTo>
                      <a:pt x="106" y="190"/>
                    </a:lnTo>
                    <a:lnTo>
                      <a:pt x="131" y="183"/>
                    </a:lnTo>
                    <a:lnTo>
                      <a:pt x="155" y="173"/>
                    </a:lnTo>
                    <a:lnTo>
                      <a:pt x="155" y="173"/>
                    </a:lnTo>
                    <a:lnTo>
                      <a:pt x="162" y="173"/>
                    </a:lnTo>
                    <a:lnTo>
                      <a:pt x="169" y="173"/>
                    </a:lnTo>
                    <a:lnTo>
                      <a:pt x="177" y="173"/>
                    </a:lnTo>
                    <a:lnTo>
                      <a:pt x="184" y="180"/>
                    </a:lnTo>
                    <a:lnTo>
                      <a:pt x="187" y="183"/>
                    </a:lnTo>
                    <a:lnTo>
                      <a:pt x="187" y="183"/>
                    </a:lnTo>
                    <a:lnTo>
                      <a:pt x="191" y="183"/>
                    </a:lnTo>
                    <a:lnTo>
                      <a:pt x="194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201" y="183"/>
                    </a:lnTo>
                    <a:lnTo>
                      <a:pt x="205" y="183"/>
                    </a:lnTo>
                    <a:lnTo>
                      <a:pt x="212" y="180"/>
                    </a:lnTo>
                    <a:lnTo>
                      <a:pt x="219" y="173"/>
                    </a:lnTo>
                    <a:lnTo>
                      <a:pt x="219" y="173"/>
                    </a:lnTo>
                    <a:lnTo>
                      <a:pt x="222" y="173"/>
                    </a:lnTo>
                    <a:lnTo>
                      <a:pt x="222" y="169"/>
                    </a:lnTo>
                    <a:lnTo>
                      <a:pt x="222" y="165"/>
                    </a:lnTo>
                    <a:lnTo>
                      <a:pt x="219" y="165"/>
                    </a:lnTo>
                    <a:lnTo>
                      <a:pt x="215" y="162"/>
                    </a:lnTo>
                    <a:lnTo>
                      <a:pt x="208" y="162"/>
                    </a:lnTo>
                    <a:lnTo>
                      <a:pt x="208" y="162"/>
                    </a:lnTo>
                    <a:lnTo>
                      <a:pt x="205" y="162"/>
                    </a:lnTo>
                    <a:lnTo>
                      <a:pt x="205" y="158"/>
                    </a:lnTo>
                    <a:lnTo>
                      <a:pt x="205" y="158"/>
                    </a:lnTo>
                    <a:lnTo>
                      <a:pt x="205" y="155"/>
                    </a:lnTo>
                    <a:lnTo>
                      <a:pt x="212" y="15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" name="Freeform 354"/>
              <p:cNvSpPr>
                <a:spLocks/>
              </p:cNvSpPr>
              <p:nvPr userDrawn="1"/>
            </p:nvSpPr>
            <p:spPr bwMode="gray">
              <a:xfrm>
                <a:off x="765" y="-2766"/>
                <a:ext cx="124" cy="96"/>
              </a:xfrm>
              <a:custGeom>
                <a:avLst/>
                <a:gdLst>
                  <a:gd name="T0" fmla="*/ 43 w 124"/>
                  <a:gd name="T1" fmla="*/ 92 h 96"/>
                  <a:gd name="T2" fmla="*/ 50 w 124"/>
                  <a:gd name="T3" fmla="*/ 96 h 96"/>
                  <a:gd name="T4" fmla="*/ 60 w 124"/>
                  <a:gd name="T5" fmla="*/ 96 h 96"/>
                  <a:gd name="T6" fmla="*/ 64 w 124"/>
                  <a:gd name="T7" fmla="*/ 88 h 96"/>
                  <a:gd name="T8" fmla="*/ 74 w 124"/>
                  <a:gd name="T9" fmla="*/ 78 h 96"/>
                  <a:gd name="T10" fmla="*/ 81 w 124"/>
                  <a:gd name="T11" fmla="*/ 60 h 96"/>
                  <a:gd name="T12" fmla="*/ 85 w 124"/>
                  <a:gd name="T13" fmla="*/ 64 h 96"/>
                  <a:gd name="T14" fmla="*/ 96 w 124"/>
                  <a:gd name="T15" fmla="*/ 67 h 96"/>
                  <a:gd name="T16" fmla="*/ 110 w 124"/>
                  <a:gd name="T17" fmla="*/ 60 h 96"/>
                  <a:gd name="T18" fmla="*/ 110 w 124"/>
                  <a:gd name="T19" fmla="*/ 57 h 96"/>
                  <a:gd name="T20" fmla="*/ 113 w 124"/>
                  <a:gd name="T21" fmla="*/ 50 h 96"/>
                  <a:gd name="T22" fmla="*/ 110 w 124"/>
                  <a:gd name="T23" fmla="*/ 46 h 96"/>
                  <a:gd name="T24" fmla="*/ 113 w 124"/>
                  <a:gd name="T25" fmla="*/ 43 h 96"/>
                  <a:gd name="T26" fmla="*/ 117 w 124"/>
                  <a:gd name="T27" fmla="*/ 36 h 96"/>
                  <a:gd name="T28" fmla="*/ 113 w 124"/>
                  <a:gd name="T29" fmla="*/ 29 h 96"/>
                  <a:gd name="T30" fmla="*/ 117 w 124"/>
                  <a:gd name="T31" fmla="*/ 22 h 96"/>
                  <a:gd name="T32" fmla="*/ 124 w 124"/>
                  <a:gd name="T33" fmla="*/ 14 h 96"/>
                  <a:gd name="T34" fmla="*/ 124 w 124"/>
                  <a:gd name="T35" fmla="*/ 11 h 96"/>
                  <a:gd name="T36" fmla="*/ 117 w 124"/>
                  <a:gd name="T37" fmla="*/ 7 h 96"/>
                  <a:gd name="T38" fmla="*/ 110 w 124"/>
                  <a:gd name="T39" fmla="*/ 0 h 96"/>
                  <a:gd name="T40" fmla="*/ 92 w 124"/>
                  <a:gd name="T41" fmla="*/ 14 h 96"/>
                  <a:gd name="T42" fmla="*/ 85 w 124"/>
                  <a:gd name="T43" fmla="*/ 14 h 96"/>
                  <a:gd name="T44" fmla="*/ 71 w 124"/>
                  <a:gd name="T45" fmla="*/ 18 h 96"/>
                  <a:gd name="T46" fmla="*/ 64 w 124"/>
                  <a:gd name="T47" fmla="*/ 22 h 96"/>
                  <a:gd name="T48" fmla="*/ 53 w 124"/>
                  <a:gd name="T49" fmla="*/ 36 h 96"/>
                  <a:gd name="T50" fmla="*/ 39 w 124"/>
                  <a:gd name="T51" fmla="*/ 53 h 96"/>
                  <a:gd name="T52" fmla="*/ 25 w 124"/>
                  <a:gd name="T53" fmla="*/ 67 h 96"/>
                  <a:gd name="T54" fmla="*/ 15 w 124"/>
                  <a:gd name="T55" fmla="*/ 71 h 96"/>
                  <a:gd name="T56" fmla="*/ 7 w 124"/>
                  <a:gd name="T57" fmla="*/ 71 h 96"/>
                  <a:gd name="T58" fmla="*/ 0 w 124"/>
                  <a:gd name="T59" fmla="*/ 74 h 96"/>
                  <a:gd name="T60" fmla="*/ 4 w 124"/>
                  <a:gd name="T61" fmla="*/ 81 h 96"/>
                  <a:gd name="T62" fmla="*/ 7 w 124"/>
                  <a:gd name="T63" fmla="*/ 88 h 96"/>
                  <a:gd name="T64" fmla="*/ 18 w 124"/>
                  <a:gd name="T65" fmla="*/ 96 h 96"/>
                  <a:gd name="T66" fmla="*/ 36 w 124"/>
                  <a:gd name="T6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96">
                    <a:moveTo>
                      <a:pt x="43" y="92"/>
                    </a:moveTo>
                    <a:lnTo>
                      <a:pt x="43" y="92"/>
                    </a:lnTo>
                    <a:lnTo>
                      <a:pt x="46" y="92"/>
                    </a:lnTo>
                    <a:lnTo>
                      <a:pt x="50" y="96"/>
                    </a:lnTo>
                    <a:lnTo>
                      <a:pt x="53" y="96"/>
                    </a:lnTo>
                    <a:lnTo>
                      <a:pt x="60" y="96"/>
                    </a:lnTo>
                    <a:lnTo>
                      <a:pt x="60" y="92"/>
                    </a:lnTo>
                    <a:lnTo>
                      <a:pt x="64" y="88"/>
                    </a:lnTo>
                    <a:lnTo>
                      <a:pt x="71" y="85"/>
                    </a:lnTo>
                    <a:lnTo>
                      <a:pt x="74" y="78"/>
                    </a:lnTo>
                    <a:lnTo>
                      <a:pt x="81" y="71"/>
                    </a:lnTo>
                    <a:lnTo>
                      <a:pt x="81" y="60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92" y="67"/>
                    </a:lnTo>
                    <a:lnTo>
                      <a:pt x="96" y="67"/>
                    </a:lnTo>
                    <a:lnTo>
                      <a:pt x="103" y="67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0" y="57"/>
                    </a:lnTo>
                    <a:lnTo>
                      <a:pt x="113" y="53"/>
                    </a:lnTo>
                    <a:lnTo>
                      <a:pt x="113" y="50"/>
                    </a:lnTo>
                    <a:lnTo>
                      <a:pt x="113" y="46"/>
                    </a:lnTo>
                    <a:lnTo>
                      <a:pt x="110" y="46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3" y="39"/>
                    </a:lnTo>
                    <a:lnTo>
                      <a:pt x="117" y="36"/>
                    </a:lnTo>
                    <a:lnTo>
                      <a:pt x="117" y="32"/>
                    </a:lnTo>
                    <a:lnTo>
                      <a:pt x="113" y="29"/>
                    </a:lnTo>
                    <a:lnTo>
                      <a:pt x="117" y="25"/>
                    </a:lnTo>
                    <a:lnTo>
                      <a:pt x="117" y="22"/>
                    </a:lnTo>
                    <a:lnTo>
                      <a:pt x="120" y="18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4" y="11"/>
                    </a:lnTo>
                    <a:lnTo>
                      <a:pt x="120" y="7"/>
                    </a:lnTo>
                    <a:lnTo>
                      <a:pt x="117" y="7"/>
                    </a:lnTo>
                    <a:lnTo>
                      <a:pt x="113" y="4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92" y="14"/>
                    </a:lnTo>
                    <a:lnTo>
                      <a:pt x="89" y="14"/>
                    </a:lnTo>
                    <a:lnTo>
                      <a:pt x="85" y="14"/>
                    </a:lnTo>
                    <a:lnTo>
                      <a:pt x="78" y="14"/>
                    </a:lnTo>
                    <a:lnTo>
                      <a:pt x="71" y="18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0" y="29"/>
                    </a:lnTo>
                    <a:lnTo>
                      <a:pt x="53" y="36"/>
                    </a:lnTo>
                    <a:lnTo>
                      <a:pt x="46" y="43"/>
                    </a:lnTo>
                    <a:lnTo>
                      <a:pt x="39" y="53"/>
                    </a:lnTo>
                    <a:lnTo>
                      <a:pt x="32" y="60"/>
                    </a:lnTo>
                    <a:lnTo>
                      <a:pt x="25" y="67"/>
                    </a:lnTo>
                    <a:lnTo>
                      <a:pt x="22" y="71"/>
                    </a:lnTo>
                    <a:lnTo>
                      <a:pt x="15" y="71"/>
                    </a:lnTo>
                    <a:lnTo>
                      <a:pt x="11" y="71"/>
                    </a:lnTo>
                    <a:lnTo>
                      <a:pt x="7" y="71"/>
                    </a:lnTo>
                    <a:lnTo>
                      <a:pt x="4" y="74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4" y="81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15" y="92"/>
                    </a:lnTo>
                    <a:lnTo>
                      <a:pt x="18" y="96"/>
                    </a:lnTo>
                    <a:lnTo>
                      <a:pt x="29" y="96"/>
                    </a:lnTo>
                    <a:lnTo>
                      <a:pt x="36" y="96"/>
                    </a:lnTo>
                    <a:lnTo>
                      <a:pt x="43" y="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7" name="Freeform 355"/>
              <p:cNvSpPr>
                <a:spLocks/>
              </p:cNvSpPr>
              <p:nvPr userDrawn="1"/>
            </p:nvSpPr>
            <p:spPr bwMode="gray">
              <a:xfrm>
                <a:off x="885" y="-2808"/>
                <a:ext cx="25" cy="28"/>
              </a:xfrm>
              <a:custGeom>
                <a:avLst/>
                <a:gdLst>
                  <a:gd name="T0" fmla="*/ 25 w 25"/>
                  <a:gd name="T1" fmla="*/ 21 h 28"/>
                  <a:gd name="T2" fmla="*/ 21 w 25"/>
                  <a:gd name="T3" fmla="*/ 14 h 28"/>
                  <a:gd name="T4" fmla="*/ 21 w 25"/>
                  <a:gd name="T5" fmla="*/ 7 h 28"/>
                  <a:gd name="T6" fmla="*/ 18 w 25"/>
                  <a:gd name="T7" fmla="*/ 4 h 28"/>
                  <a:gd name="T8" fmla="*/ 18 w 25"/>
                  <a:gd name="T9" fmla="*/ 4 h 28"/>
                  <a:gd name="T10" fmla="*/ 14 w 25"/>
                  <a:gd name="T11" fmla="*/ 4 h 28"/>
                  <a:gd name="T12" fmla="*/ 14 w 25"/>
                  <a:gd name="T13" fmla="*/ 4 h 28"/>
                  <a:gd name="T14" fmla="*/ 11 w 25"/>
                  <a:gd name="T15" fmla="*/ 0 h 28"/>
                  <a:gd name="T16" fmla="*/ 11 w 25"/>
                  <a:gd name="T17" fmla="*/ 0 h 28"/>
                  <a:gd name="T18" fmla="*/ 7 w 25"/>
                  <a:gd name="T19" fmla="*/ 0 h 28"/>
                  <a:gd name="T20" fmla="*/ 4 w 25"/>
                  <a:gd name="T21" fmla="*/ 4 h 28"/>
                  <a:gd name="T22" fmla="*/ 0 w 25"/>
                  <a:gd name="T23" fmla="*/ 7 h 28"/>
                  <a:gd name="T24" fmla="*/ 0 w 25"/>
                  <a:gd name="T25" fmla="*/ 11 h 28"/>
                  <a:gd name="T26" fmla="*/ 0 w 25"/>
                  <a:gd name="T27" fmla="*/ 21 h 28"/>
                  <a:gd name="T28" fmla="*/ 0 w 25"/>
                  <a:gd name="T29" fmla="*/ 21 h 28"/>
                  <a:gd name="T30" fmla="*/ 4 w 25"/>
                  <a:gd name="T31" fmla="*/ 25 h 28"/>
                  <a:gd name="T32" fmla="*/ 7 w 25"/>
                  <a:gd name="T33" fmla="*/ 28 h 28"/>
                  <a:gd name="T34" fmla="*/ 14 w 25"/>
                  <a:gd name="T35" fmla="*/ 28 h 28"/>
                  <a:gd name="T36" fmla="*/ 18 w 25"/>
                  <a:gd name="T37" fmla="*/ 28 h 28"/>
                  <a:gd name="T38" fmla="*/ 21 w 25"/>
                  <a:gd name="T39" fmla="*/ 28 h 28"/>
                  <a:gd name="T40" fmla="*/ 25 w 25"/>
                  <a:gd name="T41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28">
                    <a:moveTo>
                      <a:pt x="25" y="21"/>
                    </a:moveTo>
                    <a:lnTo>
                      <a:pt x="21" y="14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" y="25"/>
                    </a:lnTo>
                    <a:lnTo>
                      <a:pt x="7" y="28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1" y="28"/>
                    </a:lnTo>
                    <a:lnTo>
                      <a:pt x="25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8" name="Freeform 356"/>
              <p:cNvSpPr>
                <a:spLocks/>
              </p:cNvSpPr>
              <p:nvPr userDrawn="1"/>
            </p:nvSpPr>
            <p:spPr bwMode="gray">
              <a:xfrm>
                <a:off x="913" y="-2847"/>
                <a:ext cx="71" cy="43"/>
              </a:xfrm>
              <a:custGeom>
                <a:avLst/>
                <a:gdLst>
                  <a:gd name="T0" fmla="*/ 11 w 71"/>
                  <a:gd name="T1" fmla="*/ 39 h 43"/>
                  <a:gd name="T2" fmla="*/ 11 w 71"/>
                  <a:gd name="T3" fmla="*/ 36 h 43"/>
                  <a:gd name="T4" fmla="*/ 14 w 71"/>
                  <a:gd name="T5" fmla="*/ 32 h 43"/>
                  <a:gd name="T6" fmla="*/ 18 w 71"/>
                  <a:gd name="T7" fmla="*/ 29 h 43"/>
                  <a:gd name="T8" fmla="*/ 22 w 71"/>
                  <a:gd name="T9" fmla="*/ 29 h 43"/>
                  <a:gd name="T10" fmla="*/ 25 w 71"/>
                  <a:gd name="T11" fmla="*/ 29 h 43"/>
                  <a:gd name="T12" fmla="*/ 32 w 71"/>
                  <a:gd name="T13" fmla="*/ 32 h 43"/>
                  <a:gd name="T14" fmla="*/ 32 w 71"/>
                  <a:gd name="T15" fmla="*/ 32 h 43"/>
                  <a:gd name="T16" fmla="*/ 32 w 71"/>
                  <a:gd name="T17" fmla="*/ 36 h 43"/>
                  <a:gd name="T18" fmla="*/ 39 w 71"/>
                  <a:gd name="T19" fmla="*/ 39 h 43"/>
                  <a:gd name="T20" fmla="*/ 43 w 71"/>
                  <a:gd name="T21" fmla="*/ 43 h 43"/>
                  <a:gd name="T22" fmla="*/ 50 w 71"/>
                  <a:gd name="T23" fmla="*/ 43 h 43"/>
                  <a:gd name="T24" fmla="*/ 57 w 71"/>
                  <a:gd name="T25" fmla="*/ 39 h 43"/>
                  <a:gd name="T26" fmla="*/ 64 w 71"/>
                  <a:gd name="T27" fmla="*/ 32 h 43"/>
                  <a:gd name="T28" fmla="*/ 67 w 71"/>
                  <a:gd name="T29" fmla="*/ 32 h 43"/>
                  <a:gd name="T30" fmla="*/ 67 w 71"/>
                  <a:gd name="T31" fmla="*/ 29 h 43"/>
                  <a:gd name="T32" fmla="*/ 71 w 71"/>
                  <a:gd name="T33" fmla="*/ 25 h 43"/>
                  <a:gd name="T34" fmla="*/ 71 w 71"/>
                  <a:gd name="T35" fmla="*/ 22 h 43"/>
                  <a:gd name="T36" fmla="*/ 67 w 71"/>
                  <a:gd name="T37" fmla="*/ 18 h 43"/>
                  <a:gd name="T38" fmla="*/ 60 w 71"/>
                  <a:gd name="T39" fmla="*/ 14 h 43"/>
                  <a:gd name="T40" fmla="*/ 39 w 71"/>
                  <a:gd name="T41" fmla="*/ 4 h 43"/>
                  <a:gd name="T42" fmla="*/ 39 w 71"/>
                  <a:gd name="T43" fmla="*/ 0 h 43"/>
                  <a:gd name="T44" fmla="*/ 36 w 71"/>
                  <a:gd name="T45" fmla="*/ 0 h 43"/>
                  <a:gd name="T46" fmla="*/ 32 w 71"/>
                  <a:gd name="T47" fmla="*/ 0 h 43"/>
                  <a:gd name="T48" fmla="*/ 25 w 71"/>
                  <a:gd name="T49" fmla="*/ 0 h 43"/>
                  <a:gd name="T50" fmla="*/ 18 w 71"/>
                  <a:gd name="T51" fmla="*/ 4 h 43"/>
                  <a:gd name="T52" fmla="*/ 11 w 71"/>
                  <a:gd name="T53" fmla="*/ 11 h 43"/>
                  <a:gd name="T54" fmla="*/ 11 w 71"/>
                  <a:gd name="T55" fmla="*/ 11 h 43"/>
                  <a:gd name="T56" fmla="*/ 7 w 71"/>
                  <a:gd name="T57" fmla="*/ 14 h 43"/>
                  <a:gd name="T58" fmla="*/ 4 w 71"/>
                  <a:gd name="T59" fmla="*/ 18 h 43"/>
                  <a:gd name="T60" fmla="*/ 0 w 71"/>
                  <a:gd name="T61" fmla="*/ 22 h 43"/>
                  <a:gd name="T62" fmla="*/ 0 w 71"/>
                  <a:gd name="T63" fmla="*/ 25 h 43"/>
                  <a:gd name="T64" fmla="*/ 0 w 71"/>
                  <a:gd name="T65" fmla="*/ 29 h 43"/>
                  <a:gd name="T66" fmla="*/ 4 w 71"/>
                  <a:gd name="T67" fmla="*/ 32 h 43"/>
                  <a:gd name="T68" fmla="*/ 11 w 71"/>
                  <a:gd name="T69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1" h="43">
                    <a:moveTo>
                      <a:pt x="11" y="39"/>
                    </a:moveTo>
                    <a:lnTo>
                      <a:pt x="11" y="36"/>
                    </a:lnTo>
                    <a:lnTo>
                      <a:pt x="14" y="32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9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39" y="39"/>
                    </a:lnTo>
                    <a:lnTo>
                      <a:pt x="43" y="43"/>
                    </a:lnTo>
                    <a:lnTo>
                      <a:pt x="50" y="43"/>
                    </a:lnTo>
                    <a:lnTo>
                      <a:pt x="57" y="39"/>
                    </a:lnTo>
                    <a:lnTo>
                      <a:pt x="64" y="32"/>
                    </a:lnTo>
                    <a:lnTo>
                      <a:pt x="67" y="32"/>
                    </a:lnTo>
                    <a:lnTo>
                      <a:pt x="67" y="29"/>
                    </a:lnTo>
                    <a:lnTo>
                      <a:pt x="71" y="25"/>
                    </a:lnTo>
                    <a:lnTo>
                      <a:pt x="71" y="22"/>
                    </a:lnTo>
                    <a:lnTo>
                      <a:pt x="67" y="18"/>
                    </a:lnTo>
                    <a:lnTo>
                      <a:pt x="60" y="1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8" y="4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4" y="32"/>
                    </a:lnTo>
                    <a:lnTo>
                      <a:pt x="11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9" name="Freeform 357"/>
              <p:cNvSpPr>
                <a:spLocks/>
              </p:cNvSpPr>
              <p:nvPr userDrawn="1"/>
            </p:nvSpPr>
            <p:spPr bwMode="gray">
              <a:xfrm>
                <a:off x="910" y="-2790"/>
                <a:ext cx="63" cy="35"/>
              </a:xfrm>
              <a:custGeom>
                <a:avLst/>
                <a:gdLst>
                  <a:gd name="T0" fmla="*/ 10 w 63"/>
                  <a:gd name="T1" fmla="*/ 35 h 35"/>
                  <a:gd name="T2" fmla="*/ 10 w 63"/>
                  <a:gd name="T3" fmla="*/ 35 h 35"/>
                  <a:gd name="T4" fmla="*/ 17 w 63"/>
                  <a:gd name="T5" fmla="*/ 35 h 35"/>
                  <a:gd name="T6" fmla="*/ 25 w 63"/>
                  <a:gd name="T7" fmla="*/ 35 h 35"/>
                  <a:gd name="T8" fmla="*/ 35 w 63"/>
                  <a:gd name="T9" fmla="*/ 35 h 35"/>
                  <a:gd name="T10" fmla="*/ 39 w 63"/>
                  <a:gd name="T11" fmla="*/ 31 h 35"/>
                  <a:gd name="T12" fmla="*/ 42 w 63"/>
                  <a:gd name="T13" fmla="*/ 28 h 35"/>
                  <a:gd name="T14" fmla="*/ 49 w 63"/>
                  <a:gd name="T15" fmla="*/ 21 h 35"/>
                  <a:gd name="T16" fmla="*/ 53 w 63"/>
                  <a:gd name="T17" fmla="*/ 17 h 35"/>
                  <a:gd name="T18" fmla="*/ 56 w 63"/>
                  <a:gd name="T19" fmla="*/ 17 h 35"/>
                  <a:gd name="T20" fmla="*/ 60 w 63"/>
                  <a:gd name="T21" fmla="*/ 17 h 35"/>
                  <a:gd name="T22" fmla="*/ 63 w 63"/>
                  <a:gd name="T23" fmla="*/ 17 h 35"/>
                  <a:gd name="T24" fmla="*/ 63 w 63"/>
                  <a:gd name="T25" fmla="*/ 14 h 35"/>
                  <a:gd name="T26" fmla="*/ 63 w 63"/>
                  <a:gd name="T27" fmla="*/ 10 h 35"/>
                  <a:gd name="T28" fmla="*/ 60 w 63"/>
                  <a:gd name="T29" fmla="*/ 7 h 35"/>
                  <a:gd name="T30" fmla="*/ 53 w 63"/>
                  <a:gd name="T31" fmla="*/ 3 h 35"/>
                  <a:gd name="T32" fmla="*/ 42 w 63"/>
                  <a:gd name="T33" fmla="*/ 3 h 35"/>
                  <a:gd name="T34" fmla="*/ 32 w 63"/>
                  <a:gd name="T35" fmla="*/ 0 h 35"/>
                  <a:gd name="T36" fmla="*/ 25 w 63"/>
                  <a:gd name="T37" fmla="*/ 0 h 35"/>
                  <a:gd name="T38" fmla="*/ 17 w 63"/>
                  <a:gd name="T39" fmla="*/ 0 h 35"/>
                  <a:gd name="T40" fmla="*/ 14 w 63"/>
                  <a:gd name="T41" fmla="*/ 0 h 35"/>
                  <a:gd name="T42" fmla="*/ 14 w 63"/>
                  <a:gd name="T43" fmla="*/ 0 h 35"/>
                  <a:gd name="T44" fmla="*/ 10 w 63"/>
                  <a:gd name="T45" fmla="*/ 3 h 35"/>
                  <a:gd name="T46" fmla="*/ 7 w 63"/>
                  <a:gd name="T47" fmla="*/ 10 h 35"/>
                  <a:gd name="T48" fmla="*/ 3 w 63"/>
                  <a:gd name="T49" fmla="*/ 14 h 35"/>
                  <a:gd name="T50" fmla="*/ 0 w 63"/>
                  <a:gd name="T51" fmla="*/ 21 h 35"/>
                  <a:gd name="T52" fmla="*/ 3 w 63"/>
                  <a:gd name="T53" fmla="*/ 28 h 35"/>
                  <a:gd name="T54" fmla="*/ 10 w 63"/>
                  <a:gd name="T5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3" h="35">
                    <a:moveTo>
                      <a:pt x="10" y="35"/>
                    </a:moveTo>
                    <a:lnTo>
                      <a:pt x="10" y="35"/>
                    </a:lnTo>
                    <a:lnTo>
                      <a:pt x="17" y="35"/>
                    </a:lnTo>
                    <a:lnTo>
                      <a:pt x="25" y="35"/>
                    </a:lnTo>
                    <a:lnTo>
                      <a:pt x="35" y="35"/>
                    </a:lnTo>
                    <a:lnTo>
                      <a:pt x="39" y="31"/>
                    </a:lnTo>
                    <a:lnTo>
                      <a:pt x="42" y="28"/>
                    </a:lnTo>
                    <a:lnTo>
                      <a:pt x="49" y="21"/>
                    </a:lnTo>
                    <a:lnTo>
                      <a:pt x="53" y="17"/>
                    </a:lnTo>
                    <a:lnTo>
                      <a:pt x="56" y="17"/>
                    </a:lnTo>
                    <a:lnTo>
                      <a:pt x="60" y="17"/>
                    </a:lnTo>
                    <a:lnTo>
                      <a:pt x="63" y="17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0" y="7"/>
                    </a:lnTo>
                    <a:lnTo>
                      <a:pt x="53" y="3"/>
                    </a:lnTo>
                    <a:lnTo>
                      <a:pt x="42" y="3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0" y="21"/>
                    </a:lnTo>
                    <a:lnTo>
                      <a:pt x="3" y="28"/>
                    </a:lnTo>
                    <a:lnTo>
                      <a:pt x="10" y="3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0" name="Freeform 358"/>
              <p:cNvSpPr>
                <a:spLocks/>
              </p:cNvSpPr>
              <p:nvPr userDrawn="1"/>
            </p:nvSpPr>
            <p:spPr bwMode="gray">
              <a:xfrm>
                <a:off x="836" y="-2678"/>
                <a:ext cx="18" cy="29"/>
              </a:xfrm>
              <a:custGeom>
                <a:avLst/>
                <a:gdLst>
                  <a:gd name="T0" fmla="*/ 18 w 18"/>
                  <a:gd name="T1" fmla="*/ 15 h 29"/>
                  <a:gd name="T2" fmla="*/ 18 w 18"/>
                  <a:gd name="T3" fmla="*/ 15 h 29"/>
                  <a:gd name="T4" fmla="*/ 18 w 18"/>
                  <a:gd name="T5" fmla="*/ 11 h 29"/>
                  <a:gd name="T6" fmla="*/ 18 w 18"/>
                  <a:gd name="T7" fmla="*/ 8 h 29"/>
                  <a:gd name="T8" fmla="*/ 18 w 18"/>
                  <a:gd name="T9" fmla="*/ 4 h 29"/>
                  <a:gd name="T10" fmla="*/ 18 w 18"/>
                  <a:gd name="T11" fmla="*/ 0 h 29"/>
                  <a:gd name="T12" fmla="*/ 14 w 18"/>
                  <a:gd name="T13" fmla="*/ 0 h 29"/>
                  <a:gd name="T14" fmla="*/ 10 w 18"/>
                  <a:gd name="T15" fmla="*/ 0 h 29"/>
                  <a:gd name="T16" fmla="*/ 7 w 18"/>
                  <a:gd name="T17" fmla="*/ 4 h 29"/>
                  <a:gd name="T18" fmla="*/ 3 w 18"/>
                  <a:gd name="T19" fmla="*/ 11 h 29"/>
                  <a:gd name="T20" fmla="*/ 0 w 18"/>
                  <a:gd name="T21" fmla="*/ 15 h 29"/>
                  <a:gd name="T22" fmla="*/ 0 w 18"/>
                  <a:gd name="T23" fmla="*/ 22 h 29"/>
                  <a:gd name="T24" fmla="*/ 0 w 18"/>
                  <a:gd name="T25" fmla="*/ 29 h 29"/>
                  <a:gd name="T26" fmla="*/ 0 w 18"/>
                  <a:gd name="T27" fmla="*/ 29 h 29"/>
                  <a:gd name="T28" fmla="*/ 3 w 18"/>
                  <a:gd name="T29" fmla="*/ 29 h 29"/>
                  <a:gd name="T30" fmla="*/ 7 w 18"/>
                  <a:gd name="T31" fmla="*/ 29 h 29"/>
                  <a:gd name="T32" fmla="*/ 10 w 18"/>
                  <a:gd name="T33" fmla="*/ 29 h 29"/>
                  <a:gd name="T34" fmla="*/ 14 w 18"/>
                  <a:gd name="T35" fmla="*/ 22 h 29"/>
                  <a:gd name="T36" fmla="*/ 18 w 18"/>
                  <a:gd name="T37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29">
                    <a:moveTo>
                      <a:pt x="18" y="15"/>
                    </a:moveTo>
                    <a:lnTo>
                      <a:pt x="18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4"/>
                    </a:lnTo>
                    <a:lnTo>
                      <a:pt x="3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4" y="22"/>
                    </a:lnTo>
                    <a:lnTo>
                      <a:pt x="18" y="1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1" name="Freeform 359"/>
              <p:cNvSpPr>
                <a:spLocks/>
              </p:cNvSpPr>
              <p:nvPr userDrawn="1"/>
            </p:nvSpPr>
            <p:spPr bwMode="gray">
              <a:xfrm>
                <a:off x="832" y="-2656"/>
                <a:ext cx="120" cy="95"/>
              </a:xfrm>
              <a:custGeom>
                <a:avLst/>
                <a:gdLst>
                  <a:gd name="T0" fmla="*/ 7 w 120"/>
                  <a:gd name="T1" fmla="*/ 70 h 95"/>
                  <a:gd name="T2" fmla="*/ 14 w 120"/>
                  <a:gd name="T3" fmla="*/ 74 h 95"/>
                  <a:gd name="T4" fmla="*/ 25 w 120"/>
                  <a:gd name="T5" fmla="*/ 74 h 95"/>
                  <a:gd name="T6" fmla="*/ 29 w 120"/>
                  <a:gd name="T7" fmla="*/ 70 h 95"/>
                  <a:gd name="T8" fmla="*/ 32 w 120"/>
                  <a:gd name="T9" fmla="*/ 67 h 95"/>
                  <a:gd name="T10" fmla="*/ 39 w 120"/>
                  <a:gd name="T11" fmla="*/ 70 h 95"/>
                  <a:gd name="T12" fmla="*/ 50 w 120"/>
                  <a:gd name="T13" fmla="*/ 70 h 95"/>
                  <a:gd name="T14" fmla="*/ 53 w 120"/>
                  <a:gd name="T15" fmla="*/ 67 h 95"/>
                  <a:gd name="T16" fmla="*/ 60 w 120"/>
                  <a:gd name="T17" fmla="*/ 67 h 95"/>
                  <a:gd name="T18" fmla="*/ 60 w 120"/>
                  <a:gd name="T19" fmla="*/ 70 h 95"/>
                  <a:gd name="T20" fmla="*/ 57 w 120"/>
                  <a:gd name="T21" fmla="*/ 74 h 95"/>
                  <a:gd name="T22" fmla="*/ 43 w 120"/>
                  <a:gd name="T23" fmla="*/ 81 h 95"/>
                  <a:gd name="T24" fmla="*/ 29 w 120"/>
                  <a:gd name="T25" fmla="*/ 88 h 95"/>
                  <a:gd name="T26" fmla="*/ 29 w 120"/>
                  <a:gd name="T27" fmla="*/ 91 h 95"/>
                  <a:gd name="T28" fmla="*/ 39 w 120"/>
                  <a:gd name="T29" fmla="*/ 95 h 95"/>
                  <a:gd name="T30" fmla="*/ 57 w 120"/>
                  <a:gd name="T31" fmla="*/ 91 h 95"/>
                  <a:gd name="T32" fmla="*/ 71 w 120"/>
                  <a:gd name="T33" fmla="*/ 81 h 95"/>
                  <a:gd name="T34" fmla="*/ 78 w 120"/>
                  <a:gd name="T35" fmla="*/ 77 h 95"/>
                  <a:gd name="T36" fmla="*/ 81 w 120"/>
                  <a:gd name="T37" fmla="*/ 74 h 95"/>
                  <a:gd name="T38" fmla="*/ 85 w 120"/>
                  <a:gd name="T39" fmla="*/ 77 h 95"/>
                  <a:gd name="T40" fmla="*/ 88 w 120"/>
                  <a:gd name="T41" fmla="*/ 77 h 95"/>
                  <a:gd name="T42" fmla="*/ 95 w 120"/>
                  <a:gd name="T43" fmla="*/ 74 h 95"/>
                  <a:gd name="T44" fmla="*/ 99 w 120"/>
                  <a:gd name="T45" fmla="*/ 74 h 95"/>
                  <a:gd name="T46" fmla="*/ 110 w 120"/>
                  <a:gd name="T47" fmla="*/ 74 h 95"/>
                  <a:gd name="T48" fmla="*/ 113 w 120"/>
                  <a:gd name="T49" fmla="*/ 70 h 95"/>
                  <a:gd name="T50" fmla="*/ 117 w 120"/>
                  <a:gd name="T51" fmla="*/ 60 h 95"/>
                  <a:gd name="T52" fmla="*/ 120 w 120"/>
                  <a:gd name="T53" fmla="*/ 45 h 95"/>
                  <a:gd name="T54" fmla="*/ 117 w 120"/>
                  <a:gd name="T55" fmla="*/ 35 h 95"/>
                  <a:gd name="T56" fmla="*/ 113 w 120"/>
                  <a:gd name="T57" fmla="*/ 35 h 95"/>
                  <a:gd name="T58" fmla="*/ 106 w 120"/>
                  <a:gd name="T59" fmla="*/ 38 h 95"/>
                  <a:gd name="T60" fmla="*/ 99 w 120"/>
                  <a:gd name="T61" fmla="*/ 38 h 95"/>
                  <a:gd name="T62" fmla="*/ 95 w 120"/>
                  <a:gd name="T63" fmla="*/ 31 h 95"/>
                  <a:gd name="T64" fmla="*/ 88 w 120"/>
                  <a:gd name="T65" fmla="*/ 17 h 95"/>
                  <a:gd name="T66" fmla="*/ 88 w 120"/>
                  <a:gd name="T67" fmla="*/ 7 h 95"/>
                  <a:gd name="T68" fmla="*/ 85 w 120"/>
                  <a:gd name="T69" fmla="*/ 0 h 95"/>
                  <a:gd name="T70" fmla="*/ 81 w 120"/>
                  <a:gd name="T71" fmla="*/ 0 h 95"/>
                  <a:gd name="T72" fmla="*/ 74 w 120"/>
                  <a:gd name="T73" fmla="*/ 3 h 95"/>
                  <a:gd name="T74" fmla="*/ 67 w 120"/>
                  <a:gd name="T75" fmla="*/ 14 h 95"/>
                  <a:gd name="T76" fmla="*/ 67 w 120"/>
                  <a:gd name="T77" fmla="*/ 21 h 95"/>
                  <a:gd name="T78" fmla="*/ 67 w 120"/>
                  <a:gd name="T79" fmla="*/ 28 h 95"/>
                  <a:gd name="T80" fmla="*/ 74 w 120"/>
                  <a:gd name="T81" fmla="*/ 31 h 95"/>
                  <a:gd name="T82" fmla="*/ 67 w 120"/>
                  <a:gd name="T83" fmla="*/ 38 h 95"/>
                  <a:gd name="T84" fmla="*/ 64 w 120"/>
                  <a:gd name="T85" fmla="*/ 45 h 95"/>
                  <a:gd name="T86" fmla="*/ 57 w 120"/>
                  <a:gd name="T87" fmla="*/ 49 h 95"/>
                  <a:gd name="T88" fmla="*/ 57 w 120"/>
                  <a:gd name="T89" fmla="*/ 38 h 95"/>
                  <a:gd name="T90" fmla="*/ 53 w 120"/>
                  <a:gd name="T91" fmla="*/ 28 h 95"/>
                  <a:gd name="T92" fmla="*/ 46 w 120"/>
                  <a:gd name="T93" fmla="*/ 24 h 95"/>
                  <a:gd name="T94" fmla="*/ 39 w 120"/>
                  <a:gd name="T95" fmla="*/ 28 h 95"/>
                  <a:gd name="T96" fmla="*/ 32 w 120"/>
                  <a:gd name="T97" fmla="*/ 24 h 95"/>
                  <a:gd name="T98" fmla="*/ 32 w 120"/>
                  <a:gd name="T99" fmla="*/ 21 h 95"/>
                  <a:gd name="T100" fmla="*/ 25 w 120"/>
                  <a:gd name="T101" fmla="*/ 17 h 95"/>
                  <a:gd name="T102" fmla="*/ 14 w 120"/>
                  <a:gd name="T103" fmla="*/ 17 h 95"/>
                  <a:gd name="T104" fmla="*/ 11 w 120"/>
                  <a:gd name="T105" fmla="*/ 24 h 95"/>
                  <a:gd name="T106" fmla="*/ 7 w 120"/>
                  <a:gd name="T107" fmla="*/ 35 h 95"/>
                  <a:gd name="T108" fmla="*/ 7 w 120"/>
                  <a:gd name="T109" fmla="*/ 35 h 95"/>
                  <a:gd name="T110" fmla="*/ 7 w 120"/>
                  <a:gd name="T111" fmla="*/ 45 h 95"/>
                  <a:gd name="T112" fmla="*/ 4 w 120"/>
                  <a:gd name="T113" fmla="*/ 49 h 95"/>
                  <a:gd name="T114" fmla="*/ 0 w 120"/>
                  <a:gd name="T115" fmla="*/ 56 h 95"/>
                  <a:gd name="T116" fmla="*/ 0 w 120"/>
                  <a:gd name="T117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0" h="95">
                    <a:moveTo>
                      <a:pt x="7" y="70"/>
                    </a:moveTo>
                    <a:lnTo>
                      <a:pt x="7" y="70"/>
                    </a:lnTo>
                    <a:lnTo>
                      <a:pt x="11" y="74"/>
                    </a:lnTo>
                    <a:lnTo>
                      <a:pt x="14" y="74"/>
                    </a:lnTo>
                    <a:lnTo>
                      <a:pt x="22" y="77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9" y="70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36" y="70"/>
                    </a:lnTo>
                    <a:lnTo>
                      <a:pt x="39" y="70"/>
                    </a:lnTo>
                    <a:lnTo>
                      <a:pt x="46" y="70"/>
                    </a:lnTo>
                    <a:lnTo>
                      <a:pt x="50" y="70"/>
                    </a:lnTo>
                    <a:lnTo>
                      <a:pt x="50" y="67"/>
                    </a:lnTo>
                    <a:lnTo>
                      <a:pt x="53" y="67"/>
                    </a:lnTo>
                    <a:lnTo>
                      <a:pt x="57" y="67"/>
                    </a:lnTo>
                    <a:lnTo>
                      <a:pt x="60" y="67"/>
                    </a:lnTo>
                    <a:lnTo>
                      <a:pt x="64" y="67"/>
                    </a:lnTo>
                    <a:lnTo>
                      <a:pt x="60" y="70"/>
                    </a:lnTo>
                    <a:lnTo>
                      <a:pt x="60" y="74"/>
                    </a:lnTo>
                    <a:lnTo>
                      <a:pt x="57" y="74"/>
                    </a:lnTo>
                    <a:lnTo>
                      <a:pt x="50" y="77"/>
                    </a:lnTo>
                    <a:lnTo>
                      <a:pt x="43" y="81"/>
                    </a:lnTo>
                    <a:lnTo>
                      <a:pt x="36" y="84"/>
                    </a:lnTo>
                    <a:lnTo>
                      <a:pt x="29" y="88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2" y="91"/>
                    </a:lnTo>
                    <a:lnTo>
                      <a:pt x="39" y="95"/>
                    </a:lnTo>
                    <a:lnTo>
                      <a:pt x="50" y="95"/>
                    </a:lnTo>
                    <a:lnTo>
                      <a:pt x="57" y="91"/>
                    </a:lnTo>
                    <a:lnTo>
                      <a:pt x="64" y="84"/>
                    </a:lnTo>
                    <a:lnTo>
                      <a:pt x="71" y="81"/>
                    </a:lnTo>
                    <a:lnTo>
                      <a:pt x="78" y="77"/>
                    </a:lnTo>
                    <a:lnTo>
                      <a:pt x="78" y="77"/>
                    </a:lnTo>
                    <a:lnTo>
                      <a:pt x="78" y="74"/>
                    </a:lnTo>
                    <a:lnTo>
                      <a:pt x="81" y="74"/>
                    </a:lnTo>
                    <a:lnTo>
                      <a:pt x="85" y="74"/>
                    </a:lnTo>
                    <a:lnTo>
                      <a:pt x="85" y="77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74"/>
                    </a:lnTo>
                    <a:lnTo>
                      <a:pt x="99" y="74"/>
                    </a:lnTo>
                    <a:lnTo>
                      <a:pt x="99" y="74"/>
                    </a:lnTo>
                    <a:lnTo>
                      <a:pt x="106" y="77"/>
                    </a:lnTo>
                    <a:lnTo>
                      <a:pt x="110" y="74"/>
                    </a:lnTo>
                    <a:lnTo>
                      <a:pt x="113" y="70"/>
                    </a:lnTo>
                    <a:lnTo>
                      <a:pt x="113" y="70"/>
                    </a:lnTo>
                    <a:lnTo>
                      <a:pt x="117" y="63"/>
                    </a:lnTo>
                    <a:lnTo>
                      <a:pt x="117" y="60"/>
                    </a:lnTo>
                    <a:lnTo>
                      <a:pt x="120" y="52"/>
                    </a:lnTo>
                    <a:lnTo>
                      <a:pt x="120" y="45"/>
                    </a:lnTo>
                    <a:lnTo>
                      <a:pt x="120" y="42"/>
                    </a:lnTo>
                    <a:lnTo>
                      <a:pt x="117" y="35"/>
                    </a:lnTo>
                    <a:lnTo>
                      <a:pt x="113" y="35"/>
                    </a:lnTo>
                    <a:lnTo>
                      <a:pt x="113" y="35"/>
                    </a:lnTo>
                    <a:lnTo>
                      <a:pt x="110" y="35"/>
                    </a:lnTo>
                    <a:lnTo>
                      <a:pt x="106" y="38"/>
                    </a:lnTo>
                    <a:lnTo>
                      <a:pt x="103" y="38"/>
                    </a:lnTo>
                    <a:lnTo>
                      <a:pt x="99" y="38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2" y="24"/>
                    </a:lnTo>
                    <a:lnTo>
                      <a:pt x="88" y="17"/>
                    </a:lnTo>
                    <a:lnTo>
                      <a:pt x="88" y="10"/>
                    </a:lnTo>
                    <a:lnTo>
                      <a:pt x="88" y="7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3"/>
                    </a:lnTo>
                    <a:lnTo>
                      <a:pt x="71" y="7"/>
                    </a:lnTo>
                    <a:lnTo>
                      <a:pt x="67" y="14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4"/>
                    </a:lnTo>
                    <a:lnTo>
                      <a:pt x="67" y="28"/>
                    </a:lnTo>
                    <a:lnTo>
                      <a:pt x="74" y="28"/>
                    </a:lnTo>
                    <a:lnTo>
                      <a:pt x="74" y="31"/>
                    </a:lnTo>
                    <a:lnTo>
                      <a:pt x="71" y="35"/>
                    </a:lnTo>
                    <a:lnTo>
                      <a:pt x="67" y="38"/>
                    </a:lnTo>
                    <a:lnTo>
                      <a:pt x="67" y="42"/>
                    </a:lnTo>
                    <a:lnTo>
                      <a:pt x="64" y="45"/>
                    </a:lnTo>
                    <a:lnTo>
                      <a:pt x="60" y="49"/>
                    </a:lnTo>
                    <a:lnTo>
                      <a:pt x="57" y="49"/>
                    </a:lnTo>
                    <a:lnTo>
                      <a:pt x="57" y="45"/>
                    </a:lnTo>
                    <a:lnTo>
                      <a:pt x="57" y="38"/>
                    </a:lnTo>
                    <a:lnTo>
                      <a:pt x="57" y="35"/>
                    </a:lnTo>
                    <a:lnTo>
                      <a:pt x="53" y="28"/>
                    </a:lnTo>
                    <a:lnTo>
                      <a:pt x="50" y="24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39" y="28"/>
                    </a:lnTo>
                    <a:lnTo>
                      <a:pt x="36" y="28"/>
                    </a:lnTo>
                    <a:lnTo>
                      <a:pt x="32" y="24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29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4" y="17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8"/>
                    </a:lnTo>
                    <a:lnTo>
                      <a:pt x="7" y="45"/>
                    </a:lnTo>
                    <a:lnTo>
                      <a:pt x="7" y="49"/>
                    </a:lnTo>
                    <a:lnTo>
                      <a:pt x="4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7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2" name="Freeform 360"/>
              <p:cNvSpPr>
                <a:spLocks/>
              </p:cNvSpPr>
              <p:nvPr userDrawn="1"/>
            </p:nvSpPr>
            <p:spPr bwMode="gray">
              <a:xfrm>
                <a:off x="1023" y="-2797"/>
                <a:ext cx="21" cy="53"/>
              </a:xfrm>
              <a:custGeom>
                <a:avLst/>
                <a:gdLst>
                  <a:gd name="T0" fmla="*/ 17 w 21"/>
                  <a:gd name="T1" fmla="*/ 38 h 53"/>
                  <a:gd name="T2" fmla="*/ 10 w 21"/>
                  <a:gd name="T3" fmla="*/ 10 h 53"/>
                  <a:gd name="T4" fmla="*/ 10 w 21"/>
                  <a:gd name="T5" fmla="*/ 10 h 53"/>
                  <a:gd name="T6" fmla="*/ 7 w 21"/>
                  <a:gd name="T7" fmla="*/ 7 h 53"/>
                  <a:gd name="T8" fmla="*/ 7 w 21"/>
                  <a:gd name="T9" fmla="*/ 3 h 53"/>
                  <a:gd name="T10" fmla="*/ 7 w 21"/>
                  <a:gd name="T11" fmla="*/ 3 h 53"/>
                  <a:gd name="T12" fmla="*/ 3 w 21"/>
                  <a:gd name="T13" fmla="*/ 0 h 53"/>
                  <a:gd name="T14" fmla="*/ 3 w 21"/>
                  <a:gd name="T15" fmla="*/ 3 h 53"/>
                  <a:gd name="T16" fmla="*/ 0 w 21"/>
                  <a:gd name="T17" fmla="*/ 7 h 53"/>
                  <a:gd name="T18" fmla="*/ 0 w 21"/>
                  <a:gd name="T19" fmla="*/ 14 h 53"/>
                  <a:gd name="T20" fmla="*/ 0 w 21"/>
                  <a:gd name="T21" fmla="*/ 24 h 53"/>
                  <a:gd name="T22" fmla="*/ 0 w 21"/>
                  <a:gd name="T23" fmla="*/ 28 h 53"/>
                  <a:gd name="T24" fmla="*/ 0 w 21"/>
                  <a:gd name="T25" fmla="*/ 31 h 53"/>
                  <a:gd name="T26" fmla="*/ 3 w 21"/>
                  <a:gd name="T27" fmla="*/ 38 h 53"/>
                  <a:gd name="T28" fmla="*/ 3 w 21"/>
                  <a:gd name="T29" fmla="*/ 42 h 53"/>
                  <a:gd name="T30" fmla="*/ 10 w 21"/>
                  <a:gd name="T31" fmla="*/ 49 h 53"/>
                  <a:gd name="T32" fmla="*/ 17 w 21"/>
                  <a:gd name="T33" fmla="*/ 53 h 53"/>
                  <a:gd name="T34" fmla="*/ 17 w 21"/>
                  <a:gd name="T35" fmla="*/ 53 h 53"/>
                  <a:gd name="T36" fmla="*/ 17 w 21"/>
                  <a:gd name="T37" fmla="*/ 53 h 53"/>
                  <a:gd name="T38" fmla="*/ 21 w 21"/>
                  <a:gd name="T39" fmla="*/ 49 h 53"/>
                  <a:gd name="T40" fmla="*/ 21 w 21"/>
                  <a:gd name="T41" fmla="*/ 49 h 53"/>
                  <a:gd name="T42" fmla="*/ 21 w 21"/>
                  <a:gd name="T43" fmla="*/ 42 h 53"/>
                  <a:gd name="T44" fmla="*/ 17 w 21"/>
                  <a:gd name="T45" fmla="*/ 3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53">
                    <a:moveTo>
                      <a:pt x="17" y="38"/>
                    </a:moveTo>
                    <a:lnTo>
                      <a:pt x="10" y="10"/>
                    </a:lnTo>
                    <a:lnTo>
                      <a:pt x="10" y="10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3" y="38"/>
                    </a:lnTo>
                    <a:lnTo>
                      <a:pt x="3" y="42"/>
                    </a:lnTo>
                    <a:lnTo>
                      <a:pt x="10" y="49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21" y="42"/>
                    </a:lnTo>
                    <a:lnTo>
                      <a:pt x="17" y="3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3" name="Freeform 361"/>
              <p:cNvSpPr>
                <a:spLocks/>
              </p:cNvSpPr>
              <p:nvPr userDrawn="1"/>
            </p:nvSpPr>
            <p:spPr bwMode="gray">
              <a:xfrm>
                <a:off x="970" y="-2723"/>
                <a:ext cx="77" cy="95"/>
              </a:xfrm>
              <a:custGeom>
                <a:avLst/>
                <a:gdLst>
                  <a:gd name="T0" fmla="*/ 0 w 77"/>
                  <a:gd name="T1" fmla="*/ 24 h 95"/>
                  <a:gd name="T2" fmla="*/ 7 w 77"/>
                  <a:gd name="T3" fmla="*/ 35 h 95"/>
                  <a:gd name="T4" fmla="*/ 14 w 77"/>
                  <a:gd name="T5" fmla="*/ 53 h 95"/>
                  <a:gd name="T6" fmla="*/ 21 w 77"/>
                  <a:gd name="T7" fmla="*/ 53 h 95"/>
                  <a:gd name="T8" fmla="*/ 31 w 77"/>
                  <a:gd name="T9" fmla="*/ 56 h 95"/>
                  <a:gd name="T10" fmla="*/ 39 w 77"/>
                  <a:gd name="T11" fmla="*/ 60 h 95"/>
                  <a:gd name="T12" fmla="*/ 39 w 77"/>
                  <a:gd name="T13" fmla="*/ 77 h 95"/>
                  <a:gd name="T14" fmla="*/ 49 w 77"/>
                  <a:gd name="T15" fmla="*/ 91 h 95"/>
                  <a:gd name="T16" fmla="*/ 63 w 77"/>
                  <a:gd name="T17" fmla="*/ 95 h 95"/>
                  <a:gd name="T18" fmla="*/ 77 w 77"/>
                  <a:gd name="T19" fmla="*/ 88 h 95"/>
                  <a:gd name="T20" fmla="*/ 77 w 77"/>
                  <a:gd name="T21" fmla="*/ 88 h 95"/>
                  <a:gd name="T22" fmla="*/ 70 w 77"/>
                  <a:gd name="T23" fmla="*/ 88 h 95"/>
                  <a:gd name="T24" fmla="*/ 67 w 77"/>
                  <a:gd name="T25" fmla="*/ 91 h 95"/>
                  <a:gd name="T26" fmla="*/ 67 w 77"/>
                  <a:gd name="T27" fmla="*/ 91 h 95"/>
                  <a:gd name="T28" fmla="*/ 67 w 77"/>
                  <a:gd name="T29" fmla="*/ 77 h 95"/>
                  <a:gd name="T30" fmla="*/ 63 w 77"/>
                  <a:gd name="T31" fmla="*/ 56 h 95"/>
                  <a:gd name="T32" fmla="*/ 60 w 77"/>
                  <a:gd name="T33" fmla="*/ 45 h 95"/>
                  <a:gd name="T34" fmla="*/ 63 w 77"/>
                  <a:gd name="T35" fmla="*/ 35 h 95"/>
                  <a:gd name="T36" fmla="*/ 70 w 77"/>
                  <a:gd name="T37" fmla="*/ 24 h 95"/>
                  <a:gd name="T38" fmla="*/ 70 w 77"/>
                  <a:gd name="T39" fmla="*/ 10 h 95"/>
                  <a:gd name="T40" fmla="*/ 63 w 77"/>
                  <a:gd name="T41" fmla="*/ 3 h 95"/>
                  <a:gd name="T42" fmla="*/ 56 w 77"/>
                  <a:gd name="T43" fmla="*/ 3 h 95"/>
                  <a:gd name="T44" fmla="*/ 46 w 77"/>
                  <a:gd name="T45" fmla="*/ 0 h 95"/>
                  <a:gd name="T46" fmla="*/ 39 w 77"/>
                  <a:gd name="T47" fmla="*/ 0 h 95"/>
                  <a:gd name="T48" fmla="*/ 39 w 77"/>
                  <a:gd name="T49" fmla="*/ 10 h 95"/>
                  <a:gd name="T50" fmla="*/ 42 w 77"/>
                  <a:gd name="T51" fmla="*/ 24 h 95"/>
                  <a:gd name="T52" fmla="*/ 46 w 77"/>
                  <a:gd name="T53" fmla="*/ 35 h 95"/>
                  <a:gd name="T54" fmla="*/ 42 w 77"/>
                  <a:gd name="T55" fmla="*/ 42 h 95"/>
                  <a:gd name="T56" fmla="*/ 31 w 77"/>
                  <a:gd name="T57" fmla="*/ 35 h 95"/>
                  <a:gd name="T58" fmla="*/ 17 w 77"/>
                  <a:gd name="T59" fmla="*/ 21 h 95"/>
                  <a:gd name="T60" fmla="*/ 14 w 77"/>
                  <a:gd name="T61" fmla="*/ 10 h 95"/>
                  <a:gd name="T62" fmla="*/ 10 w 77"/>
                  <a:gd name="T63" fmla="*/ 7 h 95"/>
                  <a:gd name="T64" fmla="*/ 3 w 77"/>
                  <a:gd name="T65" fmla="*/ 7 h 95"/>
                  <a:gd name="T66" fmla="*/ 0 w 77"/>
                  <a:gd name="T67" fmla="*/ 10 h 95"/>
                  <a:gd name="T68" fmla="*/ 0 w 77"/>
                  <a:gd name="T69" fmla="*/ 2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7" h="95">
                    <a:moveTo>
                      <a:pt x="0" y="21"/>
                    </a:moveTo>
                    <a:lnTo>
                      <a:pt x="0" y="24"/>
                    </a:lnTo>
                    <a:lnTo>
                      <a:pt x="3" y="28"/>
                    </a:lnTo>
                    <a:lnTo>
                      <a:pt x="7" y="35"/>
                    </a:lnTo>
                    <a:lnTo>
                      <a:pt x="14" y="45"/>
                    </a:lnTo>
                    <a:lnTo>
                      <a:pt x="14" y="53"/>
                    </a:lnTo>
                    <a:lnTo>
                      <a:pt x="17" y="53"/>
                    </a:lnTo>
                    <a:lnTo>
                      <a:pt x="21" y="53"/>
                    </a:lnTo>
                    <a:lnTo>
                      <a:pt x="24" y="53"/>
                    </a:lnTo>
                    <a:lnTo>
                      <a:pt x="31" y="56"/>
                    </a:lnTo>
                    <a:lnTo>
                      <a:pt x="35" y="56"/>
                    </a:lnTo>
                    <a:lnTo>
                      <a:pt x="39" y="60"/>
                    </a:lnTo>
                    <a:lnTo>
                      <a:pt x="39" y="67"/>
                    </a:lnTo>
                    <a:lnTo>
                      <a:pt x="39" y="77"/>
                    </a:lnTo>
                    <a:lnTo>
                      <a:pt x="42" y="84"/>
                    </a:lnTo>
                    <a:lnTo>
                      <a:pt x="49" y="91"/>
                    </a:lnTo>
                    <a:lnTo>
                      <a:pt x="56" y="95"/>
                    </a:lnTo>
                    <a:lnTo>
                      <a:pt x="63" y="95"/>
                    </a:lnTo>
                    <a:lnTo>
                      <a:pt x="70" y="91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70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84"/>
                    </a:lnTo>
                    <a:lnTo>
                      <a:pt x="67" y="77"/>
                    </a:lnTo>
                    <a:lnTo>
                      <a:pt x="63" y="67"/>
                    </a:lnTo>
                    <a:lnTo>
                      <a:pt x="63" y="56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7" y="31"/>
                    </a:lnTo>
                    <a:lnTo>
                      <a:pt x="70" y="24"/>
                    </a:lnTo>
                    <a:lnTo>
                      <a:pt x="70" y="17"/>
                    </a:lnTo>
                    <a:lnTo>
                      <a:pt x="70" y="10"/>
                    </a:lnTo>
                    <a:lnTo>
                      <a:pt x="67" y="7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56" y="3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5" y="7"/>
                    </a:lnTo>
                    <a:lnTo>
                      <a:pt x="39" y="10"/>
                    </a:lnTo>
                    <a:lnTo>
                      <a:pt x="39" y="17"/>
                    </a:lnTo>
                    <a:lnTo>
                      <a:pt x="42" y="24"/>
                    </a:lnTo>
                    <a:lnTo>
                      <a:pt x="42" y="31"/>
                    </a:lnTo>
                    <a:lnTo>
                      <a:pt x="46" y="35"/>
                    </a:lnTo>
                    <a:lnTo>
                      <a:pt x="46" y="38"/>
                    </a:lnTo>
                    <a:lnTo>
                      <a:pt x="42" y="42"/>
                    </a:lnTo>
                    <a:lnTo>
                      <a:pt x="39" y="38"/>
                    </a:lnTo>
                    <a:lnTo>
                      <a:pt x="31" y="35"/>
                    </a:lnTo>
                    <a:lnTo>
                      <a:pt x="21" y="28"/>
                    </a:lnTo>
                    <a:lnTo>
                      <a:pt x="17" y="21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4" name="Freeform 362"/>
              <p:cNvSpPr>
                <a:spLocks/>
              </p:cNvSpPr>
              <p:nvPr userDrawn="1"/>
            </p:nvSpPr>
            <p:spPr bwMode="gray">
              <a:xfrm>
                <a:off x="1051" y="-2663"/>
                <a:ext cx="42" cy="49"/>
              </a:xfrm>
              <a:custGeom>
                <a:avLst/>
                <a:gdLst>
                  <a:gd name="T0" fmla="*/ 24 w 42"/>
                  <a:gd name="T1" fmla="*/ 49 h 49"/>
                  <a:gd name="T2" fmla="*/ 24 w 42"/>
                  <a:gd name="T3" fmla="*/ 49 h 49"/>
                  <a:gd name="T4" fmla="*/ 31 w 42"/>
                  <a:gd name="T5" fmla="*/ 45 h 49"/>
                  <a:gd name="T6" fmla="*/ 35 w 42"/>
                  <a:gd name="T7" fmla="*/ 45 h 49"/>
                  <a:gd name="T8" fmla="*/ 39 w 42"/>
                  <a:gd name="T9" fmla="*/ 38 h 49"/>
                  <a:gd name="T10" fmla="*/ 42 w 42"/>
                  <a:gd name="T11" fmla="*/ 38 h 49"/>
                  <a:gd name="T12" fmla="*/ 42 w 42"/>
                  <a:gd name="T13" fmla="*/ 35 h 49"/>
                  <a:gd name="T14" fmla="*/ 42 w 42"/>
                  <a:gd name="T15" fmla="*/ 28 h 49"/>
                  <a:gd name="T16" fmla="*/ 42 w 42"/>
                  <a:gd name="T17" fmla="*/ 21 h 49"/>
                  <a:gd name="T18" fmla="*/ 39 w 42"/>
                  <a:gd name="T19" fmla="*/ 14 h 49"/>
                  <a:gd name="T20" fmla="*/ 39 w 42"/>
                  <a:gd name="T21" fmla="*/ 14 h 49"/>
                  <a:gd name="T22" fmla="*/ 35 w 42"/>
                  <a:gd name="T23" fmla="*/ 10 h 49"/>
                  <a:gd name="T24" fmla="*/ 31 w 42"/>
                  <a:gd name="T25" fmla="*/ 7 h 49"/>
                  <a:gd name="T26" fmla="*/ 24 w 42"/>
                  <a:gd name="T27" fmla="*/ 3 h 49"/>
                  <a:gd name="T28" fmla="*/ 17 w 42"/>
                  <a:gd name="T29" fmla="*/ 0 h 49"/>
                  <a:gd name="T30" fmla="*/ 10 w 42"/>
                  <a:gd name="T31" fmla="*/ 3 h 49"/>
                  <a:gd name="T32" fmla="*/ 10 w 42"/>
                  <a:gd name="T33" fmla="*/ 3 h 49"/>
                  <a:gd name="T34" fmla="*/ 7 w 42"/>
                  <a:gd name="T35" fmla="*/ 3 h 49"/>
                  <a:gd name="T36" fmla="*/ 7 w 42"/>
                  <a:gd name="T37" fmla="*/ 3 h 49"/>
                  <a:gd name="T38" fmla="*/ 3 w 42"/>
                  <a:gd name="T39" fmla="*/ 0 h 49"/>
                  <a:gd name="T40" fmla="*/ 3 w 42"/>
                  <a:gd name="T41" fmla="*/ 3 h 49"/>
                  <a:gd name="T42" fmla="*/ 0 w 42"/>
                  <a:gd name="T43" fmla="*/ 3 h 49"/>
                  <a:gd name="T44" fmla="*/ 0 w 42"/>
                  <a:gd name="T45" fmla="*/ 7 h 49"/>
                  <a:gd name="T46" fmla="*/ 3 w 42"/>
                  <a:gd name="T47" fmla="*/ 14 h 49"/>
                  <a:gd name="T48" fmla="*/ 3 w 42"/>
                  <a:gd name="T49" fmla="*/ 17 h 49"/>
                  <a:gd name="T50" fmla="*/ 3 w 42"/>
                  <a:gd name="T51" fmla="*/ 21 h 49"/>
                  <a:gd name="T52" fmla="*/ 3 w 42"/>
                  <a:gd name="T53" fmla="*/ 28 h 49"/>
                  <a:gd name="T54" fmla="*/ 0 w 42"/>
                  <a:gd name="T55" fmla="*/ 35 h 49"/>
                  <a:gd name="T56" fmla="*/ 0 w 42"/>
                  <a:gd name="T57" fmla="*/ 42 h 49"/>
                  <a:gd name="T58" fmla="*/ 14 w 42"/>
                  <a:gd name="T59" fmla="*/ 38 h 49"/>
                  <a:gd name="T60" fmla="*/ 24 w 42"/>
                  <a:gd name="T6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" h="49">
                    <a:moveTo>
                      <a:pt x="24" y="49"/>
                    </a:moveTo>
                    <a:lnTo>
                      <a:pt x="24" y="49"/>
                    </a:lnTo>
                    <a:lnTo>
                      <a:pt x="31" y="45"/>
                    </a:lnTo>
                    <a:lnTo>
                      <a:pt x="35" y="45"/>
                    </a:lnTo>
                    <a:lnTo>
                      <a:pt x="39" y="38"/>
                    </a:lnTo>
                    <a:lnTo>
                      <a:pt x="42" y="38"/>
                    </a:lnTo>
                    <a:lnTo>
                      <a:pt x="42" y="35"/>
                    </a:lnTo>
                    <a:lnTo>
                      <a:pt x="42" y="28"/>
                    </a:lnTo>
                    <a:lnTo>
                      <a:pt x="42" y="21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5" y="10"/>
                    </a:lnTo>
                    <a:lnTo>
                      <a:pt x="31" y="7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21"/>
                    </a:lnTo>
                    <a:lnTo>
                      <a:pt x="3" y="28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14" y="38"/>
                    </a:lnTo>
                    <a:lnTo>
                      <a:pt x="24" y="4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5" name="Freeform 363"/>
              <p:cNvSpPr>
                <a:spLocks/>
              </p:cNvSpPr>
              <p:nvPr userDrawn="1"/>
            </p:nvSpPr>
            <p:spPr bwMode="gray">
              <a:xfrm>
                <a:off x="1104" y="-2681"/>
                <a:ext cx="176" cy="102"/>
              </a:xfrm>
              <a:custGeom>
                <a:avLst/>
                <a:gdLst>
                  <a:gd name="T0" fmla="*/ 28 w 176"/>
                  <a:gd name="T1" fmla="*/ 28 h 102"/>
                  <a:gd name="T2" fmla="*/ 31 w 176"/>
                  <a:gd name="T3" fmla="*/ 25 h 102"/>
                  <a:gd name="T4" fmla="*/ 35 w 176"/>
                  <a:gd name="T5" fmla="*/ 28 h 102"/>
                  <a:gd name="T6" fmla="*/ 38 w 176"/>
                  <a:gd name="T7" fmla="*/ 39 h 102"/>
                  <a:gd name="T8" fmla="*/ 45 w 176"/>
                  <a:gd name="T9" fmla="*/ 74 h 102"/>
                  <a:gd name="T10" fmla="*/ 42 w 176"/>
                  <a:gd name="T11" fmla="*/ 74 h 102"/>
                  <a:gd name="T12" fmla="*/ 38 w 176"/>
                  <a:gd name="T13" fmla="*/ 81 h 102"/>
                  <a:gd name="T14" fmla="*/ 42 w 176"/>
                  <a:gd name="T15" fmla="*/ 92 h 102"/>
                  <a:gd name="T16" fmla="*/ 52 w 176"/>
                  <a:gd name="T17" fmla="*/ 92 h 102"/>
                  <a:gd name="T18" fmla="*/ 56 w 176"/>
                  <a:gd name="T19" fmla="*/ 92 h 102"/>
                  <a:gd name="T20" fmla="*/ 63 w 176"/>
                  <a:gd name="T21" fmla="*/ 88 h 102"/>
                  <a:gd name="T22" fmla="*/ 70 w 176"/>
                  <a:gd name="T23" fmla="*/ 92 h 102"/>
                  <a:gd name="T24" fmla="*/ 74 w 176"/>
                  <a:gd name="T25" fmla="*/ 95 h 102"/>
                  <a:gd name="T26" fmla="*/ 84 w 176"/>
                  <a:gd name="T27" fmla="*/ 102 h 102"/>
                  <a:gd name="T28" fmla="*/ 102 w 176"/>
                  <a:gd name="T29" fmla="*/ 102 h 102"/>
                  <a:gd name="T30" fmla="*/ 123 w 176"/>
                  <a:gd name="T31" fmla="*/ 102 h 102"/>
                  <a:gd name="T32" fmla="*/ 123 w 176"/>
                  <a:gd name="T33" fmla="*/ 99 h 102"/>
                  <a:gd name="T34" fmla="*/ 126 w 176"/>
                  <a:gd name="T35" fmla="*/ 92 h 102"/>
                  <a:gd name="T36" fmla="*/ 130 w 176"/>
                  <a:gd name="T37" fmla="*/ 92 h 102"/>
                  <a:gd name="T38" fmla="*/ 144 w 176"/>
                  <a:gd name="T39" fmla="*/ 99 h 102"/>
                  <a:gd name="T40" fmla="*/ 151 w 176"/>
                  <a:gd name="T41" fmla="*/ 99 h 102"/>
                  <a:gd name="T42" fmla="*/ 158 w 176"/>
                  <a:gd name="T43" fmla="*/ 95 h 102"/>
                  <a:gd name="T44" fmla="*/ 162 w 176"/>
                  <a:gd name="T45" fmla="*/ 88 h 102"/>
                  <a:gd name="T46" fmla="*/ 162 w 176"/>
                  <a:gd name="T47" fmla="*/ 81 h 102"/>
                  <a:gd name="T48" fmla="*/ 169 w 176"/>
                  <a:gd name="T49" fmla="*/ 77 h 102"/>
                  <a:gd name="T50" fmla="*/ 172 w 176"/>
                  <a:gd name="T51" fmla="*/ 70 h 102"/>
                  <a:gd name="T52" fmla="*/ 172 w 176"/>
                  <a:gd name="T53" fmla="*/ 67 h 102"/>
                  <a:gd name="T54" fmla="*/ 176 w 176"/>
                  <a:gd name="T55" fmla="*/ 63 h 102"/>
                  <a:gd name="T56" fmla="*/ 169 w 176"/>
                  <a:gd name="T57" fmla="*/ 56 h 102"/>
                  <a:gd name="T58" fmla="*/ 148 w 176"/>
                  <a:gd name="T59" fmla="*/ 53 h 102"/>
                  <a:gd name="T60" fmla="*/ 141 w 176"/>
                  <a:gd name="T61" fmla="*/ 49 h 102"/>
                  <a:gd name="T62" fmla="*/ 123 w 176"/>
                  <a:gd name="T63" fmla="*/ 46 h 102"/>
                  <a:gd name="T64" fmla="*/ 116 w 176"/>
                  <a:gd name="T65" fmla="*/ 49 h 102"/>
                  <a:gd name="T66" fmla="*/ 105 w 176"/>
                  <a:gd name="T67" fmla="*/ 53 h 102"/>
                  <a:gd name="T68" fmla="*/ 95 w 176"/>
                  <a:gd name="T69" fmla="*/ 53 h 102"/>
                  <a:gd name="T70" fmla="*/ 63 w 176"/>
                  <a:gd name="T71" fmla="*/ 35 h 102"/>
                  <a:gd name="T72" fmla="*/ 60 w 176"/>
                  <a:gd name="T73" fmla="*/ 28 h 102"/>
                  <a:gd name="T74" fmla="*/ 52 w 176"/>
                  <a:gd name="T75" fmla="*/ 25 h 102"/>
                  <a:gd name="T76" fmla="*/ 49 w 176"/>
                  <a:gd name="T77" fmla="*/ 25 h 102"/>
                  <a:gd name="T78" fmla="*/ 52 w 176"/>
                  <a:gd name="T79" fmla="*/ 21 h 102"/>
                  <a:gd name="T80" fmla="*/ 52 w 176"/>
                  <a:gd name="T81" fmla="*/ 18 h 102"/>
                  <a:gd name="T82" fmla="*/ 49 w 176"/>
                  <a:gd name="T83" fmla="*/ 11 h 102"/>
                  <a:gd name="T84" fmla="*/ 42 w 176"/>
                  <a:gd name="T85" fmla="*/ 11 h 102"/>
                  <a:gd name="T86" fmla="*/ 38 w 176"/>
                  <a:gd name="T87" fmla="*/ 11 h 102"/>
                  <a:gd name="T88" fmla="*/ 35 w 176"/>
                  <a:gd name="T89" fmla="*/ 14 h 102"/>
                  <a:gd name="T90" fmla="*/ 28 w 176"/>
                  <a:gd name="T91" fmla="*/ 14 h 102"/>
                  <a:gd name="T92" fmla="*/ 28 w 176"/>
                  <a:gd name="T93" fmla="*/ 7 h 102"/>
                  <a:gd name="T94" fmla="*/ 17 w 176"/>
                  <a:gd name="T95" fmla="*/ 3 h 102"/>
                  <a:gd name="T96" fmla="*/ 10 w 176"/>
                  <a:gd name="T97" fmla="*/ 3 h 102"/>
                  <a:gd name="T98" fmla="*/ 7 w 176"/>
                  <a:gd name="T99" fmla="*/ 0 h 102"/>
                  <a:gd name="T100" fmla="*/ 0 w 176"/>
                  <a:gd name="T101" fmla="*/ 0 h 102"/>
                  <a:gd name="T102" fmla="*/ 0 w 176"/>
                  <a:gd name="T103" fmla="*/ 7 h 102"/>
                  <a:gd name="T104" fmla="*/ 3 w 176"/>
                  <a:gd name="T105" fmla="*/ 25 h 102"/>
                  <a:gd name="T106" fmla="*/ 3 w 176"/>
                  <a:gd name="T107" fmla="*/ 28 h 102"/>
                  <a:gd name="T108" fmla="*/ 7 w 176"/>
                  <a:gd name="T109" fmla="*/ 35 h 102"/>
                  <a:gd name="T110" fmla="*/ 17 w 176"/>
                  <a:gd name="T111" fmla="*/ 3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6" h="102">
                    <a:moveTo>
                      <a:pt x="28" y="28"/>
                    </a:moveTo>
                    <a:lnTo>
                      <a:pt x="28" y="28"/>
                    </a:lnTo>
                    <a:lnTo>
                      <a:pt x="28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5" y="28"/>
                    </a:lnTo>
                    <a:lnTo>
                      <a:pt x="35" y="32"/>
                    </a:lnTo>
                    <a:lnTo>
                      <a:pt x="38" y="39"/>
                    </a:lnTo>
                    <a:lnTo>
                      <a:pt x="38" y="53"/>
                    </a:lnTo>
                    <a:lnTo>
                      <a:pt x="45" y="74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8" y="77"/>
                    </a:lnTo>
                    <a:lnTo>
                      <a:pt x="38" y="81"/>
                    </a:lnTo>
                    <a:lnTo>
                      <a:pt x="38" y="85"/>
                    </a:lnTo>
                    <a:lnTo>
                      <a:pt x="42" y="92"/>
                    </a:lnTo>
                    <a:lnTo>
                      <a:pt x="45" y="92"/>
                    </a:lnTo>
                    <a:lnTo>
                      <a:pt x="52" y="92"/>
                    </a:lnTo>
                    <a:lnTo>
                      <a:pt x="56" y="92"/>
                    </a:lnTo>
                    <a:lnTo>
                      <a:pt x="56" y="92"/>
                    </a:lnTo>
                    <a:lnTo>
                      <a:pt x="60" y="92"/>
                    </a:lnTo>
                    <a:lnTo>
                      <a:pt x="63" y="88"/>
                    </a:lnTo>
                    <a:lnTo>
                      <a:pt x="67" y="88"/>
                    </a:lnTo>
                    <a:lnTo>
                      <a:pt x="70" y="92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81" y="99"/>
                    </a:lnTo>
                    <a:lnTo>
                      <a:pt x="84" y="102"/>
                    </a:lnTo>
                    <a:lnTo>
                      <a:pt x="91" y="102"/>
                    </a:lnTo>
                    <a:lnTo>
                      <a:pt x="102" y="102"/>
                    </a:lnTo>
                    <a:lnTo>
                      <a:pt x="112" y="102"/>
                    </a:lnTo>
                    <a:lnTo>
                      <a:pt x="123" y="102"/>
                    </a:lnTo>
                    <a:lnTo>
                      <a:pt x="123" y="99"/>
                    </a:lnTo>
                    <a:lnTo>
                      <a:pt x="123" y="99"/>
                    </a:lnTo>
                    <a:lnTo>
                      <a:pt x="123" y="95"/>
                    </a:lnTo>
                    <a:lnTo>
                      <a:pt x="126" y="92"/>
                    </a:lnTo>
                    <a:lnTo>
                      <a:pt x="126" y="92"/>
                    </a:lnTo>
                    <a:lnTo>
                      <a:pt x="130" y="92"/>
                    </a:lnTo>
                    <a:lnTo>
                      <a:pt x="137" y="95"/>
                    </a:lnTo>
                    <a:lnTo>
                      <a:pt x="144" y="99"/>
                    </a:lnTo>
                    <a:lnTo>
                      <a:pt x="148" y="99"/>
                    </a:lnTo>
                    <a:lnTo>
                      <a:pt x="151" y="99"/>
                    </a:lnTo>
                    <a:lnTo>
                      <a:pt x="155" y="99"/>
                    </a:lnTo>
                    <a:lnTo>
                      <a:pt x="158" y="95"/>
                    </a:lnTo>
                    <a:lnTo>
                      <a:pt x="162" y="92"/>
                    </a:lnTo>
                    <a:lnTo>
                      <a:pt x="162" y="88"/>
                    </a:lnTo>
                    <a:lnTo>
                      <a:pt x="162" y="81"/>
                    </a:lnTo>
                    <a:lnTo>
                      <a:pt x="162" y="81"/>
                    </a:lnTo>
                    <a:lnTo>
                      <a:pt x="165" y="77"/>
                    </a:lnTo>
                    <a:lnTo>
                      <a:pt x="169" y="77"/>
                    </a:lnTo>
                    <a:lnTo>
                      <a:pt x="172" y="74"/>
                    </a:lnTo>
                    <a:lnTo>
                      <a:pt x="172" y="70"/>
                    </a:lnTo>
                    <a:lnTo>
                      <a:pt x="172" y="70"/>
                    </a:lnTo>
                    <a:lnTo>
                      <a:pt x="172" y="67"/>
                    </a:lnTo>
                    <a:lnTo>
                      <a:pt x="176" y="63"/>
                    </a:lnTo>
                    <a:lnTo>
                      <a:pt x="176" y="63"/>
                    </a:lnTo>
                    <a:lnTo>
                      <a:pt x="172" y="60"/>
                    </a:lnTo>
                    <a:lnTo>
                      <a:pt x="169" y="56"/>
                    </a:lnTo>
                    <a:lnTo>
                      <a:pt x="162" y="53"/>
                    </a:lnTo>
                    <a:lnTo>
                      <a:pt x="148" y="53"/>
                    </a:lnTo>
                    <a:lnTo>
                      <a:pt x="144" y="49"/>
                    </a:lnTo>
                    <a:lnTo>
                      <a:pt x="141" y="49"/>
                    </a:lnTo>
                    <a:lnTo>
                      <a:pt x="134" y="46"/>
                    </a:lnTo>
                    <a:lnTo>
                      <a:pt x="123" y="46"/>
                    </a:lnTo>
                    <a:lnTo>
                      <a:pt x="116" y="46"/>
                    </a:lnTo>
                    <a:lnTo>
                      <a:pt x="116" y="49"/>
                    </a:lnTo>
                    <a:lnTo>
                      <a:pt x="112" y="49"/>
                    </a:lnTo>
                    <a:lnTo>
                      <a:pt x="105" y="53"/>
                    </a:lnTo>
                    <a:lnTo>
                      <a:pt x="102" y="53"/>
                    </a:lnTo>
                    <a:lnTo>
                      <a:pt x="95" y="53"/>
                    </a:lnTo>
                    <a:lnTo>
                      <a:pt x="84" y="46"/>
                    </a:lnTo>
                    <a:lnTo>
                      <a:pt x="63" y="35"/>
                    </a:lnTo>
                    <a:lnTo>
                      <a:pt x="63" y="32"/>
                    </a:lnTo>
                    <a:lnTo>
                      <a:pt x="60" y="28"/>
                    </a:lnTo>
                    <a:lnTo>
                      <a:pt x="56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49" y="25"/>
                    </a:lnTo>
                    <a:lnTo>
                      <a:pt x="49" y="21"/>
                    </a:lnTo>
                    <a:lnTo>
                      <a:pt x="52" y="21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4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8" y="1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7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25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32"/>
                    </a:lnTo>
                    <a:lnTo>
                      <a:pt x="7" y="35"/>
                    </a:lnTo>
                    <a:lnTo>
                      <a:pt x="14" y="35"/>
                    </a:lnTo>
                    <a:lnTo>
                      <a:pt x="17" y="32"/>
                    </a:lnTo>
                    <a:lnTo>
                      <a:pt x="28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6" name="Freeform 364"/>
              <p:cNvSpPr>
                <a:spLocks/>
              </p:cNvSpPr>
              <p:nvPr userDrawn="1"/>
            </p:nvSpPr>
            <p:spPr bwMode="gray">
              <a:xfrm>
                <a:off x="1009" y="-2896"/>
                <a:ext cx="91" cy="109"/>
              </a:xfrm>
              <a:custGeom>
                <a:avLst/>
                <a:gdLst>
                  <a:gd name="T0" fmla="*/ 21 w 91"/>
                  <a:gd name="T1" fmla="*/ 35 h 109"/>
                  <a:gd name="T2" fmla="*/ 28 w 91"/>
                  <a:gd name="T3" fmla="*/ 42 h 109"/>
                  <a:gd name="T4" fmla="*/ 28 w 91"/>
                  <a:gd name="T5" fmla="*/ 46 h 109"/>
                  <a:gd name="T6" fmla="*/ 49 w 91"/>
                  <a:gd name="T7" fmla="*/ 71 h 109"/>
                  <a:gd name="T8" fmla="*/ 59 w 91"/>
                  <a:gd name="T9" fmla="*/ 78 h 109"/>
                  <a:gd name="T10" fmla="*/ 66 w 91"/>
                  <a:gd name="T11" fmla="*/ 81 h 109"/>
                  <a:gd name="T12" fmla="*/ 73 w 91"/>
                  <a:gd name="T13" fmla="*/ 81 h 109"/>
                  <a:gd name="T14" fmla="*/ 77 w 91"/>
                  <a:gd name="T15" fmla="*/ 92 h 109"/>
                  <a:gd name="T16" fmla="*/ 81 w 91"/>
                  <a:gd name="T17" fmla="*/ 99 h 109"/>
                  <a:gd name="T18" fmla="*/ 81 w 91"/>
                  <a:gd name="T19" fmla="*/ 106 h 109"/>
                  <a:gd name="T20" fmla="*/ 84 w 91"/>
                  <a:gd name="T21" fmla="*/ 106 h 109"/>
                  <a:gd name="T22" fmla="*/ 88 w 91"/>
                  <a:gd name="T23" fmla="*/ 99 h 109"/>
                  <a:gd name="T24" fmla="*/ 91 w 91"/>
                  <a:gd name="T25" fmla="*/ 95 h 109"/>
                  <a:gd name="T26" fmla="*/ 84 w 91"/>
                  <a:gd name="T27" fmla="*/ 78 h 109"/>
                  <a:gd name="T28" fmla="*/ 88 w 91"/>
                  <a:gd name="T29" fmla="*/ 63 h 109"/>
                  <a:gd name="T30" fmla="*/ 91 w 91"/>
                  <a:gd name="T31" fmla="*/ 49 h 109"/>
                  <a:gd name="T32" fmla="*/ 91 w 91"/>
                  <a:gd name="T33" fmla="*/ 39 h 109"/>
                  <a:gd name="T34" fmla="*/ 88 w 91"/>
                  <a:gd name="T35" fmla="*/ 28 h 109"/>
                  <a:gd name="T36" fmla="*/ 84 w 91"/>
                  <a:gd name="T37" fmla="*/ 28 h 109"/>
                  <a:gd name="T38" fmla="*/ 81 w 91"/>
                  <a:gd name="T39" fmla="*/ 32 h 109"/>
                  <a:gd name="T40" fmla="*/ 77 w 91"/>
                  <a:gd name="T41" fmla="*/ 35 h 109"/>
                  <a:gd name="T42" fmla="*/ 70 w 91"/>
                  <a:gd name="T43" fmla="*/ 49 h 109"/>
                  <a:gd name="T44" fmla="*/ 66 w 91"/>
                  <a:gd name="T45" fmla="*/ 46 h 109"/>
                  <a:gd name="T46" fmla="*/ 59 w 91"/>
                  <a:gd name="T47" fmla="*/ 35 h 109"/>
                  <a:gd name="T48" fmla="*/ 59 w 91"/>
                  <a:gd name="T49" fmla="*/ 21 h 109"/>
                  <a:gd name="T50" fmla="*/ 59 w 91"/>
                  <a:gd name="T51" fmla="*/ 14 h 109"/>
                  <a:gd name="T52" fmla="*/ 49 w 91"/>
                  <a:gd name="T53" fmla="*/ 11 h 109"/>
                  <a:gd name="T54" fmla="*/ 45 w 91"/>
                  <a:gd name="T55" fmla="*/ 14 h 109"/>
                  <a:gd name="T56" fmla="*/ 42 w 91"/>
                  <a:gd name="T57" fmla="*/ 21 h 109"/>
                  <a:gd name="T58" fmla="*/ 42 w 91"/>
                  <a:gd name="T59" fmla="*/ 28 h 109"/>
                  <a:gd name="T60" fmla="*/ 35 w 91"/>
                  <a:gd name="T61" fmla="*/ 25 h 109"/>
                  <a:gd name="T62" fmla="*/ 31 w 91"/>
                  <a:gd name="T63" fmla="*/ 18 h 109"/>
                  <a:gd name="T64" fmla="*/ 28 w 91"/>
                  <a:gd name="T65" fmla="*/ 11 h 109"/>
                  <a:gd name="T66" fmla="*/ 21 w 91"/>
                  <a:gd name="T67" fmla="*/ 4 h 109"/>
                  <a:gd name="T68" fmla="*/ 10 w 91"/>
                  <a:gd name="T69" fmla="*/ 0 h 109"/>
                  <a:gd name="T70" fmla="*/ 7 w 91"/>
                  <a:gd name="T71" fmla="*/ 0 h 109"/>
                  <a:gd name="T72" fmla="*/ 0 w 91"/>
                  <a:gd name="T73" fmla="*/ 11 h 109"/>
                  <a:gd name="T74" fmla="*/ 3 w 91"/>
                  <a:gd name="T75" fmla="*/ 21 h 109"/>
                  <a:gd name="T76" fmla="*/ 14 w 91"/>
                  <a:gd name="T77" fmla="*/ 28 h 109"/>
                  <a:gd name="T78" fmla="*/ 14 w 91"/>
                  <a:gd name="T79" fmla="*/ 3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1" h="109">
                    <a:moveTo>
                      <a:pt x="14" y="32"/>
                    </a:moveTo>
                    <a:lnTo>
                      <a:pt x="21" y="35"/>
                    </a:lnTo>
                    <a:lnTo>
                      <a:pt x="24" y="39"/>
                    </a:lnTo>
                    <a:lnTo>
                      <a:pt x="28" y="42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42" y="63"/>
                    </a:lnTo>
                    <a:lnTo>
                      <a:pt x="49" y="71"/>
                    </a:lnTo>
                    <a:lnTo>
                      <a:pt x="56" y="74"/>
                    </a:lnTo>
                    <a:lnTo>
                      <a:pt x="59" y="78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70" y="78"/>
                    </a:lnTo>
                    <a:lnTo>
                      <a:pt x="73" y="81"/>
                    </a:lnTo>
                    <a:lnTo>
                      <a:pt x="77" y="85"/>
                    </a:lnTo>
                    <a:lnTo>
                      <a:pt x="77" y="92"/>
                    </a:lnTo>
                    <a:lnTo>
                      <a:pt x="81" y="95"/>
                    </a:lnTo>
                    <a:lnTo>
                      <a:pt x="81" y="99"/>
                    </a:lnTo>
                    <a:lnTo>
                      <a:pt x="81" y="102"/>
                    </a:lnTo>
                    <a:lnTo>
                      <a:pt x="81" y="106"/>
                    </a:lnTo>
                    <a:lnTo>
                      <a:pt x="84" y="109"/>
                    </a:lnTo>
                    <a:lnTo>
                      <a:pt x="84" y="106"/>
                    </a:lnTo>
                    <a:lnTo>
                      <a:pt x="88" y="102"/>
                    </a:lnTo>
                    <a:lnTo>
                      <a:pt x="88" y="99"/>
                    </a:lnTo>
                    <a:lnTo>
                      <a:pt x="91" y="95"/>
                    </a:lnTo>
                    <a:lnTo>
                      <a:pt x="91" y="95"/>
                    </a:lnTo>
                    <a:lnTo>
                      <a:pt x="88" y="88"/>
                    </a:lnTo>
                    <a:lnTo>
                      <a:pt x="84" y="78"/>
                    </a:lnTo>
                    <a:lnTo>
                      <a:pt x="84" y="71"/>
                    </a:lnTo>
                    <a:lnTo>
                      <a:pt x="88" y="63"/>
                    </a:lnTo>
                    <a:lnTo>
                      <a:pt x="88" y="53"/>
                    </a:lnTo>
                    <a:lnTo>
                      <a:pt x="91" y="49"/>
                    </a:lnTo>
                    <a:lnTo>
                      <a:pt x="91" y="46"/>
                    </a:lnTo>
                    <a:lnTo>
                      <a:pt x="91" y="39"/>
                    </a:lnTo>
                    <a:lnTo>
                      <a:pt x="88" y="32"/>
                    </a:lnTo>
                    <a:lnTo>
                      <a:pt x="88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3" y="42"/>
                    </a:lnTo>
                    <a:lnTo>
                      <a:pt x="70" y="49"/>
                    </a:lnTo>
                    <a:lnTo>
                      <a:pt x="70" y="49"/>
                    </a:lnTo>
                    <a:lnTo>
                      <a:pt x="66" y="46"/>
                    </a:lnTo>
                    <a:lnTo>
                      <a:pt x="63" y="42"/>
                    </a:lnTo>
                    <a:lnTo>
                      <a:pt x="59" y="35"/>
                    </a:lnTo>
                    <a:lnTo>
                      <a:pt x="59" y="28"/>
                    </a:lnTo>
                    <a:lnTo>
                      <a:pt x="59" y="21"/>
                    </a:lnTo>
                    <a:lnTo>
                      <a:pt x="59" y="18"/>
                    </a:lnTo>
                    <a:lnTo>
                      <a:pt x="59" y="14"/>
                    </a:lnTo>
                    <a:lnTo>
                      <a:pt x="56" y="11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5" y="14"/>
                    </a:lnTo>
                    <a:lnTo>
                      <a:pt x="45" y="18"/>
                    </a:lnTo>
                    <a:lnTo>
                      <a:pt x="42" y="21"/>
                    </a:lnTo>
                    <a:lnTo>
                      <a:pt x="42" y="25"/>
                    </a:lnTo>
                    <a:lnTo>
                      <a:pt x="42" y="28"/>
                    </a:lnTo>
                    <a:lnTo>
                      <a:pt x="38" y="28"/>
                    </a:lnTo>
                    <a:lnTo>
                      <a:pt x="35" y="25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8" y="11"/>
                    </a:lnTo>
                    <a:lnTo>
                      <a:pt x="24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10" y="25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7" name="Freeform 365"/>
              <p:cNvSpPr>
                <a:spLocks/>
              </p:cNvSpPr>
              <p:nvPr userDrawn="1"/>
            </p:nvSpPr>
            <p:spPr bwMode="gray">
              <a:xfrm>
                <a:off x="1118" y="-2850"/>
                <a:ext cx="42" cy="56"/>
              </a:xfrm>
              <a:custGeom>
                <a:avLst/>
                <a:gdLst>
                  <a:gd name="T0" fmla="*/ 42 w 42"/>
                  <a:gd name="T1" fmla="*/ 42 h 56"/>
                  <a:gd name="T2" fmla="*/ 17 w 42"/>
                  <a:gd name="T3" fmla="*/ 0 h 56"/>
                  <a:gd name="T4" fmla="*/ 17 w 42"/>
                  <a:gd name="T5" fmla="*/ 0 h 56"/>
                  <a:gd name="T6" fmla="*/ 14 w 42"/>
                  <a:gd name="T7" fmla="*/ 0 h 56"/>
                  <a:gd name="T8" fmla="*/ 10 w 42"/>
                  <a:gd name="T9" fmla="*/ 3 h 56"/>
                  <a:gd name="T10" fmla="*/ 7 w 42"/>
                  <a:gd name="T11" fmla="*/ 7 h 56"/>
                  <a:gd name="T12" fmla="*/ 3 w 42"/>
                  <a:gd name="T13" fmla="*/ 14 h 56"/>
                  <a:gd name="T14" fmla="*/ 3 w 42"/>
                  <a:gd name="T15" fmla="*/ 25 h 56"/>
                  <a:gd name="T16" fmla="*/ 0 w 42"/>
                  <a:gd name="T17" fmla="*/ 49 h 56"/>
                  <a:gd name="T18" fmla="*/ 3 w 42"/>
                  <a:gd name="T19" fmla="*/ 49 h 56"/>
                  <a:gd name="T20" fmla="*/ 7 w 42"/>
                  <a:gd name="T21" fmla="*/ 53 h 56"/>
                  <a:gd name="T22" fmla="*/ 10 w 42"/>
                  <a:gd name="T23" fmla="*/ 53 h 56"/>
                  <a:gd name="T24" fmla="*/ 17 w 42"/>
                  <a:gd name="T25" fmla="*/ 56 h 56"/>
                  <a:gd name="T26" fmla="*/ 24 w 42"/>
                  <a:gd name="T27" fmla="*/ 56 h 56"/>
                  <a:gd name="T28" fmla="*/ 31 w 42"/>
                  <a:gd name="T29" fmla="*/ 56 h 56"/>
                  <a:gd name="T30" fmla="*/ 35 w 42"/>
                  <a:gd name="T31" fmla="*/ 53 h 56"/>
                  <a:gd name="T32" fmla="*/ 38 w 42"/>
                  <a:gd name="T33" fmla="*/ 49 h 56"/>
                  <a:gd name="T34" fmla="*/ 42 w 42"/>
                  <a:gd name="T35" fmla="*/ 4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" h="56">
                    <a:moveTo>
                      <a:pt x="42" y="42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3" y="25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7" y="53"/>
                    </a:lnTo>
                    <a:lnTo>
                      <a:pt x="10" y="53"/>
                    </a:lnTo>
                    <a:lnTo>
                      <a:pt x="17" y="56"/>
                    </a:lnTo>
                    <a:lnTo>
                      <a:pt x="24" y="56"/>
                    </a:lnTo>
                    <a:lnTo>
                      <a:pt x="31" y="56"/>
                    </a:lnTo>
                    <a:lnTo>
                      <a:pt x="35" y="53"/>
                    </a:lnTo>
                    <a:lnTo>
                      <a:pt x="38" y="49"/>
                    </a:lnTo>
                    <a:lnTo>
                      <a:pt x="42" y="4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8" name="Freeform 366"/>
              <p:cNvSpPr>
                <a:spLocks/>
              </p:cNvSpPr>
              <p:nvPr userDrawn="1"/>
            </p:nvSpPr>
            <p:spPr bwMode="gray">
              <a:xfrm>
                <a:off x="1252" y="-2840"/>
                <a:ext cx="74" cy="155"/>
              </a:xfrm>
              <a:custGeom>
                <a:avLst/>
                <a:gdLst>
                  <a:gd name="T0" fmla="*/ 3 w 74"/>
                  <a:gd name="T1" fmla="*/ 88 h 155"/>
                  <a:gd name="T2" fmla="*/ 10 w 74"/>
                  <a:gd name="T3" fmla="*/ 88 h 155"/>
                  <a:gd name="T4" fmla="*/ 14 w 74"/>
                  <a:gd name="T5" fmla="*/ 96 h 155"/>
                  <a:gd name="T6" fmla="*/ 17 w 74"/>
                  <a:gd name="T7" fmla="*/ 103 h 155"/>
                  <a:gd name="T8" fmla="*/ 17 w 74"/>
                  <a:gd name="T9" fmla="*/ 110 h 155"/>
                  <a:gd name="T10" fmla="*/ 14 w 74"/>
                  <a:gd name="T11" fmla="*/ 117 h 155"/>
                  <a:gd name="T12" fmla="*/ 10 w 74"/>
                  <a:gd name="T13" fmla="*/ 117 h 155"/>
                  <a:gd name="T14" fmla="*/ 10 w 74"/>
                  <a:gd name="T15" fmla="*/ 127 h 155"/>
                  <a:gd name="T16" fmla="*/ 14 w 74"/>
                  <a:gd name="T17" fmla="*/ 134 h 155"/>
                  <a:gd name="T18" fmla="*/ 10 w 74"/>
                  <a:gd name="T19" fmla="*/ 141 h 155"/>
                  <a:gd name="T20" fmla="*/ 17 w 74"/>
                  <a:gd name="T21" fmla="*/ 152 h 155"/>
                  <a:gd name="T22" fmla="*/ 28 w 74"/>
                  <a:gd name="T23" fmla="*/ 155 h 155"/>
                  <a:gd name="T24" fmla="*/ 35 w 74"/>
                  <a:gd name="T25" fmla="*/ 155 h 155"/>
                  <a:gd name="T26" fmla="*/ 38 w 74"/>
                  <a:gd name="T27" fmla="*/ 155 h 155"/>
                  <a:gd name="T28" fmla="*/ 45 w 74"/>
                  <a:gd name="T29" fmla="*/ 152 h 155"/>
                  <a:gd name="T30" fmla="*/ 52 w 74"/>
                  <a:gd name="T31" fmla="*/ 141 h 155"/>
                  <a:gd name="T32" fmla="*/ 56 w 74"/>
                  <a:gd name="T33" fmla="*/ 138 h 155"/>
                  <a:gd name="T34" fmla="*/ 59 w 74"/>
                  <a:gd name="T35" fmla="*/ 124 h 155"/>
                  <a:gd name="T36" fmla="*/ 67 w 74"/>
                  <a:gd name="T37" fmla="*/ 117 h 155"/>
                  <a:gd name="T38" fmla="*/ 70 w 74"/>
                  <a:gd name="T39" fmla="*/ 110 h 155"/>
                  <a:gd name="T40" fmla="*/ 74 w 74"/>
                  <a:gd name="T41" fmla="*/ 88 h 155"/>
                  <a:gd name="T42" fmla="*/ 67 w 74"/>
                  <a:gd name="T43" fmla="*/ 85 h 155"/>
                  <a:gd name="T44" fmla="*/ 59 w 74"/>
                  <a:gd name="T45" fmla="*/ 85 h 155"/>
                  <a:gd name="T46" fmla="*/ 56 w 74"/>
                  <a:gd name="T47" fmla="*/ 85 h 155"/>
                  <a:gd name="T48" fmla="*/ 52 w 74"/>
                  <a:gd name="T49" fmla="*/ 85 h 155"/>
                  <a:gd name="T50" fmla="*/ 56 w 74"/>
                  <a:gd name="T51" fmla="*/ 78 h 155"/>
                  <a:gd name="T52" fmla="*/ 59 w 74"/>
                  <a:gd name="T53" fmla="*/ 78 h 155"/>
                  <a:gd name="T54" fmla="*/ 59 w 74"/>
                  <a:gd name="T55" fmla="*/ 67 h 155"/>
                  <a:gd name="T56" fmla="*/ 59 w 74"/>
                  <a:gd name="T57" fmla="*/ 60 h 155"/>
                  <a:gd name="T58" fmla="*/ 56 w 74"/>
                  <a:gd name="T59" fmla="*/ 46 h 155"/>
                  <a:gd name="T60" fmla="*/ 45 w 74"/>
                  <a:gd name="T61" fmla="*/ 32 h 155"/>
                  <a:gd name="T62" fmla="*/ 42 w 74"/>
                  <a:gd name="T63" fmla="*/ 29 h 155"/>
                  <a:gd name="T64" fmla="*/ 35 w 74"/>
                  <a:gd name="T65" fmla="*/ 18 h 155"/>
                  <a:gd name="T66" fmla="*/ 28 w 74"/>
                  <a:gd name="T67" fmla="*/ 15 h 155"/>
                  <a:gd name="T68" fmla="*/ 24 w 74"/>
                  <a:gd name="T69" fmla="*/ 11 h 155"/>
                  <a:gd name="T70" fmla="*/ 21 w 74"/>
                  <a:gd name="T71" fmla="*/ 4 h 155"/>
                  <a:gd name="T72" fmla="*/ 17 w 74"/>
                  <a:gd name="T73" fmla="*/ 0 h 155"/>
                  <a:gd name="T74" fmla="*/ 10 w 74"/>
                  <a:gd name="T75" fmla="*/ 4 h 155"/>
                  <a:gd name="T76" fmla="*/ 10 w 74"/>
                  <a:gd name="T77" fmla="*/ 7 h 155"/>
                  <a:gd name="T78" fmla="*/ 14 w 74"/>
                  <a:gd name="T79" fmla="*/ 15 h 155"/>
                  <a:gd name="T80" fmla="*/ 10 w 74"/>
                  <a:gd name="T81" fmla="*/ 22 h 155"/>
                  <a:gd name="T82" fmla="*/ 7 w 74"/>
                  <a:gd name="T83" fmla="*/ 29 h 155"/>
                  <a:gd name="T84" fmla="*/ 3 w 74"/>
                  <a:gd name="T85" fmla="*/ 43 h 155"/>
                  <a:gd name="T86" fmla="*/ 3 w 74"/>
                  <a:gd name="T87" fmla="*/ 60 h 155"/>
                  <a:gd name="T88" fmla="*/ 0 w 74"/>
                  <a:gd name="T89" fmla="*/ 64 h 155"/>
                  <a:gd name="T90" fmla="*/ 0 w 74"/>
                  <a:gd name="T91" fmla="*/ 67 h 155"/>
                  <a:gd name="T92" fmla="*/ 7 w 74"/>
                  <a:gd name="T93" fmla="*/ 8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" h="155">
                    <a:moveTo>
                      <a:pt x="3" y="88"/>
                    </a:moveTo>
                    <a:lnTo>
                      <a:pt x="3" y="88"/>
                    </a:lnTo>
                    <a:lnTo>
                      <a:pt x="7" y="88"/>
                    </a:lnTo>
                    <a:lnTo>
                      <a:pt x="10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103"/>
                    </a:lnTo>
                    <a:lnTo>
                      <a:pt x="17" y="103"/>
                    </a:lnTo>
                    <a:lnTo>
                      <a:pt x="17" y="106"/>
                    </a:lnTo>
                    <a:lnTo>
                      <a:pt x="17" y="110"/>
                    </a:lnTo>
                    <a:lnTo>
                      <a:pt x="14" y="113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7"/>
                    </a:lnTo>
                    <a:lnTo>
                      <a:pt x="10" y="120"/>
                    </a:lnTo>
                    <a:lnTo>
                      <a:pt x="10" y="127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0" y="138"/>
                    </a:lnTo>
                    <a:lnTo>
                      <a:pt x="10" y="141"/>
                    </a:lnTo>
                    <a:lnTo>
                      <a:pt x="14" y="148"/>
                    </a:lnTo>
                    <a:lnTo>
                      <a:pt x="17" y="152"/>
                    </a:lnTo>
                    <a:lnTo>
                      <a:pt x="24" y="152"/>
                    </a:lnTo>
                    <a:lnTo>
                      <a:pt x="28" y="155"/>
                    </a:lnTo>
                    <a:lnTo>
                      <a:pt x="31" y="155"/>
                    </a:lnTo>
                    <a:lnTo>
                      <a:pt x="35" y="155"/>
                    </a:lnTo>
                    <a:lnTo>
                      <a:pt x="38" y="155"/>
                    </a:lnTo>
                    <a:lnTo>
                      <a:pt x="38" y="155"/>
                    </a:lnTo>
                    <a:lnTo>
                      <a:pt x="42" y="155"/>
                    </a:lnTo>
                    <a:lnTo>
                      <a:pt x="45" y="152"/>
                    </a:lnTo>
                    <a:lnTo>
                      <a:pt x="49" y="148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56" y="138"/>
                    </a:lnTo>
                    <a:lnTo>
                      <a:pt x="56" y="131"/>
                    </a:lnTo>
                    <a:lnTo>
                      <a:pt x="59" y="124"/>
                    </a:lnTo>
                    <a:lnTo>
                      <a:pt x="67" y="120"/>
                    </a:lnTo>
                    <a:lnTo>
                      <a:pt x="67" y="117"/>
                    </a:lnTo>
                    <a:lnTo>
                      <a:pt x="70" y="113"/>
                    </a:lnTo>
                    <a:lnTo>
                      <a:pt x="70" y="110"/>
                    </a:lnTo>
                    <a:lnTo>
                      <a:pt x="74" y="99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3" y="81"/>
                    </a:lnTo>
                    <a:lnTo>
                      <a:pt x="59" y="85"/>
                    </a:lnTo>
                    <a:lnTo>
                      <a:pt x="59" y="85"/>
                    </a:lnTo>
                    <a:lnTo>
                      <a:pt x="56" y="85"/>
                    </a:lnTo>
                    <a:lnTo>
                      <a:pt x="56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6" y="78"/>
                    </a:lnTo>
                    <a:lnTo>
                      <a:pt x="56" y="78"/>
                    </a:lnTo>
                    <a:lnTo>
                      <a:pt x="59" y="78"/>
                    </a:lnTo>
                    <a:lnTo>
                      <a:pt x="59" y="74"/>
                    </a:lnTo>
                    <a:lnTo>
                      <a:pt x="59" y="67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53"/>
                    </a:lnTo>
                    <a:lnTo>
                      <a:pt x="56" y="46"/>
                    </a:lnTo>
                    <a:lnTo>
                      <a:pt x="52" y="39"/>
                    </a:lnTo>
                    <a:lnTo>
                      <a:pt x="45" y="32"/>
                    </a:lnTo>
                    <a:lnTo>
                      <a:pt x="45" y="29"/>
                    </a:lnTo>
                    <a:lnTo>
                      <a:pt x="42" y="29"/>
                    </a:lnTo>
                    <a:lnTo>
                      <a:pt x="38" y="22"/>
                    </a:lnTo>
                    <a:lnTo>
                      <a:pt x="35" y="18"/>
                    </a:lnTo>
                    <a:lnTo>
                      <a:pt x="31" y="15"/>
                    </a:lnTo>
                    <a:lnTo>
                      <a:pt x="28" y="15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7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4" y="11"/>
                    </a:lnTo>
                    <a:lnTo>
                      <a:pt x="14" y="15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7" y="25"/>
                    </a:lnTo>
                    <a:lnTo>
                      <a:pt x="7" y="29"/>
                    </a:lnTo>
                    <a:lnTo>
                      <a:pt x="3" y="32"/>
                    </a:lnTo>
                    <a:lnTo>
                      <a:pt x="3" y="43"/>
                    </a:lnTo>
                    <a:lnTo>
                      <a:pt x="3" y="53"/>
                    </a:lnTo>
                    <a:lnTo>
                      <a:pt x="3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7" y="81"/>
                    </a:lnTo>
                    <a:lnTo>
                      <a:pt x="3" y="8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9" name="Freeform 367"/>
              <p:cNvSpPr>
                <a:spLocks/>
              </p:cNvSpPr>
              <p:nvPr userDrawn="1"/>
            </p:nvSpPr>
            <p:spPr bwMode="gray">
              <a:xfrm>
                <a:off x="1001" y="-2399"/>
                <a:ext cx="53" cy="46"/>
              </a:xfrm>
              <a:custGeom>
                <a:avLst/>
                <a:gdLst>
                  <a:gd name="T0" fmla="*/ 25 w 53"/>
                  <a:gd name="T1" fmla="*/ 46 h 46"/>
                  <a:gd name="T2" fmla="*/ 29 w 53"/>
                  <a:gd name="T3" fmla="*/ 46 h 46"/>
                  <a:gd name="T4" fmla="*/ 32 w 53"/>
                  <a:gd name="T5" fmla="*/ 46 h 46"/>
                  <a:gd name="T6" fmla="*/ 39 w 53"/>
                  <a:gd name="T7" fmla="*/ 46 h 46"/>
                  <a:gd name="T8" fmla="*/ 43 w 53"/>
                  <a:gd name="T9" fmla="*/ 42 h 46"/>
                  <a:gd name="T10" fmla="*/ 50 w 53"/>
                  <a:gd name="T11" fmla="*/ 46 h 46"/>
                  <a:gd name="T12" fmla="*/ 53 w 53"/>
                  <a:gd name="T13" fmla="*/ 46 h 46"/>
                  <a:gd name="T14" fmla="*/ 53 w 53"/>
                  <a:gd name="T15" fmla="*/ 46 h 46"/>
                  <a:gd name="T16" fmla="*/ 50 w 53"/>
                  <a:gd name="T17" fmla="*/ 39 h 46"/>
                  <a:gd name="T18" fmla="*/ 50 w 53"/>
                  <a:gd name="T19" fmla="*/ 32 h 46"/>
                  <a:gd name="T20" fmla="*/ 46 w 53"/>
                  <a:gd name="T21" fmla="*/ 24 h 46"/>
                  <a:gd name="T22" fmla="*/ 43 w 53"/>
                  <a:gd name="T23" fmla="*/ 21 h 46"/>
                  <a:gd name="T24" fmla="*/ 43 w 53"/>
                  <a:gd name="T25" fmla="*/ 21 h 46"/>
                  <a:gd name="T26" fmla="*/ 43 w 53"/>
                  <a:gd name="T27" fmla="*/ 14 h 46"/>
                  <a:gd name="T28" fmla="*/ 39 w 53"/>
                  <a:gd name="T29" fmla="*/ 7 h 46"/>
                  <a:gd name="T30" fmla="*/ 36 w 53"/>
                  <a:gd name="T31" fmla="*/ 3 h 46"/>
                  <a:gd name="T32" fmla="*/ 32 w 53"/>
                  <a:gd name="T33" fmla="*/ 0 h 46"/>
                  <a:gd name="T34" fmla="*/ 29 w 53"/>
                  <a:gd name="T35" fmla="*/ 0 h 46"/>
                  <a:gd name="T36" fmla="*/ 25 w 53"/>
                  <a:gd name="T37" fmla="*/ 17 h 46"/>
                  <a:gd name="T38" fmla="*/ 25 w 53"/>
                  <a:gd name="T39" fmla="*/ 17 h 46"/>
                  <a:gd name="T40" fmla="*/ 22 w 53"/>
                  <a:gd name="T41" fmla="*/ 17 h 46"/>
                  <a:gd name="T42" fmla="*/ 15 w 53"/>
                  <a:gd name="T43" fmla="*/ 17 h 46"/>
                  <a:gd name="T44" fmla="*/ 11 w 53"/>
                  <a:gd name="T45" fmla="*/ 21 h 46"/>
                  <a:gd name="T46" fmla="*/ 8 w 53"/>
                  <a:gd name="T47" fmla="*/ 24 h 46"/>
                  <a:gd name="T48" fmla="*/ 8 w 53"/>
                  <a:gd name="T49" fmla="*/ 24 h 46"/>
                  <a:gd name="T50" fmla="*/ 8 w 53"/>
                  <a:gd name="T51" fmla="*/ 24 h 46"/>
                  <a:gd name="T52" fmla="*/ 4 w 53"/>
                  <a:gd name="T53" fmla="*/ 24 h 46"/>
                  <a:gd name="T54" fmla="*/ 0 w 53"/>
                  <a:gd name="T55" fmla="*/ 28 h 46"/>
                  <a:gd name="T56" fmla="*/ 0 w 53"/>
                  <a:gd name="T57" fmla="*/ 32 h 46"/>
                  <a:gd name="T58" fmla="*/ 0 w 53"/>
                  <a:gd name="T59" fmla="*/ 39 h 46"/>
                  <a:gd name="T60" fmla="*/ 0 w 53"/>
                  <a:gd name="T61" fmla="*/ 39 h 46"/>
                  <a:gd name="T62" fmla="*/ 8 w 53"/>
                  <a:gd name="T63" fmla="*/ 42 h 46"/>
                  <a:gd name="T64" fmla="*/ 15 w 53"/>
                  <a:gd name="T65" fmla="*/ 46 h 46"/>
                  <a:gd name="T66" fmla="*/ 25 w 53"/>
                  <a:gd name="T6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" h="46">
                    <a:moveTo>
                      <a:pt x="25" y="46"/>
                    </a:moveTo>
                    <a:lnTo>
                      <a:pt x="29" y="46"/>
                    </a:lnTo>
                    <a:lnTo>
                      <a:pt x="32" y="46"/>
                    </a:lnTo>
                    <a:lnTo>
                      <a:pt x="39" y="46"/>
                    </a:lnTo>
                    <a:lnTo>
                      <a:pt x="43" y="42"/>
                    </a:lnTo>
                    <a:lnTo>
                      <a:pt x="50" y="46"/>
                    </a:lnTo>
                    <a:lnTo>
                      <a:pt x="53" y="46"/>
                    </a:lnTo>
                    <a:lnTo>
                      <a:pt x="53" y="46"/>
                    </a:lnTo>
                    <a:lnTo>
                      <a:pt x="50" y="39"/>
                    </a:lnTo>
                    <a:lnTo>
                      <a:pt x="50" y="32"/>
                    </a:lnTo>
                    <a:lnTo>
                      <a:pt x="46" y="24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14"/>
                    </a:lnTo>
                    <a:lnTo>
                      <a:pt x="39" y="7"/>
                    </a:lnTo>
                    <a:lnTo>
                      <a:pt x="36" y="3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5" y="17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8" y="42"/>
                    </a:lnTo>
                    <a:lnTo>
                      <a:pt x="15" y="46"/>
                    </a:lnTo>
                    <a:lnTo>
                      <a:pt x="2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" name="Freeform 368"/>
              <p:cNvSpPr>
                <a:spLocks/>
              </p:cNvSpPr>
              <p:nvPr userDrawn="1"/>
            </p:nvSpPr>
            <p:spPr bwMode="gray">
              <a:xfrm>
                <a:off x="1033" y="-2822"/>
                <a:ext cx="35" cy="21"/>
              </a:xfrm>
              <a:custGeom>
                <a:avLst/>
                <a:gdLst>
                  <a:gd name="T0" fmla="*/ 32 w 35"/>
                  <a:gd name="T1" fmla="*/ 18 h 21"/>
                  <a:gd name="T2" fmla="*/ 28 w 35"/>
                  <a:gd name="T3" fmla="*/ 11 h 21"/>
                  <a:gd name="T4" fmla="*/ 21 w 35"/>
                  <a:gd name="T5" fmla="*/ 7 h 21"/>
                  <a:gd name="T6" fmla="*/ 18 w 35"/>
                  <a:gd name="T7" fmla="*/ 4 h 21"/>
                  <a:gd name="T8" fmla="*/ 14 w 35"/>
                  <a:gd name="T9" fmla="*/ 4 h 21"/>
                  <a:gd name="T10" fmla="*/ 14 w 35"/>
                  <a:gd name="T11" fmla="*/ 4 h 21"/>
                  <a:gd name="T12" fmla="*/ 11 w 35"/>
                  <a:gd name="T13" fmla="*/ 0 h 21"/>
                  <a:gd name="T14" fmla="*/ 7 w 35"/>
                  <a:gd name="T15" fmla="*/ 0 h 21"/>
                  <a:gd name="T16" fmla="*/ 4 w 35"/>
                  <a:gd name="T17" fmla="*/ 0 h 21"/>
                  <a:gd name="T18" fmla="*/ 0 w 35"/>
                  <a:gd name="T19" fmla="*/ 4 h 21"/>
                  <a:gd name="T20" fmla="*/ 0 w 35"/>
                  <a:gd name="T21" fmla="*/ 7 h 21"/>
                  <a:gd name="T22" fmla="*/ 0 w 35"/>
                  <a:gd name="T23" fmla="*/ 7 h 21"/>
                  <a:gd name="T24" fmla="*/ 0 w 35"/>
                  <a:gd name="T25" fmla="*/ 11 h 21"/>
                  <a:gd name="T26" fmla="*/ 4 w 35"/>
                  <a:gd name="T27" fmla="*/ 14 h 21"/>
                  <a:gd name="T28" fmla="*/ 11 w 35"/>
                  <a:gd name="T29" fmla="*/ 18 h 21"/>
                  <a:gd name="T30" fmla="*/ 14 w 35"/>
                  <a:gd name="T31" fmla="*/ 18 h 21"/>
                  <a:gd name="T32" fmla="*/ 14 w 35"/>
                  <a:gd name="T33" fmla="*/ 18 h 21"/>
                  <a:gd name="T34" fmla="*/ 21 w 35"/>
                  <a:gd name="T35" fmla="*/ 21 h 21"/>
                  <a:gd name="T36" fmla="*/ 25 w 35"/>
                  <a:gd name="T37" fmla="*/ 21 h 21"/>
                  <a:gd name="T38" fmla="*/ 28 w 35"/>
                  <a:gd name="T39" fmla="*/ 21 h 21"/>
                  <a:gd name="T40" fmla="*/ 32 w 35"/>
                  <a:gd name="T41" fmla="*/ 21 h 21"/>
                  <a:gd name="T42" fmla="*/ 35 w 35"/>
                  <a:gd name="T43" fmla="*/ 21 h 21"/>
                  <a:gd name="T44" fmla="*/ 32 w 35"/>
                  <a:gd name="T4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21">
                    <a:moveTo>
                      <a:pt x="32" y="18"/>
                    </a:moveTo>
                    <a:lnTo>
                      <a:pt x="28" y="11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4" y="14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5" y="21"/>
                    </a:lnTo>
                    <a:lnTo>
                      <a:pt x="32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" name="Freeform 369"/>
              <p:cNvSpPr>
                <a:spLocks/>
              </p:cNvSpPr>
              <p:nvPr userDrawn="1"/>
            </p:nvSpPr>
            <p:spPr bwMode="gray">
              <a:xfrm>
                <a:off x="991" y="-2748"/>
                <a:ext cx="18" cy="18"/>
              </a:xfrm>
              <a:custGeom>
                <a:avLst/>
                <a:gdLst>
                  <a:gd name="T0" fmla="*/ 10 w 18"/>
                  <a:gd name="T1" fmla="*/ 18 h 18"/>
                  <a:gd name="T2" fmla="*/ 14 w 18"/>
                  <a:gd name="T3" fmla="*/ 18 h 18"/>
                  <a:gd name="T4" fmla="*/ 18 w 18"/>
                  <a:gd name="T5" fmla="*/ 14 h 18"/>
                  <a:gd name="T6" fmla="*/ 18 w 18"/>
                  <a:gd name="T7" fmla="*/ 7 h 18"/>
                  <a:gd name="T8" fmla="*/ 18 w 18"/>
                  <a:gd name="T9" fmla="*/ 4 h 18"/>
                  <a:gd name="T10" fmla="*/ 14 w 18"/>
                  <a:gd name="T11" fmla="*/ 0 h 18"/>
                  <a:gd name="T12" fmla="*/ 10 w 18"/>
                  <a:gd name="T13" fmla="*/ 0 h 18"/>
                  <a:gd name="T14" fmla="*/ 3 w 18"/>
                  <a:gd name="T15" fmla="*/ 0 h 18"/>
                  <a:gd name="T16" fmla="*/ 0 w 18"/>
                  <a:gd name="T17" fmla="*/ 4 h 18"/>
                  <a:gd name="T18" fmla="*/ 0 w 18"/>
                  <a:gd name="T19" fmla="*/ 7 h 18"/>
                  <a:gd name="T20" fmla="*/ 0 w 18"/>
                  <a:gd name="T21" fmla="*/ 14 h 18"/>
                  <a:gd name="T22" fmla="*/ 3 w 18"/>
                  <a:gd name="T23" fmla="*/ 18 h 18"/>
                  <a:gd name="T24" fmla="*/ 10 w 18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lnTo>
                      <a:pt x="14" y="18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18"/>
                    </a:lnTo>
                    <a:lnTo>
                      <a:pt x="10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" name="Freeform 370"/>
              <p:cNvSpPr>
                <a:spLocks/>
              </p:cNvSpPr>
              <p:nvPr userDrawn="1"/>
            </p:nvSpPr>
            <p:spPr bwMode="gray">
              <a:xfrm>
                <a:off x="1019" y="-2737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4 w 21"/>
                  <a:gd name="T3" fmla="*/ 10 h 14"/>
                  <a:gd name="T4" fmla="*/ 7 w 21"/>
                  <a:gd name="T5" fmla="*/ 14 h 14"/>
                  <a:gd name="T6" fmla="*/ 11 w 21"/>
                  <a:gd name="T7" fmla="*/ 14 h 14"/>
                  <a:gd name="T8" fmla="*/ 14 w 21"/>
                  <a:gd name="T9" fmla="*/ 14 h 14"/>
                  <a:gd name="T10" fmla="*/ 18 w 21"/>
                  <a:gd name="T11" fmla="*/ 10 h 14"/>
                  <a:gd name="T12" fmla="*/ 21 w 21"/>
                  <a:gd name="T13" fmla="*/ 7 h 14"/>
                  <a:gd name="T14" fmla="*/ 18 w 21"/>
                  <a:gd name="T15" fmla="*/ 3 h 14"/>
                  <a:gd name="T16" fmla="*/ 14 w 21"/>
                  <a:gd name="T17" fmla="*/ 0 h 14"/>
                  <a:gd name="T18" fmla="*/ 11 w 21"/>
                  <a:gd name="T19" fmla="*/ 0 h 14"/>
                  <a:gd name="T20" fmla="*/ 4 w 21"/>
                  <a:gd name="T21" fmla="*/ 0 h 14"/>
                  <a:gd name="T22" fmla="*/ 0 w 21"/>
                  <a:gd name="T2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14">
                    <a:moveTo>
                      <a:pt x="0" y="7"/>
                    </a:moveTo>
                    <a:lnTo>
                      <a:pt x="4" y="10"/>
                    </a:lnTo>
                    <a:lnTo>
                      <a:pt x="7" y="14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1" y="7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" name="Freeform 371"/>
              <p:cNvSpPr>
                <a:spLocks/>
              </p:cNvSpPr>
              <p:nvPr userDrawn="1"/>
            </p:nvSpPr>
            <p:spPr bwMode="gray">
              <a:xfrm>
                <a:off x="1047" y="-2790"/>
                <a:ext cx="14" cy="7"/>
              </a:xfrm>
              <a:custGeom>
                <a:avLst/>
                <a:gdLst>
                  <a:gd name="T0" fmla="*/ 7 w 14"/>
                  <a:gd name="T1" fmla="*/ 7 h 7"/>
                  <a:gd name="T2" fmla="*/ 11 w 14"/>
                  <a:gd name="T3" fmla="*/ 7 h 7"/>
                  <a:gd name="T4" fmla="*/ 14 w 14"/>
                  <a:gd name="T5" fmla="*/ 3 h 7"/>
                  <a:gd name="T6" fmla="*/ 11 w 14"/>
                  <a:gd name="T7" fmla="*/ 0 h 7"/>
                  <a:gd name="T8" fmla="*/ 7 w 14"/>
                  <a:gd name="T9" fmla="*/ 0 h 7"/>
                  <a:gd name="T10" fmla="*/ 4 w 14"/>
                  <a:gd name="T11" fmla="*/ 0 h 7"/>
                  <a:gd name="T12" fmla="*/ 0 w 14"/>
                  <a:gd name="T13" fmla="*/ 3 h 7"/>
                  <a:gd name="T14" fmla="*/ 4 w 14"/>
                  <a:gd name="T15" fmla="*/ 7 h 7"/>
                  <a:gd name="T16" fmla="*/ 7 w 14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7">
                    <a:moveTo>
                      <a:pt x="7" y="7"/>
                    </a:moveTo>
                    <a:lnTo>
                      <a:pt x="11" y="7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7"/>
                    </a:lnTo>
                    <a:lnTo>
                      <a:pt x="7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" name="Freeform 372"/>
              <p:cNvSpPr>
                <a:spLocks/>
              </p:cNvSpPr>
              <p:nvPr userDrawn="1"/>
            </p:nvSpPr>
            <p:spPr bwMode="gray">
              <a:xfrm>
                <a:off x="892" y="-2720"/>
                <a:ext cx="18" cy="7"/>
              </a:xfrm>
              <a:custGeom>
                <a:avLst/>
                <a:gdLst>
                  <a:gd name="T0" fmla="*/ 0 w 18"/>
                  <a:gd name="T1" fmla="*/ 4 h 7"/>
                  <a:gd name="T2" fmla="*/ 4 w 18"/>
                  <a:gd name="T3" fmla="*/ 7 h 7"/>
                  <a:gd name="T4" fmla="*/ 11 w 18"/>
                  <a:gd name="T5" fmla="*/ 7 h 7"/>
                  <a:gd name="T6" fmla="*/ 14 w 18"/>
                  <a:gd name="T7" fmla="*/ 7 h 7"/>
                  <a:gd name="T8" fmla="*/ 18 w 18"/>
                  <a:gd name="T9" fmla="*/ 7 h 7"/>
                  <a:gd name="T10" fmla="*/ 18 w 18"/>
                  <a:gd name="T11" fmla="*/ 4 h 7"/>
                  <a:gd name="T12" fmla="*/ 14 w 18"/>
                  <a:gd name="T13" fmla="*/ 0 h 7"/>
                  <a:gd name="T14" fmla="*/ 11 w 18"/>
                  <a:gd name="T15" fmla="*/ 0 h 7"/>
                  <a:gd name="T16" fmla="*/ 4 w 18"/>
                  <a:gd name="T17" fmla="*/ 0 h 7"/>
                  <a:gd name="T18" fmla="*/ 0 w 18"/>
                  <a:gd name="T1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7">
                    <a:moveTo>
                      <a:pt x="0" y="4"/>
                    </a:moveTo>
                    <a:lnTo>
                      <a:pt x="4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" name="Freeform 373"/>
              <p:cNvSpPr>
                <a:spLocks/>
              </p:cNvSpPr>
              <p:nvPr userDrawn="1"/>
            </p:nvSpPr>
            <p:spPr bwMode="gray">
              <a:xfrm>
                <a:off x="1266" y="-2572"/>
                <a:ext cx="63" cy="46"/>
              </a:xfrm>
              <a:custGeom>
                <a:avLst/>
                <a:gdLst>
                  <a:gd name="T0" fmla="*/ 14 w 63"/>
                  <a:gd name="T1" fmla="*/ 39 h 46"/>
                  <a:gd name="T2" fmla="*/ 14 w 63"/>
                  <a:gd name="T3" fmla="*/ 42 h 46"/>
                  <a:gd name="T4" fmla="*/ 17 w 63"/>
                  <a:gd name="T5" fmla="*/ 46 h 46"/>
                  <a:gd name="T6" fmla="*/ 21 w 63"/>
                  <a:gd name="T7" fmla="*/ 46 h 46"/>
                  <a:gd name="T8" fmla="*/ 28 w 63"/>
                  <a:gd name="T9" fmla="*/ 46 h 46"/>
                  <a:gd name="T10" fmla="*/ 63 w 63"/>
                  <a:gd name="T11" fmla="*/ 42 h 46"/>
                  <a:gd name="T12" fmla="*/ 63 w 63"/>
                  <a:gd name="T13" fmla="*/ 35 h 46"/>
                  <a:gd name="T14" fmla="*/ 63 w 63"/>
                  <a:gd name="T15" fmla="*/ 35 h 46"/>
                  <a:gd name="T16" fmla="*/ 63 w 63"/>
                  <a:gd name="T17" fmla="*/ 28 h 46"/>
                  <a:gd name="T18" fmla="*/ 60 w 63"/>
                  <a:gd name="T19" fmla="*/ 21 h 46"/>
                  <a:gd name="T20" fmla="*/ 60 w 63"/>
                  <a:gd name="T21" fmla="*/ 14 h 46"/>
                  <a:gd name="T22" fmla="*/ 60 w 63"/>
                  <a:gd name="T23" fmla="*/ 7 h 46"/>
                  <a:gd name="T24" fmla="*/ 56 w 63"/>
                  <a:gd name="T25" fmla="*/ 4 h 46"/>
                  <a:gd name="T26" fmla="*/ 53 w 63"/>
                  <a:gd name="T27" fmla="*/ 0 h 46"/>
                  <a:gd name="T28" fmla="*/ 49 w 63"/>
                  <a:gd name="T29" fmla="*/ 0 h 46"/>
                  <a:gd name="T30" fmla="*/ 42 w 63"/>
                  <a:gd name="T31" fmla="*/ 0 h 46"/>
                  <a:gd name="T32" fmla="*/ 35 w 63"/>
                  <a:gd name="T33" fmla="*/ 0 h 46"/>
                  <a:gd name="T34" fmla="*/ 17 w 63"/>
                  <a:gd name="T35" fmla="*/ 0 h 46"/>
                  <a:gd name="T36" fmla="*/ 14 w 63"/>
                  <a:gd name="T37" fmla="*/ 0 h 46"/>
                  <a:gd name="T38" fmla="*/ 14 w 63"/>
                  <a:gd name="T39" fmla="*/ 0 h 46"/>
                  <a:gd name="T40" fmla="*/ 7 w 63"/>
                  <a:gd name="T41" fmla="*/ 0 h 46"/>
                  <a:gd name="T42" fmla="*/ 3 w 63"/>
                  <a:gd name="T43" fmla="*/ 4 h 46"/>
                  <a:gd name="T44" fmla="*/ 3 w 63"/>
                  <a:gd name="T45" fmla="*/ 7 h 46"/>
                  <a:gd name="T46" fmla="*/ 0 w 63"/>
                  <a:gd name="T47" fmla="*/ 14 h 46"/>
                  <a:gd name="T48" fmla="*/ 0 w 63"/>
                  <a:gd name="T49" fmla="*/ 14 h 46"/>
                  <a:gd name="T50" fmla="*/ 0 w 63"/>
                  <a:gd name="T51" fmla="*/ 18 h 46"/>
                  <a:gd name="T52" fmla="*/ 0 w 63"/>
                  <a:gd name="T53" fmla="*/ 25 h 46"/>
                  <a:gd name="T54" fmla="*/ 0 w 63"/>
                  <a:gd name="T55" fmla="*/ 28 h 46"/>
                  <a:gd name="T56" fmla="*/ 3 w 63"/>
                  <a:gd name="T57" fmla="*/ 35 h 46"/>
                  <a:gd name="T58" fmla="*/ 7 w 63"/>
                  <a:gd name="T59" fmla="*/ 39 h 46"/>
                  <a:gd name="T60" fmla="*/ 14 w 63"/>
                  <a:gd name="T61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3" h="46">
                    <a:moveTo>
                      <a:pt x="14" y="39"/>
                    </a:moveTo>
                    <a:lnTo>
                      <a:pt x="14" y="42"/>
                    </a:lnTo>
                    <a:lnTo>
                      <a:pt x="17" y="46"/>
                    </a:lnTo>
                    <a:lnTo>
                      <a:pt x="21" y="46"/>
                    </a:lnTo>
                    <a:lnTo>
                      <a:pt x="28" y="46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28"/>
                    </a:lnTo>
                    <a:lnTo>
                      <a:pt x="60" y="21"/>
                    </a:lnTo>
                    <a:lnTo>
                      <a:pt x="60" y="14"/>
                    </a:lnTo>
                    <a:lnTo>
                      <a:pt x="60" y="7"/>
                    </a:lnTo>
                    <a:lnTo>
                      <a:pt x="56" y="4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3" y="35"/>
                    </a:lnTo>
                    <a:lnTo>
                      <a:pt x="7" y="39"/>
                    </a:lnTo>
                    <a:lnTo>
                      <a:pt x="14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6" name="Freeform 374"/>
              <p:cNvSpPr>
                <a:spLocks/>
              </p:cNvSpPr>
              <p:nvPr userDrawn="1"/>
            </p:nvSpPr>
            <p:spPr bwMode="gray">
              <a:xfrm>
                <a:off x="1311" y="-2353"/>
                <a:ext cx="25" cy="31"/>
              </a:xfrm>
              <a:custGeom>
                <a:avLst/>
                <a:gdLst>
                  <a:gd name="T0" fmla="*/ 25 w 25"/>
                  <a:gd name="T1" fmla="*/ 24 h 31"/>
                  <a:gd name="T2" fmla="*/ 25 w 25"/>
                  <a:gd name="T3" fmla="*/ 24 h 31"/>
                  <a:gd name="T4" fmla="*/ 25 w 25"/>
                  <a:gd name="T5" fmla="*/ 21 h 31"/>
                  <a:gd name="T6" fmla="*/ 25 w 25"/>
                  <a:gd name="T7" fmla="*/ 14 h 31"/>
                  <a:gd name="T8" fmla="*/ 25 w 25"/>
                  <a:gd name="T9" fmla="*/ 10 h 31"/>
                  <a:gd name="T10" fmla="*/ 25 w 25"/>
                  <a:gd name="T11" fmla="*/ 7 h 31"/>
                  <a:gd name="T12" fmla="*/ 22 w 25"/>
                  <a:gd name="T13" fmla="*/ 0 h 31"/>
                  <a:gd name="T14" fmla="*/ 18 w 25"/>
                  <a:gd name="T15" fmla="*/ 0 h 31"/>
                  <a:gd name="T16" fmla="*/ 11 w 25"/>
                  <a:gd name="T17" fmla="*/ 0 h 31"/>
                  <a:gd name="T18" fmla="*/ 11 w 25"/>
                  <a:gd name="T19" fmla="*/ 0 h 31"/>
                  <a:gd name="T20" fmla="*/ 8 w 25"/>
                  <a:gd name="T21" fmla="*/ 0 h 31"/>
                  <a:gd name="T22" fmla="*/ 4 w 25"/>
                  <a:gd name="T23" fmla="*/ 0 h 31"/>
                  <a:gd name="T24" fmla="*/ 4 w 25"/>
                  <a:gd name="T25" fmla="*/ 0 h 31"/>
                  <a:gd name="T26" fmla="*/ 0 w 25"/>
                  <a:gd name="T27" fmla="*/ 7 h 31"/>
                  <a:gd name="T28" fmla="*/ 0 w 25"/>
                  <a:gd name="T29" fmla="*/ 14 h 31"/>
                  <a:gd name="T30" fmla="*/ 0 w 25"/>
                  <a:gd name="T31" fmla="*/ 14 h 31"/>
                  <a:gd name="T32" fmla="*/ 0 w 25"/>
                  <a:gd name="T33" fmla="*/ 17 h 31"/>
                  <a:gd name="T34" fmla="*/ 0 w 25"/>
                  <a:gd name="T35" fmla="*/ 24 h 31"/>
                  <a:gd name="T36" fmla="*/ 4 w 25"/>
                  <a:gd name="T37" fmla="*/ 28 h 31"/>
                  <a:gd name="T38" fmla="*/ 8 w 25"/>
                  <a:gd name="T39" fmla="*/ 31 h 31"/>
                  <a:gd name="T40" fmla="*/ 8 w 25"/>
                  <a:gd name="T41" fmla="*/ 31 h 31"/>
                  <a:gd name="T42" fmla="*/ 11 w 25"/>
                  <a:gd name="T43" fmla="*/ 31 h 31"/>
                  <a:gd name="T44" fmla="*/ 15 w 25"/>
                  <a:gd name="T45" fmla="*/ 31 h 31"/>
                  <a:gd name="T46" fmla="*/ 22 w 25"/>
                  <a:gd name="T47" fmla="*/ 31 h 31"/>
                  <a:gd name="T48" fmla="*/ 25 w 25"/>
                  <a:gd name="T49" fmla="*/ 28 h 31"/>
                  <a:gd name="T50" fmla="*/ 25 w 25"/>
                  <a:gd name="T51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31">
                    <a:moveTo>
                      <a:pt x="25" y="24"/>
                    </a:moveTo>
                    <a:lnTo>
                      <a:pt x="25" y="24"/>
                    </a:lnTo>
                    <a:lnTo>
                      <a:pt x="25" y="21"/>
                    </a:lnTo>
                    <a:lnTo>
                      <a:pt x="25" y="14"/>
                    </a:lnTo>
                    <a:lnTo>
                      <a:pt x="25" y="10"/>
                    </a:lnTo>
                    <a:lnTo>
                      <a:pt x="25" y="7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28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  <a:lnTo>
                      <a:pt x="15" y="31"/>
                    </a:lnTo>
                    <a:lnTo>
                      <a:pt x="22" y="31"/>
                    </a:lnTo>
                    <a:lnTo>
                      <a:pt x="25" y="28"/>
                    </a:lnTo>
                    <a:lnTo>
                      <a:pt x="25" y="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7" name="Freeform 375"/>
              <p:cNvSpPr>
                <a:spLocks/>
              </p:cNvSpPr>
              <p:nvPr userDrawn="1"/>
            </p:nvSpPr>
            <p:spPr bwMode="gray">
              <a:xfrm>
                <a:off x="1227" y="-2167"/>
                <a:ext cx="28" cy="7"/>
              </a:xfrm>
              <a:custGeom>
                <a:avLst/>
                <a:gdLst>
                  <a:gd name="T0" fmla="*/ 0 w 28"/>
                  <a:gd name="T1" fmla="*/ 4 h 7"/>
                  <a:gd name="T2" fmla="*/ 3 w 28"/>
                  <a:gd name="T3" fmla="*/ 4 h 7"/>
                  <a:gd name="T4" fmla="*/ 7 w 28"/>
                  <a:gd name="T5" fmla="*/ 7 h 7"/>
                  <a:gd name="T6" fmla="*/ 14 w 28"/>
                  <a:gd name="T7" fmla="*/ 7 h 7"/>
                  <a:gd name="T8" fmla="*/ 21 w 28"/>
                  <a:gd name="T9" fmla="*/ 7 h 7"/>
                  <a:gd name="T10" fmla="*/ 28 w 28"/>
                  <a:gd name="T11" fmla="*/ 4 h 7"/>
                  <a:gd name="T12" fmla="*/ 28 w 28"/>
                  <a:gd name="T13" fmla="*/ 4 h 7"/>
                  <a:gd name="T14" fmla="*/ 28 w 28"/>
                  <a:gd name="T15" fmla="*/ 0 h 7"/>
                  <a:gd name="T16" fmla="*/ 21 w 28"/>
                  <a:gd name="T17" fmla="*/ 0 h 7"/>
                  <a:gd name="T18" fmla="*/ 14 w 28"/>
                  <a:gd name="T19" fmla="*/ 0 h 7"/>
                  <a:gd name="T20" fmla="*/ 7 w 28"/>
                  <a:gd name="T21" fmla="*/ 0 h 7"/>
                  <a:gd name="T22" fmla="*/ 3 w 28"/>
                  <a:gd name="T23" fmla="*/ 0 h 7"/>
                  <a:gd name="T24" fmla="*/ 0 w 28"/>
                  <a:gd name="T2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7">
                    <a:moveTo>
                      <a:pt x="0" y="4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8" name="Freeform 376"/>
              <p:cNvSpPr>
                <a:spLocks/>
              </p:cNvSpPr>
              <p:nvPr userDrawn="1"/>
            </p:nvSpPr>
            <p:spPr bwMode="gray">
              <a:xfrm>
                <a:off x="1269" y="-2146"/>
                <a:ext cx="11" cy="29"/>
              </a:xfrm>
              <a:custGeom>
                <a:avLst/>
                <a:gdLst>
                  <a:gd name="T0" fmla="*/ 7 w 11"/>
                  <a:gd name="T1" fmla="*/ 0 h 29"/>
                  <a:gd name="T2" fmla="*/ 4 w 11"/>
                  <a:gd name="T3" fmla="*/ 0 h 29"/>
                  <a:gd name="T4" fmla="*/ 0 w 11"/>
                  <a:gd name="T5" fmla="*/ 8 h 29"/>
                  <a:gd name="T6" fmla="*/ 0 w 11"/>
                  <a:gd name="T7" fmla="*/ 15 h 29"/>
                  <a:gd name="T8" fmla="*/ 0 w 11"/>
                  <a:gd name="T9" fmla="*/ 22 h 29"/>
                  <a:gd name="T10" fmla="*/ 4 w 11"/>
                  <a:gd name="T11" fmla="*/ 25 h 29"/>
                  <a:gd name="T12" fmla="*/ 7 w 11"/>
                  <a:gd name="T13" fmla="*/ 29 h 29"/>
                  <a:gd name="T14" fmla="*/ 7 w 11"/>
                  <a:gd name="T15" fmla="*/ 25 h 29"/>
                  <a:gd name="T16" fmla="*/ 11 w 11"/>
                  <a:gd name="T17" fmla="*/ 22 h 29"/>
                  <a:gd name="T18" fmla="*/ 11 w 11"/>
                  <a:gd name="T19" fmla="*/ 15 h 29"/>
                  <a:gd name="T20" fmla="*/ 11 w 11"/>
                  <a:gd name="T21" fmla="*/ 8 h 29"/>
                  <a:gd name="T22" fmla="*/ 7 w 11"/>
                  <a:gd name="T23" fmla="*/ 0 h 29"/>
                  <a:gd name="T24" fmla="*/ 7 w 11"/>
                  <a:gd name="T2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9">
                    <a:moveTo>
                      <a:pt x="7" y="0"/>
                    </a:moveTo>
                    <a:lnTo>
                      <a:pt x="4" y="0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7" y="29"/>
                    </a:lnTo>
                    <a:lnTo>
                      <a:pt x="7" y="25"/>
                    </a:lnTo>
                    <a:lnTo>
                      <a:pt x="11" y="22"/>
                    </a:lnTo>
                    <a:lnTo>
                      <a:pt x="11" y="15"/>
                    </a:lnTo>
                    <a:lnTo>
                      <a:pt x="11" y="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9" name="Freeform 377"/>
              <p:cNvSpPr>
                <a:spLocks/>
              </p:cNvSpPr>
              <p:nvPr userDrawn="1"/>
            </p:nvSpPr>
            <p:spPr bwMode="gray">
              <a:xfrm>
                <a:off x="1311" y="-2188"/>
                <a:ext cx="18" cy="21"/>
              </a:xfrm>
              <a:custGeom>
                <a:avLst/>
                <a:gdLst>
                  <a:gd name="T0" fmla="*/ 8 w 18"/>
                  <a:gd name="T1" fmla="*/ 0 h 21"/>
                  <a:gd name="T2" fmla="*/ 4 w 18"/>
                  <a:gd name="T3" fmla="*/ 4 h 21"/>
                  <a:gd name="T4" fmla="*/ 0 w 18"/>
                  <a:gd name="T5" fmla="*/ 7 h 21"/>
                  <a:gd name="T6" fmla="*/ 0 w 18"/>
                  <a:gd name="T7" fmla="*/ 11 h 21"/>
                  <a:gd name="T8" fmla="*/ 0 w 18"/>
                  <a:gd name="T9" fmla="*/ 18 h 21"/>
                  <a:gd name="T10" fmla="*/ 4 w 18"/>
                  <a:gd name="T11" fmla="*/ 21 h 21"/>
                  <a:gd name="T12" fmla="*/ 8 w 18"/>
                  <a:gd name="T13" fmla="*/ 21 h 21"/>
                  <a:gd name="T14" fmla="*/ 11 w 18"/>
                  <a:gd name="T15" fmla="*/ 21 h 21"/>
                  <a:gd name="T16" fmla="*/ 15 w 18"/>
                  <a:gd name="T17" fmla="*/ 18 h 21"/>
                  <a:gd name="T18" fmla="*/ 18 w 18"/>
                  <a:gd name="T19" fmla="*/ 11 h 21"/>
                  <a:gd name="T20" fmla="*/ 15 w 18"/>
                  <a:gd name="T21" fmla="*/ 7 h 21"/>
                  <a:gd name="T22" fmla="*/ 11 w 18"/>
                  <a:gd name="T23" fmla="*/ 4 h 21"/>
                  <a:gd name="T24" fmla="*/ 8 w 18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8" y="0"/>
                    </a:move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5" y="18"/>
                    </a:lnTo>
                    <a:lnTo>
                      <a:pt x="18" y="11"/>
                    </a:lnTo>
                    <a:lnTo>
                      <a:pt x="15" y="7"/>
                    </a:lnTo>
                    <a:lnTo>
                      <a:pt x="11" y="4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0" name="Freeform 378"/>
              <p:cNvSpPr>
                <a:spLocks/>
              </p:cNvSpPr>
              <p:nvPr userDrawn="1"/>
            </p:nvSpPr>
            <p:spPr bwMode="gray">
              <a:xfrm>
                <a:off x="1301" y="-2864"/>
                <a:ext cx="243" cy="282"/>
              </a:xfrm>
              <a:custGeom>
                <a:avLst/>
                <a:gdLst>
                  <a:gd name="T0" fmla="*/ 42 w 243"/>
                  <a:gd name="T1" fmla="*/ 204 h 282"/>
                  <a:gd name="T2" fmla="*/ 42 w 243"/>
                  <a:gd name="T3" fmla="*/ 218 h 282"/>
                  <a:gd name="T4" fmla="*/ 42 w 243"/>
                  <a:gd name="T5" fmla="*/ 229 h 282"/>
                  <a:gd name="T6" fmla="*/ 28 w 243"/>
                  <a:gd name="T7" fmla="*/ 218 h 282"/>
                  <a:gd name="T8" fmla="*/ 21 w 243"/>
                  <a:gd name="T9" fmla="*/ 225 h 282"/>
                  <a:gd name="T10" fmla="*/ 10 w 243"/>
                  <a:gd name="T11" fmla="*/ 236 h 282"/>
                  <a:gd name="T12" fmla="*/ 10 w 243"/>
                  <a:gd name="T13" fmla="*/ 260 h 282"/>
                  <a:gd name="T14" fmla="*/ 35 w 243"/>
                  <a:gd name="T15" fmla="*/ 268 h 282"/>
                  <a:gd name="T16" fmla="*/ 49 w 243"/>
                  <a:gd name="T17" fmla="*/ 275 h 282"/>
                  <a:gd name="T18" fmla="*/ 70 w 243"/>
                  <a:gd name="T19" fmla="*/ 278 h 282"/>
                  <a:gd name="T20" fmla="*/ 81 w 243"/>
                  <a:gd name="T21" fmla="*/ 264 h 282"/>
                  <a:gd name="T22" fmla="*/ 84 w 243"/>
                  <a:gd name="T23" fmla="*/ 239 h 282"/>
                  <a:gd name="T24" fmla="*/ 106 w 243"/>
                  <a:gd name="T25" fmla="*/ 229 h 282"/>
                  <a:gd name="T26" fmla="*/ 116 w 243"/>
                  <a:gd name="T27" fmla="*/ 208 h 282"/>
                  <a:gd name="T28" fmla="*/ 120 w 243"/>
                  <a:gd name="T29" fmla="*/ 197 h 282"/>
                  <a:gd name="T30" fmla="*/ 113 w 243"/>
                  <a:gd name="T31" fmla="*/ 190 h 282"/>
                  <a:gd name="T32" fmla="*/ 127 w 243"/>
                  <a:gd name="T33" fmla="*/ 179 h 282"/>
                  <a:gd name="T34" fmla="*/ 155 w 243"/>
                  <a:gd name="T35" fmla="*/ 172 h 282"/>
                  <a:gd name="T36" fmla="*/ 162 w 243"/>
                  <a:gd name="T37" fmla="*/ 162 h 282"/>
                  <a:gd name="T38" fmla="*/ 180 w 243"/>
                  <a:gd name="T39" fmla="*/ 144 h 282"/>
                  <a:gd name="T40" fmla="*/ 208 w 243"/>
                  <a:gd name="T41" fmla="*/ 123 h 282"/>
                  <a:gd name="T42" fmla="*/ 225 w 243"/>
                  <a:gd name="T43" fmla="*/ 112 h 282"/>
                  <a:gd name="T44" fmla="*/ 218 w 243"/>
                  <a:gd name="T45" fmla="*/ 105 h 282"/>
                  <a:gd name="T46" fmla="*/ 204 w 243"/>
                  <a:gd name="T47" fmla="*/ 98 h 282"/>
                  <a:gd name="T48" fmla="*/ 211 w 243"/>
                  <a:gd name="T49" fmla="*/ 91 h 282"/>
                  <a:gd name="T50" fmla="*/ 211 w 243"/>
                  <a:gd name="T51" fmla="*/ 84 h 282"/>
                  <a:gd name="T52" fmla="*/ 243 w 243"/>
                  <a:gd name="T53" fmla="*/ 84 h 282"/>
                  <a:gd name="T54" fmla="*/ 232 w 243"/>
                  <a:gd name="T55" fmla="*/ 46 h 282"/>
                  <a:gd name="T56" fmla="*/ 225 w 243"/>
                  <a:gd name="T57" fmla="*/ 28 h 282"/>
                  <a:gd name="T58" fmla="*/ 201 w 243"/>
                  <a:gd name="T59" fmla="*/ 7 h 282"/>
                  <a:gd name="T60" fmla="*/ 183 w 243"/>
                  <a:gd name="T61" fmla="*/ 3 h 282"/>
                  <a:gd name="T62" fmla="*/ 141 w 243"/>
                  <a:gd name="T63" fmla="*/ 0 h 282"/>
                  <a:gd name="T64" fmla="*/ 116 w 243"/>
                  <a:gd name="T65" fmla="*/ 10 h 282"/>
                  <a:gd name="T66" fmla="*/ 95 w 243"/>
                  <a:gd name="T67" fmla="*/ 21 h 282"/>
                  <a:gd name="T68" fmla="*/ 74 w 243"/>
                  <a:gd name="T69" fmla="*/ 35 h 282"/>
                  <a:gd name="T70" fmla="*/ 56 w 243"/>
                  <a:gd name="T71" fmla="*/ 35 h 282"/>
                  <a:gd name="T72" fmla="*/ 49 w 243"/>
                  <a:gd name="T73" fmla="*/ 49 h 282"/>
                  <a:gd name="T74" fmla="*/ 56 w 243"/>
                  <a:gd name="T75" fmla="*/ 77 h 282"/>
                  <a:gd name="T76" fmla="*/ 67 w 243"/>
                  <a:gd name="T77" fmla="*/ 74 h 282"/>
                  <a:gd name="T78" fmla="*/ 88 w 243"/>
                  <a:gd name="T79" fmla="*/ 77 h 282"/>
                  <a:gd name="T80" fmla="*/ 141 w 243"/>
                  <a:gd name="T81" fmla="*/ 84 h 282"/>
                  <a:gd name="T82" fmla="*/ 130 w 243"/>
                  <a:gd name="T83" fmla="*/ 91 h 282"/>
                  <a:gd name="T84" fmla="*/ 109 w 243"/>
                  <a:gd name="T85" fmla="*/ 98 h 282"/>
                  <a:gd name="T86" fmla="*/ 88 w 243"/>
                  <a:gd name="T87" fmla="*/ 120 h 282"/>
                  <a:gd name="T88" fmla="*/ 84 w 243"/>
                  <a:gd name="T89" fmla="*/ 144 h 282"/>
                  <a:gd name="T90" fmla="*/ 74 w 243"/>
                  <a:gd name="T91" fmla="*/ 127 h 282"/>
                  <a:gd name="T92" fmla="*/ 60 w 243"/>
                  <a:gd name="T93" fmla="*/ 116 h 282"/>
                  <a:gd name="T94" fmla="*/ 60 w 243"/>
                  <a:gd name="T95" fmla="*/ 137 h 282"/>
                  <a:gd name="T96" fmla="*/ 53 w 243"/>
                  <a:gd name="T97" fmla="*/ 172 h 282"/>
                  <a:gd name="T98" fmla="*/ 70 w 243"/>
                  <a:gd name="T99" fmla="*/ 172 h 282"/>
                  <a:gd name="T100" fmla="*/ 56 w 243"/>
                  <a:gd name="T101" fmla="*/ 183 h 282"/>
                  <a:gd name="T102" fmla="*/ 42 w 243"/>
                  <a:gd name="T103" fmla="*/ 183 h 282"/>
                  <a:gd name="T104" fmla="*/ 28 w 243"/>
                  <a:gd name="T105" fmla="*/ 20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3" h="282">
                    <a:moveTo>
                      <a:pt x="28" y="208"/>
                    </a:moveTo>
                    <a:lnTo>
                      <a:pt x="39" y="204"/>
                    </a:lnTo>
                    <a:lnTo>
                      <a:pt x="39" y="204"/>
                    </a:lnTo>
                    <a:lnTo>
                      <a:pt x="39" y="201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8"/>
                    </a:lnTo>
                    <a:lnTo>
                      <a:pt x="39" y="208"/>
                    </a:lnTo>
                    <a:lnTo>
                      <a:pt x="39" y="211"/>
                    </a:lnTo>
                    <a:lnTo>
                      <a:pt x="39" y="211"/>
                    </a:lnTo>
                    <a:lnTo>
                      <a:pt x="39" y="215"/>
                    </a:lnTo>
                    <a:lnTo>
                      <a:pt x="42" y="21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46" y="225"/>
                    </a:lnTo>
                    <a:lnTo>
                      <a:pt x="46" y="229"/>
                    </a:lnTo>
                    <a:lnTo>
                      <a:pt x="46" y="229"/>
                    </a:lnTo>
                    <a:lnTo>
                      <a:pt x="42" y="229"/>
                    </a:lnTo>
                    <a:lnTo>
                      <a:pt x="42" y="229"/>
                    </a:lnTo>
                    <a:lnTo>
                      <a:pt x="39" y="229"/>
                    </a:lnTo>
                    <a:lnTo>
                      <a:pt x="35" y="229"/>
                    </a:lnTo>
                    <a:lnTo>
                      <a:pt x="32" y="225"/>
                    </a:lnTo>
                    <a:lnTo>
                      <a:pt x="28" y="218"/>
                    </a:lnTo>
                    <a:lnTo>
                      <a:pt x="28" y="218"/>
                    </a:lnTo>
                    <a:lnTo>
                      <a:pt x="25" y="218"/>
                    </a:lnTo>
                    <a:lnTo>
                      <a:pt x="21" y="218"/>
                    </a:lnTo>
                    <a:lnTo>
                      <a:pt x="21" y="218"/>
                    </a:lnTo>
                    <a:lnTo>
                      <a:pt x="18" y="225"/>
                    </a:lnTo>
                    <a:lnTo>
                      <a:pt x="21" y="225"/>
                    </a:lnTo>
                    <a:lnTo>
                      <a:pt x="21" y="225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1" y="232"/>
                    </a:lnTo>
                    <a:lnTo>
                      <a:pt x="18" y="232"/>
                    </a:lnTo>
                    <a:lnTo>
                      <a:pt x="14" y="232"/>
                    </a:lnTo>
                    <a:lnTo>
                      <a:pt x="10" y="236"/>
                    </a:lnTo>
                    <a:lnTo>
                      <a:pt x="3" y="23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3"/>
                    </a:lnTo>
                    <a:lnTo>
                      <a:pt x="3" y="257"/>
                    </a:lnTo>
                    <a:lnTo>
                      <a:pt x="10" y="260"/>
                    </a:lnTo>
                    <a:lnTo>
                      <a:pt x="18" y="264"/>
                    </a:lnTo>
                    <a:lnTo>
                      <a:pt x="18" y="264"/>
                    </a:lnTo>
                    <a:lnTo>
                      <a:pt x="21" y="268"/>
                    </a:lnTo>
                    <a:lnTo>
                      <a:pt x="25" y="268"/>
                    </a:lnTo>
                    <a:lnTo>
                      <a:pt x="28" y="271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9" y="268"/>
                    </a:lnTo>
                    <a:lnTo>
                      <a:pt x="42" y="268"/>
                    </a:lnTo>
                    <a:lnTo>
                      <a:pt x="46" y="271"/>
                    </a:lnTo>
                    <a:lnTo>
                      <a:pt x="49" y="275"/>
                    </a:lnTo>
                    <a:lnTo>
                      <a:pt x="49" y="275"/>
                    </a:lnTo>
                    <a:lnTo>
                      <a:pt x="49" y="278"/>
                    </a:lnTo>
                    <a:lnTo>
                      <a:pt x="53" y="278"/>
                    </a:lnTo>
                    <a:lnTo>
                      <a:pt x="53" y="282"/>
                    </a:lnTo>
                    <a:lnTo>
                      <a:pt x="60" y="282"/>
                    </a:lnTo>
                    <a:lnTo>
                      <a:pt x="63" y="282"/>
                    </a:lnTo>
                    <a:lnTo>
                      <a:pt x="70" y="278"/>
                    </a:lnTo>
                    <a:lnTo>
                      <a:pt x="74" y="278"/>
                    </a:lnTo>
                    <a:lnTo>
                      <a:pt x="74" y="275"/>
                    </a:lnTo>
                    <a:lnTo>
                      <a:pt x="77" y="275"/>
                    </a:lnTo>
                    <a:lnTo>
                      <a:pt x="81" y="271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7"/>
                    </a:lnTo>
                    <a:lnTo>
                      <a:pt x="81" y="253"/>
                    </a:lnTo>
                    <a:lnTo>
                      <a:pt x="77" y="250"/>
                    </a:lnTo>
                    <a:lnTo>
                      <a:pt x="81" y="246"/>
                    </a:lnTo>
                    <a:lnTo>
                      <a:pt x="81" y="243"/>
                    </a:lnTo>
                    <a:lnTo>
                      <a:pt x="84" y="239"/>
                    </a:lnTo>
                    <a:lnTo>
                      <a:pt x="84" y="236"/>
                    </a:lnTo>
                    <a:lnTo>
                      <a:pt x="92" y="239"/>
                    </a:lnTo>
                    <a:lnTo>
                      <a:pt x="92" y="236"/>
                    </a:lnTo>
                    <a:lnTo>
                      <a:pt x="95" y="236"/>
                    </a:lnTo>
                    <a:lnTo>
                      <a:pt x="102" y="232"/>
                    </a:lnTo>
                    <a:lnTo>
                      <a:pt x="106" y="229"/>
                    </a:lnTo>
                    <a:lnTo>
                      <a:pt x="109" y="218"/>
                    </a:lnTo>
                    <a:lnTo>
                      <a:pt x="109" y="218"/>
                    </a:lnTo>
                    <a:lnTo>
                      <a:pt x="113" y="218"/>
                    </a:lnTo>
                    <a:lnTo>
                      <a:pt x="116" y="215"/>
                    </a:lnTo>
                    <a:lnTo>
                      <a:pt x="116" y="211"/>
                    </a:lnTo>
                    <a:lnTo>
                      <a:pt x="116" y="208"/>
                    </a:lnTo>
                    <a:lnTo>
                      <a:pt x="120" y="208"/>
                    </a:lnTo>
                    <a:lnTo>
                      <a:pt x="123" y="204"/>
                    </a:lnTo>
                    <a:lnTo>
                      <a:pt x="127" y="204"/>
                    </a:lnTo>
                    <a:lnTo>
                      <a:pt x="127" y="201"/>
                    </a:lnTo>
                    <a:lnTo>
                      <a:pt x="123" y="201"/>
                    </a:lnTo>
                    <a:lnTo>
                      <a:pt x="120" y="197"/>
                    </a:lnTo>
                    <a:lnTo>
                      <a:pt x="116" y="197"/>
                    </a:lnTo>
                    <a:lnTo>
                      <a:pt x="113" y="197"/>
                    </a:lnTo>
                    <a:lnTo>
                      <a:pt x="113" y="197"/>
                    </a:lnTo>
                    <a:lnTo>
                      <a:pt x="113" y="194"/>
                    </a:lnTo>
                    <a:lnTo>
                      <a:pt x="113" y="190"/>
                    </a:lnTo>
                    <a:lnTo>
                      <a:pt x="113" y="190"/>
                    </a:lnTo>
                    <a:lnTo>
                      <a:pt x="120" y="190"/>
                    </a:lnTo>
                    <a:lnTo>
                      <a:pt x="120" y="190"/>
                    </a:lnTo>
                    <a:lnTo>
                      <a:pt x="123" y="190"/>
                    </a:lnTo>
                    <a:lnTo>
                      <a:pt x="123" y="186"/>
                    </a:lnTo>
                    <a:lnTo>
                      <a:pt x="127" y="183"/>
                    </a:lnTo>
                    <a:lnTo>
                      <a:pt x="127" y="179"/>
                    </a:lnTo>
                    <a:lnTo>
                      <a:pt x="130" y="179"/>
                    </a:lnTo>
                    <a:lnTo>
                      <a:pt x="134" y="176"/>
                    </a:lnTo>
                    <a:lnTo>
                      <a:pt x="137" y="172"/>
                    </a:lnTo>
                    <a:lnTo>
                      <a:pt x="141" y="172"/>
                    </a:lnTo>
                    <a:lnTo>
                      <a:pt x="148" y="169"/>
                    </a:lnTo>
                    <a:lnTo>
                      <a:pt x="155" y="172"/>
                    </a:lnTo>
                    <a:lnTo>
                      <a:pt x="155" y="172"/>
                    </a:lnTo>
                    <a:lnTo>
                      <a:pt x="158" y="169"/>
                    </a:lnTo>
                    <a:lnTo>
                      <a:pt x="162" y="165"/>
                    </a:lnTo>
                    <a:lnTo>
                      <a:pt x="162" y="165"/>
                    </a:lnTo>
                    <a:lnTo>
                      <a:pt x="162" y="162"/>
                    </a:lnTo>
                    <a:lnTo>
                      <a:pt x="162" y="162"/>
                    </a:lnTo>
                    <a:lnTo>
                      <a:pt x="165" y="158"/>
                    </a:lnTo>
                    <a:lnTo>
                      <a:pt x="169" y="158"/>
                    </a:lnTo>
                    <a:lnTo>
                      <a:pt x="176" y="148"/>
                    </a:lnTo>
                    <a:lnTo>
                      <a:pt x="173" y="144"/>
                    </a:lnTo>
                    <a:lnTo>
                      <a:pt x="173" y="144"/>
                    </a:lnTo>
                    <a:lnTo>
                      <a:pt x="180" y="144"/>
                    </a:lnTo>
                    <a:lnTo>
                      <a:pt x="183" y="141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97" y="130"/>
                    </a:lnTo>
                    <a:lnTo>
                      <a:pt x="201" y="127"/>
                    </a:lnTo>
                    <a:lnTo>
                      <a:pt x="208" y="123"/>
                    </a:lnTo>
                    <a:lnTo>
                      <a:pt x="222" y="120"/>
                    </a:lnTo>
                    <a:lnTo>
                      <a:pt x="222" y="120"/>
                    </a:lnTo>
                    <a:lnTo>
                      <a:pt x="225" y="120"/>
                    </a:lnTo>
                    <a:lnTo>
                      <a:pt x="225" y="116"/>
                    </a:lnTo>
                    <a:lnTo>
                      <a:pt x="229" y="116"/>
                    </a:lnTo>
                    <a:lnTo>
                      <a:pt x="225" y="112"/>
                    </a:lnTo>
                    <a:lnTo>
                      <a:pt x="211" y="112"/>
                    </a:lnTo>
                    <a:lnTo>
                      <a:pt x="211" y="112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5" y="105"/>
                    </a:lnTo>
                    <a:lnTo>
                      <a:pt x="218" y="105"/>
                    </a:lnTo>
                    <a:lnTo>
                      <a:pt x="218" y="105"/>
                    </a:lnTo>
                    <a:lnTo>
                      <a:pt x="218" y="102"/>
                    </a:lnTo>
                    <a:lnTo>
                      <a:pt x="215" y="102"/>
                    </a:lnTo>
                    <a:lnTo>
                      <a:pt x="204" y="102"/>
                    </a:lnTo>
                    <a:lnTo>
                      <a:pt x="204" y="98"/>
                    </a:lnTo>
                    <a:lnTo>
                      <a:pt x="204" y="98"/>
                    </a:lnTo>
                    <a:lnTo>
                      <a:pt x="208" y="95"/>
                    </a:lnTo>
                    <a:lnTo>
                      <a:pt x="208" y="95"/>
                    </a:lnTo>
                    <a:lnTo>
                      <a:pt x="211" y="95"/>
                    </a:lnTo>
                    <a:lnTo>
                      <a:pt x="211" y="95"/>
                    </a:lnTo>
                    <a:lnTo>
                      <a:pt x="215" y="95"/>
                    </a:lnTo>
                    <a:lnTo>
                      <a:pt x="211" y="91"/>
                    </a:lnTo>
                    <a:lnTo>
                      <a:pt x="211" y="91"/>
                    </a:lnTo>
                    <a:lnTo>
                      <a:pt x="208" y="91"/>
                    </a:lnTo>
                    <a:lnTo>
                      <a:pt x="208" y="88"/>
                    </a:lnTo>
                    <a:lnTo>
                      <a:pt x="208" y="84"/>
                    </a:lnTo>
                    <a:lnTo>
                      <a:pt x="208" y="84"/>
                    </a:lnTo>
                    <a:lnTo>
                      <a:pt x="211" y="84"/>
                    </a:lnTo>
                    <a:lnTo>
                      <a:pt x="215" y="84"/>
                    </a:lnTo>
                    <a:lnTo>
                      <a:pt x="218" y="84"/>
                    </a:lnTo>
                    <a:lnTo>
                      <a:pt x="222" y="88"/>
                    </a:lnTo>
                    <a:lnTo>
                      <a:pt x="225" y="88"/>
                    </a:lnTo>
                    <a:lnTo>
                      <a:pt x="232" y="88"/>
                    </a:lnTo>
                    <a:lnTo>
                      <a:pt x="243" y="84"/>
                    </a:lnTo>
                    <a:lnTo>
                      <a:pt x="236" y="70"/>
                    </a:lnTo>
                    <a:lnTo>
                      <a:pt x="232" y="70"/>
                    </a:lnTo>
                    <a:lnTo>
                      <a:pt x="229" y="67"/>
                    </a:lnTo>
                    <a:lnTo>
                      <a:pt x="229" y="60"/>
                    </a:lnTo>
                    <a:lnTo>
                      <a:pt x="229" y="56"/>
                    </a:lnTo>
                    <a:lnTo>
                      <a:pt x="232" y="46"/>
                    </a:lnTo>
                    <a:lnTo>
                      <a:pt x="232" y="39"/>
                    </a:lnTo>
                    <a:lnTo>
                      <a:pt x="229" y="31"/>
                    </a:lnTo>
                    <a:lnTo>
                      <a:pt x="225" y="31"/>
                    </a:lnTo>
                    <a:lnTo>
                      <a:pt x="222" y="28"/>
                    </a:lnTo>
                    <a:lnTo>
                      <a:pt x="222" y="31"/>
                    </a:lnTo>
                    <a:lnTo>
                      <a:pt x="225" y="28"/>
                    </a:lnTo>
                    <a:lnTo>
                      <a:pt x="222" y="24"/>
                    </a:lnTo>
                    <a:lnTo>
                      <a:pt x="218" y="21"/>
                    </a:lnTo>
                    <a:lnTo>
                      <a:pt x="215" y="17"/>
                    </a:lnTo>
                    <a:lnTo>
                      <a:pt x="211" y="10"/>
                    </a:lnTo>
                    <a:lnTo>
                      <a:pt x="208" y="7"/>
                    </a:lnTo>
                    <a:lnTo>
                      <a:pt x="201" y="7"/>
                    </a:lnTo>
                    <a:lnTo>
                      <a:pt x="197" y="7"/>
                    </a:lnTo>
                    <a:lnTo>
                      <a:pt x="190" y="7"/>
                    </a:lnTo>
                    <a:lnTo>
                      <a:pt x="190" y="7"/>
                    </a:lnTo>
                    <a:lnTo>
                      <a:pt x="183" y="14"/>
                    </a:lnTo>
                    <a:lnTo>
                      <a:pt x="183" y="3"/>
                    </a:lnTo>
                    <a:lnTo>
                      <a:pt x="183" y="3"/>
                    </a:lnTo>
                    <a:lnTo>
                      <a:pt x="176" y="3"/>
                    </a:lnTo>
                    <a:lnTo>
                      <a:pt x="169" y="3"/>
                    </a:lnTo>
                    <a:lnTo>
                      <a:pt x="158" y="0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1" y="0"/>
                    </a:lnTo>
                    <a:lnTo>
                      <a:pt x="134" y="0"/>
                    </a:lnTo>
                    <a:lnTo>
                      <a:pt x="130" y="3"/>
                    </a:lnTo>
                    <a:lnTo>
                      <a:pt x="127" y="3"/>
                    </a:lnTo>
                    <a:lnTo>
                      <a:pt x="127" y="14"/>
                    </a:lnTo>
                    <a:lnTo>
                      <a:pt x="123" y="7"/>
                    </a:lnTo>
                    <a:lnTo>
                      <a:pt x="116" y="10"/>
                    </a:lnTo>
                    <a:lnTo>
                      <a:pt x="109" y="14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102" y="28"/>
                    </a:lnTo>
                    <a:lnTo>
                      <a:pt x="99" y="21"/>
                    </a:lnTo>
                    <a:lnTo>
                      <a:pt x="95" y="21"/>
                    </a:lnTo>
                    <a:lnTo>
                      <a:pt x="92" y="24"/>
                    </a:lnTo>
                    <a:lnTo>
                      <a:pt x="88" y="28"/>
                    </a:lnTo>
                    <a:lnTo>
                      <a:pt x="81" y="28"/>
                    </a:lnTo>
                    <a:lnTo>
                      <a:pt x="77" y="28"/>
                    </a:lnTo>
                    <a:lnTo>
                      <a:pt x="74" y="31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3" y="42"/>
                    </a:lnTo>
                    <a:lnTo>
                      <a:pt x="60" y="39"/>
                    </a:lnTo>
                    <a:lnTo>
                      <a:pt x="56" y="35"/>
                    </a:lnTo>
                    <a:lnTo>
                      <a:pt x="53" y="39"/>
                    </a:lnTo>
                    <a:lnTo>
                      <a:pt x="49" y="42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9" y="4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6" y="60"/>
                    </a:lnTo>
                    <a:lnTo>
                      <a:pt x="46" y="67"/>
                    </a:lnTo>
                    <a:lnTo>
                      <a:pt x="56" y="77"/>
                    </a:lnTo>
                    <a:lnTo>
                      <a:pt x="56" y="77"/>
                    </a:lnTo>
                    <a:lnTo>
                      <a:pt x="60" y="77"/>
                    </a:lnTo>
                    <a:lnTo>
                      <a:pt x="60" y="77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67" y="74"/>
                    </a:lnTo>
                    <a:lnTo>
                      <a:pt x="67" y="74"/>
                    </a:lnTo>
                    <a:lnTo>
                      <a:pt x="70" y="74"/>
                    </a:lnTo>
                    <a:lnTo>
                      <a:pt x="74" y="77"/>
                    </a:lnTo>
                    <a:lnTo>
                      <a:pt x="74" y="77"/>
                    </a:lnTo>
                    <a:lnTo>
                      <a:pt x="81" y="77"/>
                    </a:lnTo>
                    <a:lnTo>
                      <a:pt x="84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81"/>
                    </a:lnTo>
                    <a:lnTo>
                      <a:pt x="99" y="84"/>
                    </a:lnTo>
                    <a:lnTo>
                      <a:pt x="137" y="81"/>
                    </a:lnTo>
                    <a:lnTo>
                      <a:pt x="141" y="81"/>
                    </a:lnTo>
                    <a:lnTo>
                      <a:pt x="141" y="84"/>
                    </a:lnTo>
                    <a:lnTo>
                      <a:pt x="137" y="84"/>
                    </a:lnTo>
                    <a:lnTo>
                      <a:pt x="137" y="88"/>
                    </a:lnTo>
                    <a:lnTo>
                      <a:pt x="134" y="88"/>
                    </a:lnTo>
                    <a:lnTo>
                      <a:pt x="137" y="91"/>
                    </a:lnTo>
                    <a:lnTo>
                      <a:pt x="134" y="91"/>
                    </a:lnTo>
                    <a:lnTo>
                      <a:pt x="130" y="91"/>
                    </a:lnTo>
                    <a:lnTo>
                      <a:pt x="127" y="95"/>
                    </a:lnTo>
                    <a:lnTo>
                      <a:pt x="123" y="98"/>
                    </a:lnTo>
                    <a:lnTo>
                      <a:pt x="123" y="98"/>
                    </a:lnTo>
                    <a:lnTo>
                      <a:pt x="120" y="102"/>
                    </a:lnTo>
                    <a:lnTo>
                      <a:pt x="116" y="102"/>
                    </a:lnTo>
                    <a:lnTo>
                      <a:pt x="109" y="98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5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88" y="120"/>
                    </a:lnTo>
                    <a:lnTo>
                      <a:pt x="84" y="123"/>
                    </a:lnTo>
                    <a:lnTo>
                      <a:pt x="84" y="127"/>
                    </a:lnTo>
                    <a:lnTo>
                      <a:pt x="84" y="134"/>
                    </a:lnTo>
                    <a:lnTo>
                      <a:pt x="84" y="141"/>
                    </a:lnTo>
                    <a:lnTo>
                      <a:pt x="84" y="144"/>
                    </a:lnTo>
                    <a:lnTo>
                      <a:pt x="84" y="144"/>
                    </a:lnTo>
                    <a:lnTo>
                      <a:pt x="81" y="148"/>
                    </a:lnTo>
                    <a:lnTo>
                      <a:pt x="81" y="151"/>
                    </a:lnTo>
                    <a:lnTo>
                      <a:pt x="77" y="151"/>
                    </a:lnTo>
                    <a:lnTo>
                      <a:pt x="77" y="148"/>
                    </a:lnTo>
                    <a:lnTo>
                      <a:pt x="74" y="127"/>
                    </a:lnTo>
                    <a:lnTo>
                      <a:pt x="74" y="127"/>
                    </a:lnTo>
                    <a:lnTo>
                      <a:pt x="74" y="123"/>
                    </a:lnTo>
                    <a:lnTo>
                      <a:pt x="70" y="120"/>
                    </a:lnTo>
                    <a:lnTo>
                      <a:pt x="67" y="116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60" y="116"/>
                    </a:lnTo>
                    <a:lnTo>
                      <a:pt x="56" y="116"/>
                    </a:lnTo>
                    <a:lnTo>
                      <a:pt x="53" y="123"/>
                    </a:lnTo>
                    <a:lnTo>
                      <a:pt x="53" y="123"/>
                    </a:lnTo>
                    <a:lnTo>
                      <a:pt x="56" y="130"/>
                    </a:lnTo>
                    <a:lnTo>
                      <a:pt x="60" y="137"/>
                    </a:lnTo>
                    <a:lnTo>
                      <a:pt x="60" y="137"/>
                    </a:lnTo>
                    <a:lnTo>
                      <a:pt x="63" y="141"/>
                    </a:lnTo>
                    <a:lnTo>
                      <a:pt x="63" y="144"/>
                    </a:lnTo>
                    <a:lnTo>
                      <a:pt x="60" y="148"/>
                    </a:lnTo>
                    <a:lnTo>
                      <a:pt x="56" y="151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56" y="172"/>
                    </a:lnTo>
                    <a:lnTo>
                      <a:pt x="63" y="172"/>
                    </a:lnTo>
                    <a:lnTo>
                      <a:pt x="67" y="172"/>
                    </a:lnTo>
                    <a:lnTo>
                      <a:pt x="67" y="172"/>
                    </a:lnTo>
                    <a:lnTo>
                      <a:pt x="70" y="172"/>
                    </a:lnTo>
                    <a:lnTo>
                      <a:pt x="70" y="172"/>
                    </a:lnTo>
                    <a:lnTo>
                      <a:pt x="74" y="172"/>
                    </a:lnTo>
                    <a:lnTo>
                      <a:pt x="70" y="176"/>
                    </a:lnTo>
                    <a:lnTo>
                      <a:pt x="67" y="176"/>
                    </a:lnTo>
                    <a:lnTo>
                      <a:pt x="67" y="179"/>
                    </a:lnTo>
                    <a:lnTo>
                      <a:pt x="60" y="179"/>
                    </a:lnTo>
                    <a:lnTo>
                      <a:pt x="56" y="183"/>
                    </a:lnTo>
                    <a:lnTo>
                      <a:pt x="53" y="186"/>
                    </a:lnTo>
                    <a:lnTo>
                      <a:pt x="46" y="186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2" y="183"/>
                    </a:lnTo>
                    <a:lnTo>
                      <a:pt x="42" y="183"/>
                    </a:lnTo>
                    <a:lnTo>
                      <a:pt x="39" y="183"/>
                    </a:lnTo>
                    <a:lnTo>
                      <a:pt x="35" y="186"/>
                    </a:lnTo>
                    <a:lnTo>
                      <a:pt x="32" y="194"/>
                    </a:lnTo>
                    <a:lnTo>
                      <a:pt x="32" y="197"/>
                    </a:lnTo>
                    <a:lnTo>
                      <a:pt x="28" y="197"/>
                    </a:lnTo>
                    <a:lnTo>
                      <a:pt x="28" y="201"/>
                    </a:lnTo>
                    <a:lnTo>
                      <a:pt x="25" y="204"/>
                    </a:lnTo>
                    <a:lnTo>
                      <a:pt x="28" y="208"/>
                    </a:lnTo>
                    <a:lnTo>
                      <a:pt x="28" y="20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51" name="Freeform 379"/>
            <p:cNvSpPr>
              <a:spLocks noEditPoints="1"/>
            </p:cNvSpPr>
            <p:nvPr userDrawn="1"/>
          </p:nvSpPr>
          <p:spPr bwMode="gray">
            <a:xfrm>
              <a:off x="385" y="1639"/>
              <a:ext cx="895" cy="1053"/>
            </a:xfrm>
            <a:custGeom>
              <a:avLst/>
              <a:gdLst>
                <a:gd name="T0" fmla="*/ 388 w 927"/>
                <a:gd name="T1" fmla="*/ 521 h 1067"/>
                <a:gd name="T2" fmla="*/ 377 w 927"/>
                <a:gd name="T3" fmla="*/ 595 h 1067"/>
                <a:gd name="T4" fmla="*/ 416 w 927"/>
                <a:gd name="T5" fmla="*/ 715 h 1067"/>
                <a:gd name="T6" fmla="*/ 409 w 927"/>
                <a:gd name="T7" fmla="*/ 859 h 1067"/>
                <a:gd name="T8" fmla="*/ 535 w 927"/>
                <a:gd name="T9" fmla="*/ 1057 h 1067"/>
                <a:gd name="T10" fmla="*/ 655 w 927"/>
                <a:gd name="T11" fmla="*/ 979 h 1067"/>
                <a:gd name="T12" fmla="*/ 698 w 927"/>
                <a:gd name="T13" fmla="*/ 916 h 1067"/>
                <a:gd name="T14" fmla="*/ 757 w 927"/>
                <a:gd name="T15" fmla="*/ 799 h 1067"/>
                <a:gd name="T16" fmla="*/ 757 w 927"/>
                <a:gd name="T17" fmla="*/ 662 h 1067"/>
                <a:gd name="T18" fmla="*/ 909 w 927"/>
                <a:gd name="T19" fmla="*/ 436 h 1067"/>
                <a:gd name="T20" fmla="*/ 810 w 927"/>
                <a:gd name="T21" fmla="*/ 384 h 1067"/>
                <a:gd name="T22" fmla="*/ 754 w 927"/>
                <a:gd name="T23" fmla="*/ 296 h 1067"/>
                <a:gd name="T24" fmla="*/ 659 w 927"/>
                <a:gd name="T25" fmla="*/ 105 h 1067"/>
                <a:gd name="T26" fmla="*/ 514 w 927"/>
                <a:gd name="T27" fmla="*/ 95 h 1067"/>
                <a:gd name="T28" fmla="*/ 416 w 927"/>
                <a:gd name="T29" fmla="*/ 74 h 1067"/>
                <a:gd name="T30" fmla="*/ 391 w 927"/>
                <a:gd name="T31" fmla="*/ 42 h 1067"/>
                <a:gd name="T32" fmla="*/ 296 w 927"/>
                <a:gd name="T33" fmla="*/ 10 h 1067"/>
                <a:gd name="T34" fmla="*/ 155 w 927"/>
                <a:gd name="T35" fmla="*/ 24 h 1067"/>
                <a:gd name="T36" fmla="*/ 70 w 927"/>
                <a:gd name="T37" fmla="*/ 148 h 1067"/>
                <a:gd name="T38" fmla="*/ 7 w 927"/>
                <a:gd name="T39" fmla="*/ 250 h 1067"/>
                <a:gd name="T40" fmla="*/ 0 w 927"/>
                <a:gd name="T41" fmla="*/ 341 h 1067"/>
                <a:gd name="T42" fmla="*/ 63 w 927"/>
                <a:gd name="T43" fmla="*/ 422 h 1067"/>
                <a:gd name="T44" fmla="*/ 233 w 927"/>
                <a:gd name="T45" fmla="*/ 486 h 1067"/>
                <a:gd name="T46" fmla="*/ 380 w 927"/>
                <a:gd name="T47" fmla="*/ 447 h 1067"/>
                <a:gd name="T48" fmla="*/ 669 w 927"/>
                <a:gd name="T49" fmla="*/ 884 h 1067"/>
                <a:gd name="T50" fmla="*/ 620 w 927"/>
                <a:gd name="T51" fmla="*/ 863 h 1067"/>
                <a:gd name="T52" fmla="*/ 426 w 927"/>
                <a:gd name="T53" fmla="*/ 433 h 1067"/>
                <a:gd name="T54" fmla="*/ 511 w 927"/>
                <a:gd name="T55" fmla="*/ 789 h 1067"/>
                <a:gd name="T56" fmla="*/ 447 w 927"/>
                <a:gd name="T57" fmla="*/ 599 h 1067"/>
                <a:gd name="T58" fmla="*/ 433 w 927"/>
                <a:gd name="T59" fmla="*/ 570 h 1067"/>
                <a:gd name="T60" fmla="*/ 553 w 927"/>
                <a:gd name="T61" fmla="*/ 803 h 1067"/>
                <a:gd name="T62" fmla="*/ 592 w 927"/>
                <a:gd name="T63" fmla="*/ 806 h 1067"/>
                <a:gd name="T64" fmla="*/ 659 w 927"/>
                <a:gd name="T65" fmla="*/ 577 h 1067"/>
                <a:gd name="T66" fmla="*/ 497 w 927"/>
                <a:gd name="T67" fmla="*/ 447 h 1067"/>
                <a:gd name="T68" fmla="*/ 416 w 927"/>
                <a:gd name="T69" fmla="*/ 232 h 1067"/>
                <a:gd name="T70" fmla="*/ 469 w 927"/>
                <a:gd name="T71" fmla="*/ 954 h 1067"/>
                <a:gd name="T72" fmla="*/ 525 w 927"/>
                <a:gd name="T73" fmla="*/ 810 h 1067"/>
                <a:gd name="T74" fmla="*/ 567 w 927"/>
                <a:gd name="T75" fmla="*/ 817 h 1067"/>
                <a:gd name="T76" fmla="*/ 447 w 927"/>
                <a:gd name="T77" fmla="*/ 250 h 1067"/>
                <a:gd name="T78" fmla="*/ 373 w 927"/>
                <a:gd name="T79" fmla="*/ 151 h 1067"/>
                <a:gd name="T80" fmla="*/ 377 w 927"/>
                <a:gd name="T81" fmla="*/ 179 h 1067"/>
                <a:gd name="T82" fmla="*/ 359 w 927"/>
                <a:gd name="T83" fmla="*/ 102 h 1067"/>
                <a:gd name="T84" fmla="*/ 229 w 927"/>
                <a:gd name="T85" fmla="*/ 373 h 1067"/>
                <a:gd name="T86" fmla="*/ 151 w 927"/>
                <a:gd name="T87" fmla="*/ 444 h 1067"/>
                <a:gd name="T88" fmla="*/ 88 w 927"/>
                <a:gd name="T89" fmla="*/ 327 h 1067"/>
                <a:gd name="T90" fmla="*/ 78 w 927"/>
                <a:gd name="T91" fmla="*/ 338 h 1067"/>
                <a:gd name="T92" fmla="*/ 78 w 927"/>
                <a:gd name="T93" fmla="*/ 373 h 1067"/>
                <a:gd name="T94" fmla="*/ 127 w 927"/>
                <a:gd name="T95" fmla="*/ 398 h 1067"/>
                <a:gd name="T96" fmla="*/ 134 w 927"/>
                <a:gd name="T97" fmla="*/ 440 h 1067"/>
                <a:gd name="T98" fmla="*/ 144 w 927"/>
                <a:gd name="T99" fmla="*/ 436 h 1067"/>
                <a:gd name="T100" fmla="*/ 187 w 927"/>
                <a:gd name="T101" fmla="*/ 359 h 1067"/>
                <a:gd name="T102" fmla="*/ 247 w 927"/>
                <a:gd name="T103" fmla="*/ 345 h 1067"/>
                <a:gd name="T104" fmla="*/ 67 w 927"/>
                <a:gd name="T105" fmla="*/ 348 h 1067"/>
                <a:gd name="T106" fmla="*/ 39 w 927"/>
                <a:gd name="T107" fmla="*/ 327 h 1067"/>
                <a:gd name="T108" fmla="*/ 99 w 927"/>
                <a:gd name="T109" fmla="*/ 436 h 1067"/>
                <a:gd name="T110" fmla="*/ 155 w 927"/>
                <a:gd name="T111" fmla="*/ 454 h 1067"/>
                <a:gd name="T112" fmla="*/ 183 w 927"/>
                <a:gd name="T113" fmla="*/ 391 h 1067"/>
                <a:gd name="T114" fmla="*/ 250 w 927"/>
                <a:gd name="T115" fmla="*/ 398 h 1067"/>
                <a:gd name="T116" fmla="*/ 338 w 927"/>
                <a:gd name="T117" fmla="*/ 380 h 1067"/>
                <a:gd name="T118" fmla="*/ 388 w 927"/>
                <a:gd name="T119" fmla="*/ 595 h 1067"/>
                <a:gd name="T120" fmla="*/ 423 w 927"/>
                <a:gd name="T121" fmla="*/ 803 h 1067"/>
                <a:gd name="T122" fmla="*/ 666 w 927"/>
                <a:gd name="T123" fmla="*/ 88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7" h="1067">
                  <a:moveTo>
                    <a:pt x="402" y="440"/>
                  </a:moveTo>
                  <a:lnTo>
                    <a:pt x="395" y="436"/>
                  </a:lnTo>
                  <a:lnTo>
                    <a:pt x="388" y="440"/>
                  </a:lnTo>
                  <a:lnTo>
                    <a:pt x="384" y="444"/>
                  </a:lnTo>
                  <a:lnTo>
                    <a:pt x="380" y="447"/>
                  </a:lnTo>
                  <a:lnTo>
                    <a:pt x="377" y="451"/>
                  </a:lnTo>
                  <a:lnTo>
                    <a:pt x="373" y="454"/>
                  </a:lnTo>
                  <a:lnTo>
                    <a:pt x="373" y="458"/>
                  </a:lnTo>
                  <a:lnTo>
                    <a:pt x="370" y="472"/>
                  </a:lnTo>
                  <a:lnTo>
                    <a:pt x="363" y="493"/>
                  </a:lnTo>
                  <a:lnTo>
                    <a:pt x="363" y="493"/>
                  </a:lnTo>
                  <a:lnTo>
                    <a:pt x="363" y="496"/>
                  </a:lnTo>
                  <a:lnTo>
                    <a:pt x="363" y="500"/>
                  </a:lnTo>
                  <a:lnTo>
                    <a:pt x="366" y="503"/>
                  </a:lnTo>
                  <a:lnTo>
                    <a:pt x="373" y="507"/>
                  </a:lnTo>
                  <a:lnTo>
                    <a:pt x="373" y="507"/>
                  </a:lnTo>
                  <a:lnTo>
                    <a:pt x="377" y="507"/>
                  </a:lnTo>
                  <a:lnTo>
                    <a:pt x="380" y="510"/>
                  </a:lnTo>
                  <a:lnTo>
                    <a:pt x="384" y="514"/>
                  </a:lnTo>
                  <a:lnTo>
                    <a:pt x="380" y="521"/>
                  </a:lnTo>
                  <a:lnTo>
                    <a:pt x="384" y="521"/>
                  </a:lnTo>
                  <a:lnTo>
                    <a:pt x="391" y="521"/>
                  </a:lnTo>
                  <a:lnTo>
                    <a:pt x="402" y="521"/>
                  </a:lnTo>
                  <a:lnTo>
                    <a:pt x="388" y="521"/>
                  </a:lnTo>
                  <a:lnTo>
                    <a:pt x="380" y="521"/>
                  </a:lnTo>
                  <a:lnTo>
                    <a:pt x="380" y="521"/>
                  </a:lnTo>
                  <a:lnTo>
                    <a:pt x="377" y="521"/>
                  </a:lnTo>
                  <a:lnTo>
                    <a:pt x="373" y="521"/>
                  </a:lnTo>
                  <a:lnTo>
                    <a:pt x="370" y="525"/>
                  </a:lnTo>
                  <a:lnTo>
                    <a:pt x="366" y="528"/>
                  </a:lnTo>
                  <a:lnTo>
                    <a:pt x="363" y="535"/>
                  </a:lnTo>
                  <a:lnTo>
                    <a:pt x="384" y="539"/>
                  </a:lnTo>
                  <a:lnTo>
                    <a:pt x="384" y="535"/>
                  </a:lnTo>
                  <a:lnTo>
                    <a:pt x="388" y="535"/>
                  </a:lnTo>
                  <a:lnTo>
                    <a:pt x="384" y="539"/>
                  </a:lnTo>
                  <a:lnTo>
                    <a:pt x="384" y="539"/>
                  </a:lnTo>
                  <a:lnTo>
                    <a:pt x="380" y="539"/>
                  </a:lnTo>
                  <a:lnTo>
                    <a:pt x="363" y="535"/>
                  </a:lnTo>
                  <a:lnTo>
                    <a:pt x="356" y="563"/>
                  </a:lnTo>
                  <a:lnTo>
                    <a:pt x="352" y="567"/>
                  </a:lnTo>
                  <a:lnTo>
                    <a:pt x="352" y="567"/>
                  </a:lnTo>
                  <a:lnTo>
                    <a:pt x="356" y="567"/>
                  </a:lnTo>
                  <a:lnTo>
                    <a:pt x="359" y="577"/>
                  </a:lnTo>
                  <a:lnTo>
                    <a:pt x="366" y="584"/>
                  </a:lnTo>
                  <a:lnTo>
                    <a:pt x="370" y="588"/>
                  </a:lnTo>
                  <a:lnTo>
                    <a:pt x="373" y="588"/>
                  </a:lnTo>
                  <a:lnTo>
                    <a:pt x="373" y="591"/>
                  </a:lnTo>
                  <a:lnTo>
                    <a:pt x="377" y="595"/>
                  </a:lnTo>
                  <a:lnTo>
                    <a:pt x="377" y="595"/>
                  </a:lnTo>
                  <a:lnTo>
                    <a:pt x="377" y="606"/>
                  </a:lnTo>
                  <a:lnTo>
                    <a:pt x="380" y="606"/>
                  </a:lnTo>
                  <a:lnTo>
                    <a:pt x="380" y="606"/>
                  </a:lnTo>
                  <a:lnTo>
                    <a:pt x="380" y="609"/>
                  </a:lnTo>
                  <a:lnTo>
                    <a:pt x="391" y="623"/>
                  </a:lnTo>
                  <a:lnTo>
                    <a:pt x="402" y="616"/>
                  </a:lnTo>
                  <a:lnTo>
                    <a:pt x="409" y="616"/>
                  </a:lnTo>
                  <a:lnTo>
                    <a:pt x="412" y="613"/>
                  </a:lnTo>
                  <a:lnTo>
                    <a:pt x="409" y="613"/>
                  </a:lnTo>
                  <a:lnTo>
                    <a:pt x="405" y="616"/>
                  </a:lnTo>
                  <a:lnTo>
                    <a:pt x="391" y="623"/>
                  </a:lnTo>
                  <a:lnTo>
                    <a:pt x="391" y="623"/>
                  </a:lnTo>
                  <a:lnTo>
                    <a:pt x="395" y="637"/>
                  </a:lnTo>
                  <a:lnTo>
                    <a:pt x="395" y="648"/>
                  </a:lnTo>
                  <a:lnTo>
                    <a:pt x="395" y="655"/>
                  </a:lnTo>
                  <a:lnTo>
                    <a:pt x="405" y="658"/>
                  </a:lnTo>
                  <a:lnTo>
                    <a:pt x="416" y="683"/>
                  </a:lnTo>
                  <a:lnTo>
                    <a:pt x="419" y="694"/>
                  </a:lnTo>
                  <a:lnTo>
                    <a:pt x="419" y="704"/>
                  </a:lnTo>
                  <a:lnTo>
                    <a:pt x="419" y="708"/>
                  </a:lnTo>
                  <a:lnTo>
                    <a:pt x="419" y="711"/>
                  </a:lnTo>
                  <a:lnTo>
                    <a:pt x="419" y="715"/>
                  </a:lnTo>
                  <a:lnTo>
                    <a:pt x="416" y="715"/>
                  </a:lnTo>
                  <a:lnTo>
                    <a:pt x="416" y="715"/>
                  </a:lnTo>
                  <a:lnTo>
                    <a:pt x="409" y="725"/>
                  </a:lnTo>
                  <a:lnTo>
                    <a:pt x="405" y="732"/>
                  </a:lnTo>
                  <a:lnTo>
                    <a:pt x="402" y="743"/>
                  </a:lnTo>
                  <a:lnTo>
                    <a:pt x="402" y="747"/>
                  </a:lnTo>
                  <a:lnTo>
                    <a:pt x="402" y="750"/>
                  </a:lnTo>
                  <a:lnTo>
                    <a:pt x="402" y="754"/>
                  </a:lnTo>
                  <a:lnTo>
                    <a:pt x="398" y="761"/>
                  </a:lnTo>
                  <a:lnTo>
                    <a:pt x="398" y="768"/>
                  </a:lnTo>
                  <a:lnTo>
                    <a:pt x="395" y="778"/>
                  </a:lnTo>
                  <a:lnTo>
                    <a:pt x="391" y="785"/>
                  </a:lnTo>
                  <a:lnTo>
                    <a:pt x="391" y="792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88" y="803"/>
                  </a:lnTo>
                  <a:lnTo>
                    <a:pt x="391" y="806"/>
                  </a:lnTo>
                  <a:lnTo>
                    <a:pt x="391" y="810"/>
                  </a:lnTo>
                  <a:lnTo>
                    <a:pt x="395" y="817"/>
                  </a:lnTo>
                  <a:lnTo>
                    <a:pt x="398" y="824"/>
                  </a:lnTo>
                  <a:lnTo>
                    <a:pt x="402" y="835"/>
                  </a:lnTo>
                  <a:lnTo>
                    <a:pt x="405" y="842"/>
                  </a:lnTo>
                  <a:lnTo>
                    <a:pt x="409" y="849"/>
                  </a:lnTo>
                  <a:lnTo>
                    <a:pt x="409" y="859"/>
                  </a:lnTo>
                  <a:lnTo>
                    <a:pt x="416" y="877"/>
                  </a:lnTo>
                  <a:lnTo>
                    <a:pt x="423" y="902"/>
                  </a:lnTo>
                  <a:lnTo>
                    <a:pt x="430" y="923"/>
                  </a:lnTo>
                  <a:lnTo>
                    <a:pt x="437" y="937"/>
                  </a:lnTo>
                  <a:lnTo>
                    <a:pt x="440" y="937"/>
                  </a:lnTo>
                  <a:lnTo>
                    <a:pt x="440" y="944"/>
                  </a:lnTo>
                  <a:lnTo>
                    <a:pt x="444" y="951"/>
                  </a:lnTo>
                  <a:lnTo>
                    <a:pt x="447" y="958"/>
                  </a:lnTo>
                  <a:lnTo>
                    <a:pt x="451" y="961"/>
                  </a:lnTo>
                  <a:lnTo>
                    <a:pt x="451" y="968"/>
                  </a:lnTo>
                  <a:lnTo>
                    <a:pt x="451" y="968"/>
                  </a:lnTo>
                  <a:lnTo>
                    <a:pt x="462" y="997"/>
                  </a:lnTo>
                  <a:lnTo>
                    <a:pt x="472" y="1014"/>
                  </a:lnTo>
                  <a:lnTo>
                    <a:pt x="472" y="1049"/>
                  </a:lnTo>
                  <a:lnTo>
                    <a:pt x="472" y="1049"/>
                  </a:lnTo>
                  <a:lnTo>
                    <a:pt x="476" y="1053"/>
                  </a:lnTo>
                  <a:lnTo>
                    <a:pt x="479" y="1057"/>
                  </a:lnTo>
                  <a:lnTo>
                    <a:pt x="486" y="1060"/>
                  </a:lnTo>
                  <a:lnTo>
                    <a:pt x="497" y="1064"/>
                  </a:lnTo>
                  <a:lnTo>
                    <a:pt x="511" y="1067"/>
                  </a:lnTo>
                  <a:lnTo>
                    <a:pt x="514" y="1067"/>
                  </a:lnTo>
                  <a:lnTo>
                    <a:pt x="518" y="1064"/>
                  </a:lnTo>
                  <a:lnTo>
                    <a:pt x="525" y="1060"/>
                  </a:lnTo>
                  <a:lnTo>
                    <a:pt x="535" y="1057"/>
                  </a:lnTo>
                  <a:lnTo>
                    <a:pt x="546" y="1053"/>
                  </a:lnTo>
                  <a:lnTo>
                    <a:pt x="553" y="1053"/>
                  </a:lnTo>
                  <a:lnTo>
                    <a:pt x="557" y="1053"/>
                  </a:lnTo>
                  <a:lnTo>
                    <a:pt x="560" y="1053"/>
                  </a:lnTo>
                  <a:lnTo>
                    <a:pt x="567" y="1053"/>
                  </a:lnTo>
                  <a:lnTo>
                    <a:pt x="578" y="1053"/>
                  </a:lnTo>
                  <a:lnTo>
                    <a:pt x="592" y="1049"/>
                  </a:lnTo>
                  <a:lnTo>
                    <a:pt x="602" y="1042"/>
                  </a:lnTo>
                  <a:lnTo>
                    <a:pt x="602" y="1039"/>
                  </a:lnTo>
                  <a:lnTo>
                    <a:pt x="606" y="1039"/>
                  </a:lnTo>
                  <a:lnTo>
                    <a:pt x="609" y="1035"/>
                  </a:lnTo>
                  <a:lnTo>
                    <a:pt x="613" y="1028"/>
                  </a:lnTo>
                  <a:lnTo>
                    <a:pt x="617" y="1025"/>
                  </a:lnTo>
                  <a:lnTo>
                    <a:pt x="617" y="1025"/>
                  </a:lnTo>
                  <a:lnTo>
                    <a:pt x="620" y="1021"/>
                  </a:lnTo>
                  <a:lnTo>
                    <a:pt x="627" y="1014"/>
                  </a:lnTo>
                  <a:lnTo>
                    <a:pt x="631" y="1007"/>
                  </a:lnTo>
                  <a:lnTo>
                    <a:pt x="638" y="1000"/>
                  </a:lnTo>
                  <a:lnTo>
                    <a:pt x="641" y="997"/>
                  </a:lnTo>
                  <a:lnTo>
                    <a:pt x="645" y="990"/>
                  </a:lnTo>
                  <a:lnTo>
                    <a:pt x="648" y="990"/>
                  </a:lnTo>
                  <a:lnTo>
                    <a:pt x="648" y="986"/>
                  </a:lnTo>
                  <a:lnTo>
                    <a:pt x="652" y="986"/>
                  </a:lnTo>
                  <a:lnTo>
                    <a:pt x="655" y="979"/>
                  </a:lnTo>
                  <a:lnTo>
                    <a:pt x="659" y="976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9" y="968"/>
                  </a:lnTo>
                  <a:lnTo>
                    <a:pt x="673" y="961"/>
                  </a:lnTo>
                  <a:lnTo>
                    <a:pt x="676" y="958"/>
                  </a:lnTo>
                  <a:lnTo>
                    <a:pt x="680" y="954"/>
                  </a:lnTo>
                  <a:lnTo>
                    <a:pt x="680" y="954"/>
                  </a:lnTo>
                  <a:lnTo>
                    <a:pt x="683" y="951"/>
                  </a:lnTo>
                  <a:lnTo>
                    <a:pt x="687" y="944"/>
                  </a:lnTo>
                  <a:lnTo>
                    <a:pt x="687" y="937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0"/>
                  </a:lnTo>
                  <a:lnTo>
                    <a:pt x="687" y="930"/>
                  </a:lnTo>
                  <a:lnTo>
                    <a:pt x="687" y="926"/>
                  </a:lnTo>
                  <a:lnTo>
                    <a:pt x="687" y="926"/>
                  </a:lnTo>
                  <a:lnTo>
                    <a:pt x="687" y="923"/>
                  </a:lnTo>
                  <a:lnTo>
                    <a:pt x="687" y="923"/>
                  </a:lnTo>
                  <a:lnTo>
                    <a:pt x="690" y="919"/>
                  </a:lnTo>
                  <a:lnTo>
                    <a:pt x="698" y="916"/>
                  </a:lnTo>
                  <a:lnTo>
                    <a:pt x="698" y="916"/>
                  </a:lnTo>
                  <a:lnTo>
                    <a:pt x="705" y="912"/>
                  </a:lnTo>
                  <a:lnTo>
                    <a:pt x="708" y="912"/>
                  </a:lnTo>
                  <a:lnTo>
                    <a:pt x="712" y="905"/>
                  </a:lnTo>
                  <a:lnTo>
                    <a:pt x="712" y="905"/>
                  </a:lnTo>
                  <a:lnTo>
                    <a:pt x="715" y="898"/>
                  </a:lnTo>
                  <a:lnTo>
                    <a:pt x="715" y="891"/>
                  </a:lnTo>
                  <a:lnTo>
                    <a:pt x="712" y="891"/>
                  </a:lnTo>
                  <a:lnTo>
                    <a:pt x="712" y="884"/>
                  </a:lnTo>
                  <a:lnTo>
                    <a:pt x="712" y="877"/>
                  </a:lnTo>
                  <a:lnTo>
                    <a:pt x="712" y="866"/>
                  </a:lnTo>
                  <a:lnTo>
                    <a:pt x="712" y="856"/>
                  </a:lnTo>
                  <a:lnTo>
                    <a:pt x="712" y="845"/>
                  </a:lnTo>
                  <a:lnTo>
                    <a:pt x="712" y="842"/>
                  </a:lnTo>
                  <a:lnTo>
                    <a:pt x="715" y="838"/>
                  </a:lnTo>
                  <a:lnTo>
                    <a:pt x="719" y="831"/>
                  </a:lnTo>
                  <a:lnTo>
                    <a:pt x="722" y="828"/>
                  </a:lnTo>
                  <a:lnTo>
                    <a:pt x="726" y="828"/>
                  </a:lnTo>
                  <a:lnTo>
                    <a:pt x="729" y="824"/>
                  </a:lnTo>
                  <a:lnTo>
                    <a:pt x="736" y="820"/>
                  </a:lnTo>
                  <a:lnTo>
                    <a:pt x="740" y="810"/>
                  </a:lnTo>
                  <a:lnTo>
                    <a:pt x="743" y="810"/>
                  </a:lnTo>
                  <a:lnTo>
                    <a:pt x="747" y="806"/>
                  </a:lnTo>
                  <a:lnTo>
                    <a:pt x="750" y="803"/>
                  </a:lnTo>
                  <a:lnTo>
                    <a:pt x="757" y="799"/>
                  </a:lnTo>
                  <a:lnTo>
                    <a:pt x="757" y="799"/>
                  </a:lnTo>
                  <a:lnTo>
                    <a:pt x="761" y="796"/>
                  </a:lnTo>
                  <a:lnTo>
                    <a:pt x="764" y="796"/>
                  </a:lnTo>
                  <a:lnTo>
                    <a:pt x="772" y="792"/>
                  </a:lnTo>
                  <a:lnTo>
                    <a:pt x="775" y="789"/>
                  </a:lnTo>
                  <a:lnTo>
                    <a:pt x="779" y="785"/>
                  </a:lnTo>
                  <a:lnTo>
                    <a:pt x="782" y="778"/>
                  </a:lnTo>
                  <a:lnTo>
                    <a:pt x="786" y="768"/>
                  </a:lnTo>
                  <a:lnTo>
                    <a:pt x="782" y="754"/>
                  </a:lnTo>
                  <a:lnTo>
                    <a:pt x="782" y="754"/>
                  </a:lnTo>
                  <a:lnTo>
                    <a:pt x="782" y="747"/>
                  </a:lnTo>
                  <a:lnTo>
                    <a:pt x="782" y="739"/>
                  </a:lnTo>
                  <a:lnTo>
                    <a:pt x="782" y="732"/>
                  </a:lnTo>
                  <a:lnTo>
                    <a:pt x="782" y="722"/>
                  </a:lnTo>
                  <a:lnTo>
                    <a:pt x="782" y="715"/>
                  </a:lnTo>
                  <a:lnTo>
                    <a:pt x="782" y="711"/>
                  </a:lnTo>
                  <a:lnTo>
                    <a:pt x="761" y="718"/>
                  </a:lnTo>
                  <a:lnTo>
                    <a:pt x="740" y="722"/>
                  </a:lnTo>
                  <a:lnTo>
                    <a:pt x="761" y="718"/>
                  </a:lnTo>
                  <a:lnTo>
                    <a:pt x="782" y="711"/>
                  </a:lnTo>
                  <a:lnTo>
                    <a:pt x="764" y="683"/>
                  </a:lnTo>
                  <a:lnTo>
                    <a:pt x="761" y="665"/>
                  </a:lnTo>
                  <a:lnTo>
                    <a:pt x="761" y="662"/>
                  </a:lnTo>
                  <a:lnTo>
                    <a:pt x="757" y="662"/>
                  </a:lnTo>
                  <a:lnTo>
                    <a:pt x="757" y="655"/>
                  </a:lnTo>
                  <a:lnTo>
                    <a:pt x="754" y="651"/>
                  </a:lnTo>
                  <a:lnTo>
                    <a:pt x="754" y="644"/>
                  </a:lnTo>
                  <a:lnTo>
                    <a:pt x="764" y="623"/>
                  </a:lnTo>
                  <a:lnTo>
                    <a:pt x="750" y="616"/>
                  </a:lnTo>
                  <a:lnTo>
                    <a:pt x="750" y="616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64" y="623"/>
                  </a:lnTo>
                  <a:lnTo>
                    <a:pt x="768" y="613"/>
                  </a:lnTo>
                  <a:lnTo>
                    <a:pt x="782" y="595"/>
                  </a:lnTo>
                  <a:lnTo>
                    <a:pt x="803" y="563"/>
                  </a:lnTo>
                  <a:lnTo>
                    <a:pt x="807" y="563"/>
                  </a:lnTo>
                  <a:lnTo>
                    <a:pt x="831" y="546"/>
                  </a:lnTo>
                  <a:lnTo>
                    <a:pt x="835" y="542"/>
                  </a:lnTo>
                  <a:lnTo>
                    <a:pt x="849" y="528"/>
                  </a:lnTo>
                  <a:lnTo>
                    <a:pt x="863" y="514"/>
                  </a:lnTo>
                  <a:lnTo>
                    <a:pt x="877" y="496"/>
                  </a:lnTo>
                  <a:lnTo>
                    <a:pt x="888" y="479"/>
                  </a:lnTo>
                  <a:lnTo>
                    <a:pt x="895" y="468"/>
                  </a:lnTo>
                  <a:lnTo>
                    <a:pt x="902" y="458"/>
                  </a:lnTo>
                  <a:lnTo>
                    <a:pt x="905" y="447"/>
                  </a:lnTo>
                  <a:lnTo>
                    <a:pt x="909" y="436"/>
                  </a:lnTo>
                  <a:lnTo>
                    <a:pt x="912" y="429"/>
                  </a:lnTo>
                  <a:lnTo>
                    <a:pt x="916" y="426"/>
                  </a:lnTo>
                  <a:lnTo>
                    <a:pt x="916" y="422"/>
                  </a:lnTo>
                  <a:lnTo>
                    <a:pt x="923" y="408"/>
                  </a:lnTo>
                  <a:lnTo>
                    <a:pt x="927" y="391"/>
                  </a:lnTo>
                  <a:lnTo>
                    <a:pt x="916" y="391"/>
                  </a:lnTo>
                  <a:lnTo>
                    <a:pt x="916" y="391"/>
                  </a:lnTo>
                  <a:lnTo>
                    <a:pt x="912" y="391"/>
                  </a:lnTo>
                  <a:lnTo>
                    <a:pt x="905" y="394"/>
                  </a:lnTo>
                  <a:lnTo>
                    <a:pt x="898" y="394"/>
                  </a:lnTo>
                  <a:lnTo>
                    <a:pt x="891" y="394"/>
                  </a:lnTo>
                  <a:lnTo>
                    <a:pt x="884" y="398"/>
                  </a:lnTo>
                  <a:lnTo>
                    <a:pt x="874" y="398"/>
                  </a:lnTo>
                  <a:lnTo>
                    <a:pt x="863" y="398"/>
                  </a:lnTo>
                  <a:lnTo>
                    <a:pt x="856" y="401"/>
                  </a:lnTo>
                  <a:lnTo>
                    <a:pt x="856" y="401"/>
                  </a:lnTo>
                  <a:lnTo>
                    <a:pt x="831" y="405"/>
                  </a:lnTo>
                  <a:lnTo>
                    <a:pt x="831" y="405"/>
                  </a:lnTo>
                  <a:lnTo>
                    <a:pt x="828" y="401"/>
                  </a:lnTo>
                  <a:lnTo>
                    <a:pt x="824" y="398"/>
                  </a:lnTo>
                  <a:lnTo>
                    <a:pt x="817" y="408"/>
                  </a:lnTo>
                  <a:lnTo>
                    <a:pt x="803" y="408"/>
                  </a:lnTo>
                  <a:lnTo>
                    <a:pt x="800" y="394"/>
                  </a:lnTo>
                  <a:lnTo>
                    <a:pt x="810" y="384"/>
                  </a:lnTo>
                  <a:lnTo>
                    <a:pt x="810" y="387"/>
                  </a:lnTo>
                  <a:lnTo>
                    <a:pt x="817" y="384"/>
                  </a:lnTo>
                  <a:lnTo>
                    <a:pt x="817" y="380"/>
                  </a:lnTo>
                  <a:lnTo>
                    <a:pt x="814" y="380"/>
                  </a:lnTo>
                  <a:lnTo>
                    <a:pt x="814" y="377"/>
                  </a:lnTo>
                  <a:lnTo>
                    <a:pt x="810" y="370"/>
                  </a:lnTo>
                  <a:lnTo>
                    <a:pt x="803" y="362"/>
                  </a:lnTo>
                  <a:lnTo>
                    <a:pt x="793" y="355"/>
                  </a:lnTo>
                  <a:lnTo>
                    <a:pt x="793" y="355"/>
                  </a:lnTo>
                  <a:lnTo>
                    <a:pt x="789" y="352"/>
                  </a:lnTo>
                  <a:lnTo>
                    <a:pt x="782" y="345"/>
                  </a:lnTo>
                  <a:lnTo>
                    <a:pt x="779" y="341"/>
                  </a:lnTo>
                  <a:lnTo>
                    <a:pt x="772" y="334"/>
                  </a:lnTo>
                  <a:lnTo>
                    <a:pt x="768" y="327"/>
                  </a:lnTo>
                  <a:lnTo>
                    <a:pt x="768" y="324"/>
                  </a:lnTo>
                  <a:lnTo>
                    <a:pt x="764" y="324"/>
                  </a:lnTo>
                  <a:lnTo>
                    <a:pt x="764" y="320"/>
                  </a:lnTo>
                  <a:lnTo>
                    <a:pt x="764" y="317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06"/>
                  </a:lnTo>
                  <a:lnTo>
                    <a:pt x="757" y="303"/>
                  </a:lnTo>
                  <a:lnTo>
                    <a:pt x="754" y="296"/>
                  </a:lnTo>
                  <a:lnTo>
                    <a:pt x="750" y="289"/>
                  </a:lnTo>
                  <a:lnTo>
                    <a:pt x="747" y="281"/>
                  </a:lnTo>
                  <a:lnTo>
                    <a:pt x="747" y="278"/>
                  </a:lnTo>
                  <a:lnTo>
                    <a:pt x="743" y="274"/>
                  </a:lnTo>
                  <a:lnTo>
                    <a:pt x="740" y="267"/>
                  </a:lnTo>
                  <a:lnTo>
                    <a:pt x="740" y="260"/>
                  </a:lnTo>
                  <a:lnTo>
                    <a:pt x="740" y="260"/>
                  </a:lnTo>
                  <a:lnTo>
                    <a:pt x="740" y="253"/>
                  </a:lnTo>
                  <a:lnTo>
                    <a:pt x="733" y="246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6" y="225"/>
                  </a:lnTo>
                  <a:lnTo>
                    <a:pt x="715" y="204"/>
                  </a:lnTo>
                  <a:lnTo>
                    <a:pt x="705" y="179"/>
                  </a:lnTo>
                  <a:lnTo>
                    <a:pt x="690" y="155"/>
                  </a:lnTo>
                  <a:lnTo>
                    <a:pt x="683" y="137"/>
                  </a:lnTo>
                  <a:lnTo>
                    <a:pt x="680" y="130"/>
                  </a:lnTo>
                  <a:lnTo>
                    <a:pt x="673" y="119"/>
                  </a:lnTo>
                  <a:lnTo>
                    <a:pt x="673" y="112"/>
                  </a:lnTo>
                  <a:lnTo>
                    <a:pt x="673" y="109"/>
                  </a:lnTo>
                  <a:lnTo>
                    <a:pt x="673" y="109"/>
                  </a:lnTo>
                  <a:lnTo>
                    <a:pt x="666" y="105"/>
                  </a:lnTo>
                  <a:lnTo>
                    <a:pt x="659" y="105"/>
                  </a:lnTo>
                  <a:lnTo>
                    <a:pt x="655" y="105"/>
                  </a:lnTo>
                  <a:lnTo>
                    <a:pt x="655" y="105"/>
                  </a:lnTo>
                  <a:lnTo>
                    <a:pt x="631" y="112"/>
                  </a:lnTo>
                  <a:lnTo>
                    <a:pt x="624" y="112"/>
                  </a:lnTo>
                  <a:lnTo>
                    <a:pt x="617" y="109"/>
                  </a:lnTo>
                  <a:lnTo>
                    <a:pt x="613" y="105"/>
                  </a:lnTo>
                  <a:lnTo>
                    <a:pt x="609" y="105"/>
                  </a:lnTo>
                  <a:lnTo>
                    <a:pt x="606" y="105"/>
                  </a:lnTo>
                  <a:lnTo>
                    <a:pt x="595" y="105"/>
                  </a:lnTo>
                  <a:lnTo>
                    <a:pt x="588" y="102"/>
                  </a:lnTo>
                  <a:lnTo>
                    <a:pt x="585" y="102"/>
                  </a:lnTo>
                  <a:lnTo>
                    <a:pt x="585" y="102"/>
                  </a:lnTo>
                  <a:lnTo>
                    <a:pt x="574" y="102"/>
                  </a:lnTo>
                  <a:lnTo>
                    <a:pt x="571" y="98"/>
                  </a:lnTo>
                  <a:lnTo>
                    <a:pt x="567" y="95"/>
                  </a:lnTo>
                  <a:lnTo>
                    <a:pt x="560" y="95"/>
                  </a:lnTo>
                  <a:lnTo>
                    <a:pt x="553" y="91"/>
                  </a:lnTo>
                  <a:lnTo>
                    <a:pt x="550" y="91"/>
                  </a:lnTo>
                  <a:lnTo>
                    <a:pt x="546" y="88"/>
                  </a:lnTo>
                  <a:lnTo>
                    <a:pt x="546" y="88"/>
                  </a:lnTo>
                  <a:lnTo>
                    <a:pt x="539" y="91"/>
                  </a:lnTo>
                  <a:lnTo>
                    <a:pt x="532" y="91"/>
                  </a:lnTo>
                  <a:lnTo>
                    <a:pt x="521" y="91"/>
                  </a:lnTo>
                  <a:lnTo>
                    <a:pt x="514" y="95"/>
                  </a:lnTo>
                  <a:lnTo>
                    <a:pt x="511" y="98"/>
                  </a:lnTo>
                  <a:lnTo>
                    <a:pt x="511" y="102"/>
                  </a:lnTo>
                  <a:lnTo>
                    <a:pt x="511" y="105"/>
                  </a:lnTo>
                  <a:lnTo>
                    <a:pt x="511" y="109"/>
                  </a:lnTo>
                  <a:lnTo>
                    <a:pt x="511" y="112"/>
                  </a:lnTo>
                  <a:lnTo>
                    <a:pt x="514" y="116"/>
                  </a:lnTo>
                  <a:lnTo>
                    <a:pt x="511" y="119"/>
                  </a:lnTo>
                  <a:lnTo>
                    <a:pt x="507" y="123"/>
                  </a:lnTo>
                  <a:lnTo>
                    <a:pt x="504" y="126"/>
                  </a:lnTo>
                  <a:lnTo>
                    <a:pt x="497" y="126"/>
                  </a:lnTo>
                  <a:lnTo>
                    <a:pt x="490" y="126"/>
                  </a:lnTo>
                  <a:lnTo>
                    <a:pt x="483" y="123"/>
                  </a:lnTo>
                  <a:lnTo>
                    <a:pt x="476" y="119"/>
                  </a:lnTo>
                  <a:lnTo>
                    <a:pt x="469" y="116"/>
                  </a:lnTo>
                  <a:lnTo>
                    <a:pt x="465" y="112"/>
                  </a:lnTo>
                  <a:lnTo>
                    <a:pt x="458" y="105"/>
                  </a:lnTo>
                  <a:lnTo>
                    <a:pt x="454" y="98"/>
                  </a:lnTo>
                  <a:lnTo>
                    <a:pt x="454" y="91"/>
                  </a:lnTo>
                  <a:lnTo>
                    <a:pt x="451" y="88"/>
                  </a:lnTo>
                  <a:lnTo>
                    <a:pt x="447" y="84"/>
                  </a:lnTo>
                  <a:lnTo>
                    <a:pt x="447" y="84"/>
                  </a:lnTo>
                  <a:lnTo>
                    <a:pt x="426" y="81"/>
                  </a:lnTo>
                  <a:lnTo>
                    <a:pt x="423" y="77"/>
                  </a:lnTo>
                  <a:lnTo>
                    <a:pt x="416" y="74"/>
                  </a:lnTo>
                  <a:lnTo>
                    <a:pt x="412" y="70"/>
                  </a:lnTo>
                  <a:lnTo>
                    <a:pt x="405" y="70"/>
                  </a:lnTo>
                  <a:lnTo>
                    <a:pt x="405" y="70"/>
                  </a:lnTo>
                  <a:lnTo>
                    <a:pt x="391" y="67"/>
                  </a:lnTo>
                  <a:lnTo>
                    <a:pt x="391" y="67"/>
                  </a:lnTo>
                  <a:lnTo>
                    <a:pt x="391" y="70"/>
                  </a:lnTo>
                  <a:lnTo>
                    <a:pt x="391" y="77"/>
                  </a:lnTo>
                  <a:lnTo>
                    <a:pt x="391" y="81"/>
                  </a:lnTo>
                  <a:lnTo>
                    <a:pt x="391" y="84"/>
                  </a:lnTo>
                  <a:lnTo>
                    <a:pt x="391" y="77"/>
                  </a:lnTo>
                  <a:lnTo>
                    <a:pt x="391" y="70"/>
                  </a:lnTo>
                  <a:lnTo>
                    <a:pt x="388" y="67"/>
                  </a:lnTo>
                  <a:lnTo>
                    <a:pt x="388" y="63"/>
                  </a:lnTo>
                  <a:lnTo>
                    <a:pt x="388" y="63"/>
                  </a:lnTo>
                  <a:lnTo>
                    <a:pt x="384" y="60"/>
                  </a:lnTo>
                  <a:lnTo>
                    <a:pt x="388" y="52"/>
                  </a:lnTo>
                  <a:lnTo>
                    <a:pt x="391" y="52"/>
                  </a:lnTo>
                  <a:lnTo>
                    <a:pt x="391" y="49"/>
                  </a:lnTo>
                  <a:lnTo>
                    <a:pt x="395" y="49"/>
                  </a:lnTo>
                  <a:lnTo>
                    <a:pt x="395" y="49"/>
                  </a:lnTo>
                  <a:lnTo>
                    <a:pt x="395" y="45"/>
                  </a:lnTo>
                  <a:lnTo>
                    <a:pt x="395" y="45"/>
                  </a:lnTo>
                  <a:lnTo>
                    <a:pt x="395" y="42"/>
                  </a:lnTo>
                  <a:lnTo>
                    <a:pt x="391" y="42"/>
                  </a:lnTo>
                  <a:lnTo>
                    <a:pt x="391" y="42"/>
                  </a:lnTo>
                  <a:lnTo>
                    <a:pt x="388" y="35"/>
                  </a:lnTo>
                  <a:lnTo>
                    <a:pt x="388" y="31"/>
                  </a:lnTo>
                  <a:lnTo>
                    <a:pt x="391" y="28"/>
                  </a:lnTo>
                  <a:lnTo>
                    <a:pt x="391" y="24"/>
                  </a:lnTo>
                  <a:lnTo>
                    <a:pt x="395" y="21"/>
                  </a:lnTo>
                  <a:lnTo>
                    <a:pt x="391" y="14"/>
                  </a:lnTo>
                  <a:lnTo>
                    <a:pt x="377" y="3"/>
                  </a:lnTo>
                  <a:lnTo>
                    <a:pt x="373" y="3"/>
                  </a:lnTo>
                  <a:lnTo>
                    <a:pt x="370" y="0"/>
                  </a:lnTo>
                  <a:lnTo>
                    <a:pt x="366" y="3"/>
                  </a:lnTo>
                  <a:lnTo>
                    <a:pt x="359" y="3"/>
                  </a:lnTo>
                  <a:lnTo>
                    <a:pt x="359" y="7"/>
                  </a:lnTo>
                  <a:lnTo>
                    <a:pt x="356" y="10"/>
                  </a:lnTo>
                  <a:lnTo>
                    <a:pt x="352" y="14"/>
                  </a:lnTo>
                  <a:lnTo>
                    <a:pt x="349" y="10"/>
                  </a:lnTo>
                  <a:lnTo>
                    <a:pt x="345" y="7"/>
                  </a:lnTo>
                  <a:lnTo>
                    <a:pt x="338" y="7"/>
                  </a:lnTo>
                  <a:lnTo>
                    <a:pt x="335" y="7"/>
                  </a:lnTo>
                  <a:lnTo>
                    <a:pt x="331" y="7"/>
                  </a:lnTo>
                  <a:lnTo>
                    <a:pt x="328" y="7"/>
                  </a:lnTo>
                  <a:lnTo>
                    <a:pt x="306" y="7"/>
                  </a:lnTo>
                  <a:lnTo>
                    <a:pt x="303" y="7"/>
                  </a:lnTo>
                  <a:lnTo>
                    <a:pt x="296" y="10"/>
                  </a:lnTo>
                  <a:lnTo>
                    <a:pt x="285" y="10"/>
                  </a:lnTo>
                  <a:lnTo>
                    <a:pt x="278" y="10"/>
                  </a:lnTo>
                  <a:lnTo>
                    <a:pt x="275" y="14"/>
                  </a:lnTo>
                  <a:lnTo>
                    <a:pt x="271" y="14"/>
                  </a:lnTo>
                  <a:lnTo>
                    <a:pt x="268" y="14"/>
                  </a:lnTo>
                  <a:lnTo>
                    <a:pt x="264" y="17"/>
                  </a:lnTo>
                  <a:lnTo>
                    <a:pt x="257" y="17"/>
                  </a:lnTo>
                  <a:lnTo>
                    <a:pt x="250" y="21"/>
                  </a:lnTo>
                  <a:lnTo>
                    <a:pt x="243" y="21"/>
                  </a:lnTo>
                  <a:lnTo>
                    <a:pt x="218" y="31"/>
                  </a:lnTo>
                  <a:lnTo>
                    <a:pt x="215" y="31"/>
                  </a:lnTo>
                  <a:lnTo>
                    <a:pt x="211" y="35"/>
                  </a:lnTo>
                  <a:lnTo>
                    <a:pt x="211" y="35"/>
                  </a:lnTo>
                  <a:lnTo>
                    <a:pt x="204" y="38"/>
                  </a:lnTo>
                  <a:lnTo>
                    <a:pt x="197" y="38"/>
                  </a:lnTo>
                  <a:lnTo>
                    <a:pt x="19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3" y="31"/>
                  </a:lnTo>
                  <a:lnTo>
                    <a:pt x="166" y="31"/>
                  </a:lnTo>
                  <a:lnTo>
                    <a:pt x="159" y="28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1" y="28"/>
                  </a:lnTo>
                  <a:lnTo>
                    <a:pt x="151" y="35"/>
                  </a:lnTo>
                  <a:lnTo>
                    <a:pt x="148" y="45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37" y="63"/>
                  </a:lnTo>
                  <a:lnTo>
                    <a:pt x="134" y="67"/>
                  </a:lnTo>
                  <a:lnTo>
                    <a:pt x="130" y="74"/>
                  </a:lnTo>
                  <a:lnTo>
                    <a:pt x="130" y="77"/>
                  </a:lnTo>
                  <a:lnTo>
                    <a:pt x="127" y="84"/>
                  </a:lnTo>
                  <a:lnTo>
                    <a:pt x="123" y="88"/>
                  </a:lnTo>
                  <a:lnTo>
                    <a:pt x="120" y="95"/>
                  </a:lnTo>
                  <a:lnTo>
                    <a:pt x="116" y="98"/>
                  </a:lnTo>
                  <a:lnTo>
                    <a:pt x="120" y="109"/>
                  </a:lnTo>
                  <a:lnTo>
                    <a:pt x="116" y="109"/>
                  </a:lnTo>
                  <a:lnTo>
                    <a:pt x="113" y="112"/>
                  </a:lnTo>
                  <a:lnTo>
                    <a:pt x="109" y="119"/>
                  </a:lnTo>
                  <a:lnTo>
                    <a:pt x="102" y="126"/>
                  </a:lnTo>
                  <a:lnTo>
                    <a:pt x="95" y="134"/>
                  </a:lnTo>
                  <a:lnTo>
                    <a:pt x="88" y="137"/>
                  </a:lnTo>
                  <a:lnTo>
                    <a:pt x="85" y="141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70" y="151"/>
                  </a:lnTo>
                  <a:lnTo>
                    <a:pt x="67" y="155"/>
                  </a:lnTo>
                  <a:lnTo>
                    <a:pt x="63" y="162"/>
                  </a:lnTo>
                  <a:lnTo>
                    <a:pt x="60" y="162"/>
                  </a:lnTo>
                  <a:lnTo>
                    <a:pt x="60" y="165"/>
                  </a:lnTo>
                  <a:lnTo>
                    <a:pt x="56" y="176"/>
                  </a:lnTo>
                  <a:lnTo>
                    <a:pt x="53" y="176"/>
                  </a:lnTo>
                  <a:lnTo>
                    <a:pt x="49" y="179"/>
                  </a:lnTo>
                  <a:lnTo>
                    <a:pt x="42" y="183"/>
                  </a:lnTo>
                  <a:lnTo>
                    <a:pt x="35" y="186"/>
                  </a:lnTo>
                  <a:lnTo>
                    <a:pt x="32" y="193"/>
                  </a:lnTo>
                  <a:lnTo>
                    <a:pt x="35" y="207"/>
                  </a:lnTo>
                  <a:lnTo>
                    <a:pt x="35" y="207"/>
                  </a:lnTo>
                  <a:lnTo>
                    <a:pt x="39" y="211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5" y="218"/>
                  </a:lnTo>
                  <a:lnTo>
                    <a:pt x="25" y="222"/>
                  </a:lnTo>
                  <a:lnTo>
                    <a:pt x="18" y="225"/>
                  </a:lnTo>
                  <a:lnTo>
                    <a:pt x="14" y="229"/>
                  </a:lnTo>
                  <a:lnTo>
                    <a:pt x="11" y="236"/>
                  </a:lnTo>
                  <a:lnTo>
                    <a:pt x="7" y="239"/>
                  </a:lnTo>
                  <a:lnTo>
                    <a:pt x="7" y="243"/>
                  </a:lnTo>
                  <a:lnTo>
                    <a:pt x="7" y="250"/>
                  </a:lnTo>
                  <a:lnTo>
                    <a:pt x="67" y="253"/>
                  </a:lnTo>
                  <a:lnTo>
                    <a:pt x="14" y="250"/>
                  </a:lnTo>
                  <a:lnTo>
                    <a:pt x="7" y="250"/>
                  </a:lnTo>
                  <a:lnTo>
                    <a:pt x="18" y="257"/>
                  </a:lnTo>
                  <a:lnTo>
                    <a:pt x="7" y="274"/>
                  </a:lnTo>
                  <a:lnTo>
                    <a:pt x="11" y="285"/>
                  </a:lnTo>
                  <a:lnTo>
                    <a:pt x="11" y="285"/>
                  </a:lnTo>
                  <a:lnTo>
                    <a:pt x="14" y="289"/>
                  </a:lnTo>
                  <a:lnTo>
                    <a:pt x="18" y="296"/>
                  </a:lnTo>
                  <a:lnTo>
                    <a:pt x="18" y="299"/>
                  </a:lnTo>
                  <a:lnTo>
                    <a:pt x="18" y="306"/>
                  </a:lnTo>
                  <a:lnTo>
                    <a:pt x="14" y="310"/>
                  </a:lnTo>
                  <a:lnTo>
                    <a:pt x="14" y="313"/>
                  </a:lnTo>
                  <a:lnTo>
                    <a:pt x="11" y="317"/>
                  </a:lnTo>
                  <a:lnTo>
                    <a:pt x="4" y="320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41"/>
                  </a:lnTo>
                  <a:lnTo>
                    <a:pt x="4" y="355"/>
                  </a:lnTo>
                  <a:lnTo>
                    <a:pt x="4" y="359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4" y="373"/>
                  </a:lnTo>
                  <a:lnTo>
                    <a:pt x="14" y="373"/>
                  </a:lnTo>
                  <a:lnTo>
                    <a:pt x="21" y="373"/>
                  </a:lnTo>
                  <a:lnTo>
                    <a:pt x="25" y="370"/>
                  </a:lnTo>
                  <a:lnTo>
                    <a:pt x="32" y="366"/>
                  </a:lnTo>
                  <a:lnTo>
                    <a:pt x="39" y="366"/>
                  </a:lnTo>
                  <a:lnTo>
                    <a:pt x="35" y="366"/>
                  </a:lnTo>
                  <a:lnTo>
                    <a:pt x="32" y="370"/>
                  </a:lnTo>
                  <a:lnTo>
                    <a:pt x="25" y="370"/>
                  </a:lnTo>
                  <a:lnTo>
                    <a:pt x="14" y="373"/>
                  </a:lnTo>
                  <a:lnTo>
                    <a:pt x="14" y="377"/>
                  </a:lnTo>
                  <a:lnTo>
                    <a:pt x="18" y="380"/>
                  </a:lnTo>
                  <a:lnTo>
                    <a:pt x="25" y="387"/>
                  </a:lnTo>
                  <a:lnTo>
                    <a:pt x="32" y="394"/>
                  </a:lnTo>
                  <a:lnTo>
                    <a:pt x="49" y="412"/>
                  </a:lnTo>
                  <a:lnTo>
                    <a:pt x="63" y="422"/>
                  </a:lnTo>
                  <a:lnTo>
                    <a:pt x="63" y="419"/>
                  </a:lnTo>
                  <a:lnTo>
                    <a:pt x="67" y="415"/>
                  </a:lnTo>
                  <a:lnTo>
                    <a:pt x="63" y="422"/>
                  </a:lnTo>
                  <a:lnTo>
                    <a:pt x="63" y="426"/>
                  </a:lnTo>
                  <a:lnTo>
                    <a:pt x="74" y="447"/>
                  </a:lnTo>
                  <a:lnTo>
                    <a:pt x="78" y="451"/>
                  </a:lnTo>
                  <a:lnTo>
                    <a:pt x="81" y="451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106" y="472"/>
                  </a:lnTo>
                  <a:lnTo>
                    <a:pt x="109" y="479"/>
                  </a:lnTo>
                  <a:lnTo>
                    <a:pt x="113" y="482"/>
                  </a:lnTo>
                  <a:lnTo>
                    <a:pt x="116" y="486"/>
                  </a:lnTo>
                  <a:lnTo>
                    <a:pt x="120" y="489"/>
                  </a:lnTo>
                  <a:lnTo>
                    <a:pt x="127" y="489"/>
                  </a:lnTo>
                  <a:lnTo>
                    <a:pt x="130" y="493"/>
                  </a:lnTo>
                  <a:lnTo>
                    <a:pt x="134" y="493"/>
                  </a:lnTo>
                  <a:lnTo>
                    <a:pt x="134" y="493"/>
                  </a:lnTo>
                  <a:lnTo>
                    <a:pt x="169" y="479"/>
                  </a:lnTo>
                  <a:lnTo>
                    <a:pt x="194" y="475"/>
                  </a:lnTo>
                  <a:lnTo>
                    <a:pt x="211" y="482"/>
                  </a:lnTo>
                  <a:lnTo>
                    <a:pt x="208" y="472"/>
                  </a:lnTo>
                  <a:lnTo>
                    <a:pt x="204" y="468"/>
                  </a:lnTo>
                  <a:lnTo>
                    <a:pt x="204" y="465"/>
                  </a:lnTo>
                  <a:lnTo>
                    <a:pt x="211" y="482"/>
                  </a:lnTo>
                  <a:lnTo>
                    <a:pt x="233" y="486"/>
                  </a:lnTo>
                  <a:lnTo>
                    <a:pt x="240" y="479"/>
                  </a:lnTo>
                  <a:lnTo>
                    <a:pt x="243" y="479"/>
                  </a:lnTo>
                  <a:lnTo>
                    <a:pt x="247" y="475"/>
                  </a:lnTo>
                  <a:lnTo>
                    <a:pt x="250" y="475"/>
                  </a:lnTo>
                  <a:lnTo>
                    <a:pt x="250" y="475"/>
                  </a:lnTo>
                  <a:lnTo>
                    <a:pt x="271" y="468"/>
                  </a:lnTo>
                  <a:lnTo>
                    <a:pt x="271" y="468"/>
                  </a:lnTo>
                  <a:lnTo>
                    <a:pt x="285" y="468"/>
                  </a:lnTo>
                  <a:lnTo>
                    <a:pt x="289" y="468"/>
                  </a:lnTo>
                  <a:lnTo>
                    <a:pt x="292" y="475"/>
                  </a:lnTo>
                  <a:lnTo>
                    <a:pt x="299" y="479"/>
                  </a:lnTo>
                  <a:lnTo>
                    <a:pt x="310" y="486"/>
                  </a:lnTo>
                  <a:lnTo>
                    <a:pt x="321" y="489"/>
                  </a:lnTo>
                  <a:lnTo>
                    <a:pt x="324" y="489"/>
                  </a:lnTo>
                  <a:lnTo>
                    <a:pt x="331" y="489"/>
                  </a:lnTo>
                  <a:lnTo>
                    <a:pt x="338" y="493"/>
                  </a:lnTo>
                  <a:lnTo>
                    <a:pt x="349" y="493"/>
                  </a:lnTo>
                  <a:lnTo>
                    <a:pt x="356" y="493"/>
                  </a:lnTo>
                  <a:lnTo>
                    <a:pt x="363" y="489"/>
                  </a:lnTo>
                  <a:lnTo>
                    <a:pt x="370" y="472"/>
                  </a:lnTo>
                  <a:lnTo>
                    <a:pt x="373" y="458"/>
                  </a:lnTo>
                  <a:lnTo>
                    <a:pt x="373" y="454"/>
                  </a:lnTo>
                  <a:lnTo>
                    <a:pt x="377" y="451"/>
                  </a:lnTo>
                  <a:lnTo>
                    <a:pt x="380" y="447"/>
                  </a:lnTo>
                  <a:lnTo>
                    <a:pt x="384" y="440"/>
                  </a:lnTo>
                  <a:lnTo>
                    <a:pt x="388" y="436"/>
                  </a:lnTo>
                  <a:lnTo>
                    <a:pt x="395" y="436"/>
                  </a:lnTo>
                  <a:lnTo>
                    <a:pt x="402" y="440"/>
                  </a:lnTo>
                  <a:close/>
                  <a:moveTo>
                    <a:pt x="726" y="493"/>
                  </a:moveTo>
                  <a:lnTo>
                    <a:pt x="726" y="489"/>
                  </a:lnTo>
                  <a:lnTo>
                    <a:pt x="726" y="489"/>
                  </a:lnTo>
                  <a:lnTo>
                    <a:pt x="726" y="489"/>
                  </a:lnTo>
                  <a:lnTo>
                    <a:pt x="726" y="493"/>
                  </a:lnTo>
                  <a:close/>
                  <a:moveTo>
                    <a:pt x="683" y="789"/>
                  </a:moveTo>
                  <a:lnTo>
                    <a:pt x="698" y="799"/>
                  </a:lnTo>
                  <a:lnTo>
                    <a:pt x="694" y="810"/>
                  </a:lnTo>
                  <a:lnTo>
                    <a:pt x="698" y="799"/>
                  </a:lnTo>
                  <a:lnTo>
                    <a:pt x="683" y="789"/>
                  </a:lnTo>
                  <a:close/>
                  <a:moveTo>
                    <a:pt x="673" y="912"/>
                  </a:move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close/>
                  <a:moveTo>
                    <a:pt x="669" y="884"/>
                  </a:moveTo>
                  <a:lnTo>
                    <a:pt x="666" y="880"/>
                  </a:lnTo>
                  <a:lnTo>
                    <a:pt x="666" y="884"/>
                  </a:lnTo>
                  <a:lnTo>
                    <a:pt x="669" y="884"/>
                  </a:lnTo>
                  <a:lnTo>
                    <a:pt x="669" y="884"/>
                  </a:lnTo>
                  <a:lnTo>
                    <a:pt x="669" y="884"/>
                  </a:lnTo>
                  <a:close/>
                  <a:moveTo>
                    <a:pt x="409" y="525"/>
                  </a:moveTo>
                  <a:lnTo>
                    <a:pt x="412" y="528"/>
                  </a:lnTo>
                  <a:lnTo>
                    <a:pt x="412" y="528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9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23" y="532"/>
                  </a:lnTo>
                  <a:lnTo>
                    <a:pt x="419" y="532"/>
                  </a:lnTo>
                  <a:lnTo>
                    <a:pt x="412" y="532"/>
                  </a:lnTo>
                  <a:lnTo>
                    <a:pt x="412" y="532"/>
                  </a:lnTo>
                  <a:lnTo>
                    <a:pt x="409" y="528"/>
                  </a:lnTo>
                  <a:lnTo>
                    <a:pt x="409" y="525"/>
                  </a:lnTo>
                  <a:close/>
                  <a:moveTo>
                    <a:pt x="712" y="496"/>
                  </a:move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close/>
                  <a:moveTo>
                    <a:pt x="620" y="866"/>
                  </a:moveTo>
                  <a:lnTo>
                    <a:pt x="620" y="863"/>
                  </a:lnTo>
                  <a:lnTo>
                    <a:pt x="617" y="863"/>
                  </a:lnTo>
                  <a:lnTo>
                    <a:pt x="620" y="863"/>
                  </a:lnTo>
                  <a:lnTo>
                    <a:pt x="620" y="866"/>
                  </a:lnTo>
                  <a:close/>
                  <a:moveTo>
                    <a:pt x="426" y="546"/>
                  </a:moveTo>
                  <a:lnTo>
                    <a:pt x="426" y="549"/>
                  </a:lnTo>
                  <a:lnTo>
                    <a:pt x="426" y="549"/>
                  </a:lnTo>
                  <a:lnTo>
                    <a:pt x="426" y="549"/>
                  </a:lnTo>
                  <a:lnTo>
                    <a:pt x="426" y="546"/>
                  </a:lnTo>
                  <a:close/>
                  <a:moveTo>
                    <a:pt x="433" y="556"/>
                  </a:moveTo>
                  <a:lnTo>
                    <a:pt x="433" y="560"/>
                  </a:lnTo>
                  <a:lnTo>
                    <a:pt x="433" y="560"/>
                  </a:lnTo>
                  <a:lnTo>
                    <a:pt x="433" y="560"/>
                  </a:lnTo>
                  <a:lnTo>
                    <a:pt x="433" y="556"/>
                  </a:lnTo>
                  <a:lnTo>
                    <a:pt x="426" y="556"/>
                  </a:lnTo>
                  <a:lnTo>
                    <a:pt x="433" y="556"/>
                  </a:lnTo>
                  <a:close/>
                  <a:moveTo>
                    <a:pt x="447" y="415"/>
                  </a:move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close/>
                  <a:moveTo>
                    <a:pt x="426" y="429"/>
                  </a:moveTo>
                  <a:lnTo>
                    <a:pt x="426" y="433"/>
                  </a:lnTo>
                  <a:lnTo>
                    <a:pt x="426" y="433"/>
                  </a:lnTo>
                  <a:lnTo>
                    <a:pt x="426" y="433"/>
                  </a:lnTo>
                  <a:lnTo>
                    <a:pt x="426" y="429"/>
                  </a:lnTo>
                  <a:close/>
                  <a:moveTo>
                    <a:pt x="430" y="355"/>
                  </a:moveTo>
                  <a:lnTo>
                    <a:pt x="426" y="359"/>
                  </a:lnTo>
                  <a:lnTo>
                    <a:pt x="426" y="362"/>
                  </a:lnTo>
                  <a:lnTo>
                    <a:pt x="430" y="352"/>
                  </a:lnTo>
                  <a:lnTo>
                    <a:pt x="430" y="355"/>
                  </a:lnTo>
                  <a:close/>
                  <a:moveTo>
                    <a:pt x="430" y="472"/>
                  </a:move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close/>
                  <a:moveTo>
                    <a:pt x="454" y="507"/>
                  </a:moveTo>
                  <a:lnTo>
                    <a:pt x="458" y="503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close/>
                  <a:moveTo>
                    <a:pt x="511" y="792"/>
                  </a:moveTo>
                  <a:lnTo>
                    <a:pt x="511" y="789"/>
                  </a:lnTo>
                  <a:lnTo>
                    <a:pt x="507" y="785"/>
                  </a:lnTo>
                  <a:lnTo>
                    <a:pt x="511" y="789"/>
                  </a:lnTo>
                  <a:lnTo>
                    <a:pt x="511" y="792"/>
                  </a:lnTo>
                  <a:close/>
                  <a:moveTo>
                    <a:pt x="469" y="549"/>
                  </a:moveTo>
                  <a:lnTo>
                    <a:pt x="472" y="542"/>
                  </a:lnTo>
                  <a:lnTo>
                    <a:pt x="472" y="539"/>
                  </a:lnTo>
                  <a:lnTo>
                    <a:pt x="472" y="535"/>
                  </a:lnTo>
                  <a:lnTo>
                    <a:pt x="472" y="528"/>
                  </a:lnTo>
                  <a:lnTo>
                    <a:pt x="472" y="521"/>
                  </a:lnTo>
                  <a:lnTo>
                    <a:pt x="472" y="514"/>
                  </a:lnTo>
                  <a:lnTo>
                    <a:pt x="472" y="507"/>
                  </a:lnTo>
                  <a:lnTo>
                    <a:pt x="472" y="503"/>
                  </a:lnTo>
                  <a:lnTo>
                    <a:pt x="472" y="500"/>
                  </a:lnTo>
                  <a:lnTo>
                    <a:pt x="472" y="496"/>
                  </a:lnTo>
                  <a:lnTo>
                    <a:pt x="472" y="503"/>
                  </a:lnTo>
                  <a:lnTo>
                    <a:pt x="472" y="510"/>
                  </a:lnTo>
                  <a:lnTo>
                    <a:pt x="472" y="510"/>
                  </a:lnTo>
                  <a:lnTo>
                    <a:pt x="472" y="521"/>
                  </a:lnTo>
                  <a:lnTo>
                    <a:pt x="472" y="528"/>
                  </a:lnTo>
                  <a:lnTo>
                    <a:pt x="472" y="532"/>
                  </a:lnTo>
                  <a:lnTo>
                    <a:pt x="472" y="542"/>
                  </a:lnTo>
                  <a:lnTo>
                    <a:pt x="469" y="549"/>
                  </a:lnTo>
                  <a:close/>
                  <a:moveTo>
                    <a:pt x="451" y="599"/>
                  </a:moveTo>
                  <a:lnTo>
                    <a:pt x="451" y="599"/>
                  </a:lnTo>
                  <a:lnTo>
                    <a:pt x="447" y="602"/>
                  </a:lnTo>
                  <a:lnTo>
                    <a:pt x="447" y="599"/>
                  </a:lnTo>
                  <a:lnTo>
                    <a:pt x="451" y="599"/>
                  </a:lnTo>
                  <a:lnTo>
                    <a:pt x="451" y="599"/>
                  </a:lnTo>
                  <a:lnTo>
                    <a:pt x="451" y="599"/>
                  </a:lnTo>
                  <a:close/>
                  <a:moveTo>
                    <a:pt x="465" y="567"/>
                  </a:move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close/>
                  <a:moveTo>
                    <a:pt x="454" y="514"/>
                  </a:move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4"/>
                  </a:lnTo>
                  <a:close/>
                  <a:moveTo>
                    <a:pt x="458" y="581"/>
                  </a:moveTo>
                  <a:lnTo>
                    <a:pt x="454" y="588"/>
                  </a:lnTo>
                  <a:lnTo>
                    <a:pt x="454" y="588"/>
                  </a:lnTo>
                  <a:lnTo>
                    <a:pt x="454" y="588"/>
                  </a:lnTo>
                  <a:lnTo>
                    <a:pt x="458" y="584"/>
                  </a:lnTo>
                  <a:lnTo>
                    <a:pt x="458" y="581"/>
                  </a:lnTo>
                  <a:close/>
                  <a:moveTo>
                    <a:pt x="433" y="560"/>
                  </a:moveTo>
                  <a:lnTo>
                    <a:pt x="433" y="567"/>
                  </a:lnTo>
                  <a:lnTo>
                    <a:pt x="433" y="570"/>
                  </a:lnTo>
                  <a:lnTo>
                    <a:pt x="433" y="567"/>
                  </a:lnTo>
                  <a:lnTo>
                    <a:pt x="433" y="560"/>
                  </a:lnTo>
                  <a:close/>
                  <a:moveTo>
                    <a:pt x="433" y="570"/>
                  </a:moveTo>
                  <a:lnTo>
                    <a:pt x="433" y="574"/>
                  </a:lnTo>
                  <a:lnTo>
                    <a:pt x="433" y="574"/>
                  </a:lnTo>
                  <a:lnTo>
                    <a:pt x="433" y="574"/>
                  </a:lnTo>
                  <a:lnTo>
                    <a:pt x="433" y="570"/>
                  </a:lnTo>
                  <a:close/>
                  <a:moveTo>
                    <a:pt x="447" y="606"/>
                  </a:moveTo>
                  <a:lnTo>
                    <a:pt x="447" y="609"/>
                  </a:lnTo>
                  <a:lnTo>
                    <a:pt x="447" y="609"/>
                  </a:lnTo>
                  <a:lnTo>
                    <a:pt x="444" y="613"/>
                  </a:lnTo>
                  <a:lnTo>
                    <a:pt x="440" y="613"/>
                  </a:lnTo>
                  <a:lnTo>
                    <a:pt x="444" y="613"/>
                  </a:lnTo>
                  <a:lnTo>
                    <a:pt x="447" y="606"/>
                  </a:lnTo>
                  <a:close/>
                  <a:moveTo>
                    <a:pt x="440" y="613"/>
                  </a:moveTo>
                  <a:lnTo>
                    <a:pt x="437" y="613"/>
                  </a:lnTo>
                  <a:lnTo>
                    <a:pt x="437" y="613"/>
                  </a:lnTo>
                  <a:lnTo>
                    <a:pt x="437" y="613"/>
                  </a:lnTo>
                  <a:lnTo>
                    <a:pt x="440" y="613"/>
                  </a:lnTo>
                  <a:close/>
                  <a:moveTo>
                    <a:pt x="553" y="803"/>
                  </a:moveTo>
                  <a:lnTo>
                    <a:pt x="528" y="803"/>
                  </a:lnTo>
                  <a:lnTo>
                    <a:pt x="532" y="803"/>
                  </a:lnTo>
                  <a:lnTo>
                    <a:pt x="539" y="803"/>
                  </a:lnTo>
                  <a:lnTo>
                    <a:pt x="553" y="803"/>
                  </a:lnTo>
                  <a:close/>
                  <a:moveTo>
                    <a:pt x="557" y="803"/>
                  </a:moveTo>
                  <a:lnTo>
                    <a:pt x="557" y="803"/>
                  </a:lnTo>
                  <a:lnTo>
                    <a:pt x="560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5" y="806"/>
                  </a:lnTo>
                  <a:lnTo>
                    <a:pt x="602" y="806"/>
                  </a:lnTo>
                  <a:lnTo>
                    <a:pt x="595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5" y="806"/>
                  </a:lnTo>
                  <a:lnTo>
                    <a:pt x="588" y="806"/>
                  </a:lnTo>
                  <a:lnTo>
                    <a:pt x="592" y="806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close/>
                  <a:moveTo>
                    <a:pt x="645" y="528"/>
                  </a:moveTo>
                  <a:lnTo>
                    <a:pt x="645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5" y="528"/>
                  </a:lnTo>
                  <a:lnTo>
                    <a:pt x="645" y="528"/>
                  </a:lnTo>
                  <a:close/>
                  <a:moveTo>
                    <a:pt x="655" y="595"/>
                  </a:moveTo>
                  <a:lnTo>
                    <a:pt x="655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5" y="595"/>
                  </a:lnTo>
                  <a:close/>
                  <a:moveTo>
                    <a:pt x="638" y="577"/>
                  </a:moveTo>
                  <a:lnTo>
                    <a:pt x="638" y="574"/>
                  </a:lnTo>
                  <a:lnTo>
                    <a:pt x="638" y="577"/>
                  </a:lnTo>
                  <a:lnTo>
                    <a:pt x="638" y="577"/>
                  </a:lnTo>
                  <a:lnTo>
                    <a:pt x="641" y="577"/>
                  </a:lnTo>
                  <a:lnTo>
                    <a:pt x="645" y="577"/>
                  </a:lnTo>
                  <a:lnTo>
                    <a:pt x="638" y="577"/>
                  </a:lnTo>
                  <a:close/>
                  <a:moveTo>
                    <a:pt x="659" y="577"/>
                  </a:move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close/>
                  <a:moveTo>
                    <a:pt x="659" y="574"/>
                  </a:move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close/>
                  <a:moveTo>
                    <a:pt x="507" y="447"/>
                  </a:moveTo>
                  <a:lnTo>
                    <a:pt x="507" y="447"/>
                  </a:lnTo>
                  <a:lnTo>
                    <a:pt x="504" y="447"/>
                  </a:lnTo>
                  <a:lnTo>
                    <a:pt x="511" y="444"/>
                  </a:lnTo>
                  <a:lnTo>
                    <a:pt x="514" y="440"/>
                  </a:lnTo>
                  <a:lnTo>
                    <a:pt x="511" y="444"/>
                  </a:lnTo>
                  <a:lnTo>
                    <a:pt x="507" y="447"/>
                  </a:lnTo>
                  <a:close/>
                  <a:moveTo>
                    <a:pt x="493" y="444"/>
                  </a:moveTo>
                  <a:lnTo>
                    <a:pt x="493" y="444"/>
                  </a:lnTo>
                  <a:lnTo>
                    <a:pt x="493" y="444"/>
                  </a:lnTo>
                  <a:lnTo>
                    <a:pt x="497" y="444"/>
                  </a:lnTo>
                  <a:lnTo>
                    <a:pt x="497" y="447"/>
                  </a:lnTo>
                  <a:lnTo>
                    <a:pt x="500" y="447"/>
                  </a:lnTo>
                  <a:lnTo>
                    <a:pt x="500" y="447"/>
                  </a:lnTo>
                  <a:lnTo>
                    <a:pt x="497" y="447"/>
                  </a:lnTo>
                  <a:lnTo>
                    <a:pt x="493" y="444"/>
                  </a:lnTo>
                  <a:close/>
                  <a:moveTo>
                    <a:pt x="486" y="447"/>
                  </a:moveTo>
                  <a:lnTo>
                    <a:pt x="490" y="444"/>
                  </a:lnTo>
                  <a:lnTo>
                    <a:pt x="490" y="444"/>
                  </a:lnTo>
                  <a:lnTo>
                    <a:pt x="490" y="444"/>
                  </a:lnTo>
                  <a:lnTo>
                    <a:pt x="486" y="447"/>
                  </a:lnTo>
                  <a:close/>
                  <a:moveTo>
                    <a:pt x="437" y="486"/>
                  </a:moveTo>
                  <a:lnTo>
                    <a:pt x="433" y="479"/>
                  </a:lnTo>
                  <a:lnTo>
                    <a:pt x="433" y="472"/>
                  </a:lnTo>
                  <a:lnTo>
                    <a:pt x="433" y="475"/>
                  </a:lnTo>
                  <a:lnTo>
                    <a:pt x="433" y="475"/>
                  </a:lnTo>
                  <a:lnTo>
                    <a:pt x="433" y="479"/>
                  </a:lnTo>
                  <a:lnTo>
                    <a:pt x="437" y="486"/>
                  </a:lnTo>
                  <a:close/>
                  <a:moveTo>
                    <a:pt x="447" y="317"/>
                  </a:moveTo>
                  <a:lnTo>
                    <a:pt x="440" y="320"/>
                  </a:lnTo>
                  <a:lnTo>
                    <a:pt x="437" y="327"/>
                  </a:lnTo>
                  <a:lnTo>
                    <a:pt x="440" y="320"/>
                  </a:lnTo>
                  <a:lnTo>
                    <a:pt x="447" y="317"/>
                  </a:lnTo>
                  <a:close/>
                  <a:moveTo>
                    <a:pt x="412" y="229"/>
                  </a:moveTo>
                  <a:lnTo>
                    <a:pt x="416" y="229"/>
                  </a:lnTo>
                  <a:lnTo>
                    <a:pt x="416" y="232"/>
                  </a:lnTo>
                  <a:lnTo>
                    <a:pt x="416" y="229"/>
                  </a:lnTo>
                  <a:lnTo>
                    <a:pt x="412" y="229"/>
                  </a:lnTo>
                  <a:close/>
                  <a:moveTo>
                    <a:pt x="426" y="613"/>
                  </a:move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close/>
                  <a:moveTo>
                    <a:pt x="469" y="803"/>
                  </a:moveTo>
                  <a:lnTo>
                    <a:pt x="472" y="803"/>
                  </a:lnTo>
                  <a:lnTo>
                    <a:pt x="479" y="806"/>
                  </a:lnTo>
                  <a:lnTo>
                    <a:pt x="486" y="806"/>
                  </a:lnTo>
                  <a:lnTo>
                    <a:pt x="493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3" y="806"/>
                  </a:lnTo>
                  <a:lnTo>
                    <a:pt x="490" y="806"/>
                  </a:lnTo>
                  <a:lnTo>
                    <a:pt x="479" y="806"/>
                  </a:lnTo>
                  <a:lnTo>
                    <a:pt x="472" y="803"/>
                  </a:lnTo>
                  <a:lnTo>
                    <a:pt x="469" y="803"/>
                  </a:lnTo>
                  <a:lnTo>
                    <a:pt x="469" y="803"/>
                  </a:lnTo>
                  <a:close/>
                  <a:moveTo>
                    <a:pt x="469" y="954"/>
                  </a:move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close/>
                  <a:moveTo>
                    <a:pt x="525" y="856"/>
                  </a:moveTo>
                  <a:lnTo>
                    <a:pt x="525" y="856"/>
                  </a:lnTo>
                  <a:lnTo>
                    <a:pt x="511" y="859"/>
                  </a:lnTo>
                  <a:lnTo>
                    <a:pt x="511" y="856"/>
                  </a:lnTo>
                  <a:lnTo>
                    <a:pt x="525" y="856"/>
                  </a:lnTo>
                  <a:close/>
                  <a:moveTo>
                    <a:pt x="521" y="940"/>
                  </a:moveTo>
                  <a:lnTo>
                    <a:pt x="521" y="940"/>
                  </a:lnTo>
                  <a:lnTo>
                    <a:pt x="521" y="940"/>
                  </a:lnTo>
                  <a:lnTo>
                    <a:pt x="521" y="940"/>
                  </a:lnTo>
                  <a:lnTo>
                    <a:pt x="521" y="944"/>
                  </a:lnTo>
                  <a:lnTo>
                    <a:pt x="521" y="940"/>
                  </a:lnTo>
                  <a:lnTo>
                    <a:pt x="521" y="940"/>
                  </a:lnTo>
                  <a:close/>
                  <a:moveTo>
                    <a:pt x="567" y="817"/>
                  </a:moveTo>
                  <a:lnTo>
                    <a:pt x="564" y="813"/>
                  </a:lnTo>
                  <a:lnTo>
                    <a:pt x="560" y="810"/>
                  </a:lnTo>
                  <a:lnTo>
                    <a:pt x="553" y="810"/>
                  </a:lnTo>
                  <a:lnTo>
                    <a:pt x="546" y="810"/>
                  </a:lnTo>
                  <a:lnTo>
                    <a:pt x="539" y="810"/>
                  </a:lnTo>
                  <a:lnTo>
                    <a:pt x="532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32" y="810"/>
                  </a:lnTo>
                  <a:lnTo>
                    <a:pt x="539" y="810"/>
                  </a:lnTo>
                  <a:lnTo>
                    <a:pt x="550" y="810"/>
                  </a:lnTo>
                  <a:lnTo>
                    <a:pt x="557" y="810"/>
                  </a:lnTo>
                  <a:lnTo>
                    <a:pt x="560" y="810"/>
                  </a:lnTo>
                  <a:lnTo>
                    <a:pt x="564" y="810"/>
                  </a:lnTo>
                  <a:lnTo>
                    <a:pt x="564" y="813"/>
                  </a:lnTo>
                  <a:lnTo>
                    <a:pt x="567" y="813"/>
                  </a:lnTo>
                  <a:lnTo>
                    <a:pt x="567" y="817"/>
                  </a:lnTo>
                  <a:lnTo>
                    <a:pt x="567" y="817"/>
                  </a:lnTo>
                  <a:lnTo>
                    <a:pt x="571" y="813"/>
                  </a:lnTo>
                  <a:lnTo>
                    <a:pt x="578" y="813"/>
                  </a:lnTo>
                  <a:lnTo>
                    <a:pt x="581" y="810"/>
                  </a:lnTo>
                  <a:lnTo>
                    <a:pt x="588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1" y="810"/>
                  </a:lnTo>
                  <a:lnTo>
                    <a:pt x="578" y="813"/>
                  </a:lnTo>
                  <a:lnTo>
                    <a:pt x="571" y="813"/>
                  </a:lnTo>
                  <a:lnTo>
                    <a:pt x="567" y="817"/>
                  </a:lnTo>
                  <a:lnTo>
                    <a:pt x="567" y="817"/>
                  </a:lnTo>
                  <a:close/>
                  <a:moveTo>
                    <a:pt x="557" y="926"/>
                  </a:moveTo>
                  <a:lnTo>
                    <a:pt x="557" y="930"/>
                  </a:lnTo>
                  <a:lnTo>
                    <a:pt x="553" y="930"/>
                  </a:lnTo>
                  <a:lnTo>
                    <a:pt x="553" y="930"/>
                  </a:lnTo>
                  <a:lnTo>
                    <a:pt x="557" y="926"/>
                  </a:lnTo>
                  <a:lnTo>
                    <a:pt x="557" y="926"/>
                  </a:lnTo>
                  <a:lnTo>
                    <a:pt x="557" y="926"/>
                  </a:lnTo>
                  <a:close/>
                  <a:moveTo>
                    <a:pt x="638" y="880"/>
                  </a:move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close/>
                  <a:moveTo>
                    <a:pt x="631" y="792"/>
                  </a:moveTo>
                  <a:lnTo>
                    <a:pt x="631" y="792"/>
                  </a:lnTo>
                  <a:lnTo>
                    <a:pt x="631" y="789"/>
                  </a:lnTo>
                  <a:lnTo>
                    <a:pt x="631" y="789"/>
                  </a:lnTo>
                  <a:lnTo>
                    <a:pt x="631" y="792"/>
                  </a:lnTo>
                  <a:close/>
                  <a:moveTo>
                    <a:pt x="447" y="250"/>
                  </a:moveTo>
                  <a:lnTo>
                    <a:pt x="447" y="250"/>
                  </a:lnTo>
                  <a:lnTo>
                    <a:pt x="447" y="246"/>
                  </a:lnTo>
                  <a:lnTo>
                    <a:pt x="447" y="250"/>
                  </a:lnTo>
                  <a:lnTo>
                    <a:pt x="447" y="250"/>
                  </a:lnTo>
                  <a:close/>
                  <a:moveTo>
                    <a:pt x="395" y="215"/>
                  </a:moveTo>
                  <a:lnTo>
                    <a:pt x="395" y="215"/>
                  </a:lnTo>
                  <a:lnTo>
                    <a:pt x="384" y="200"/>
                  </a:lnTo>
                  <a:lnTo>
                    <a:pt x="380" y="200"/>
                  </a:lnTo>
                  <a:lnTo>
                    <a:pt x="380" y="193"/>
                  </a:lnTo>
                  <a:lnTo>
                    <a:pt x="395" y="215"/>
                  </a:lnTo>
                  <a:close/>
                  <a:moveTo>
                    <a:pt x="349" y="67"/>
                  </a:move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close/>
                  <a:moveTo>
                    <a:pt x="366" y="123"/>
                  </a:moveTo>
                  <a:lnTo>
                    <a:pt x="366" y="123"/>
                  </a:lnTo>
                  <a:lnTo>
                    <a:pt x="366" y="123"/>
                  </a:lnTo>
                  <a:lnTo>
                    <a:pt x="366" y="126"/>
                  </a:lnTo>
                  <a:lnTo>
                    <a:pt x="370" y="134"/>
                  </a:lnTo>
                  <a:lnTo>
                    <a:pt x="370" y="144"/>
                  </a:lnTo>
                  <a:lnTo>
                    <a:pt x="370" y="148"/>
                  </a:lnTo>
                  <a:lnTo>
                    <a:pt x="370" y="151"/>
                  </a:lnTo>
                  <a:lnTo>
                    <a:pt x="373" y="151"/>
                  </a:lnTo>
                  <a:lnTo>
                    <a:pt x="373" y="155"/>
                  </a:lnTo>
                  <a:lnTo>
                    <a:pt x="373" y="151"/>
                  </a:lnTo>
                  <a:lnTo>
                    <a:pt x="370" y="151"/>
                  </a:lnTo>
                  <a:lnTo>
                    <a:pt x="370" y="151"/>
                  </a:lnTo>
                  <a:lnTo>
                    <a:pt x="370" y="144"/>
                  </a:lnTo>
                  <a:lnTo>
                    <a:pt x="370" y="141"/>
                  </a:lnTo>
                  <a:lnTo>
                    <a:pt x="366" y="134"/>
                  </a:lnTo>
                  <a:lnTo>
                    <a:pt x="366" y="126"/>
                  </a:lnTo>
                  <a:lnTo>
                    <a:pt x="366" y="123"/>
                  </a:lnTo>
                  <a:lnTo>
                    <a:pt x="366" y="123"/>
                  </a:lnTo>
                  <a:close/>
                  <a:moveTo>
                    <a:pt x="377" y="176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6"/>
                  </a:lnTo>
                  <a:close/>
                  <a:moveTo>
                    <a:pt x="377" y="162"/>
                  </a:moveTo>
                  <a:lnTo>
                    <a:pt x="377" y="165"/>
                  </a:lnTo>
                  <a:lnTo>
                    <a:pt x="377" y="165"/>
                  </a:lnTo>
                  <a:lnTo>
                    <a:pt x="377" y="165"/>
                  </a:lnTo>
                  <a:lnTo>
                    <a:pt x="377" y="162"/>
                  </a:lnTo>
                  <a:close/>
                  <a:moveTo>
                    <a:pt x="377" y="183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83"/>
                  </a:lnTo>
                  <a:close/>
                  <a:moveTo>
                    <a:pt x="380" y="190"/>
                  </a:moveTo>
                  <a:lnTo>
                    <a:pt x="380" y="190"/>
                  </a:lnTo>
                  <a:lnTo>
                    <a:pt x="380" y="193"/>
                  </a:lnTo>
                  <a:lnTo>
                    <a:pt x="380" y="190"/>
                  </a:lnTo>
                  <a:lnTo>
                    <a:pt x="380" y="190"/>
                  </a:lnTo>
                  <a:close/>
                  <a:moveTo>
                    <a:pt x="388" y="88"/>
                  </a:moveTo>
                  <a:lnTo>
                    <a:pt x="384" y="88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88" y="88"/>
                  </a:lnTo>
                  <a:close/>
                  <a:moveTo>
                    <a:pt x="384" y="91"/>
                  </a:moveTo>
                  <a:lnTo>
                    <a:pt x="380" y="91"/>
                  </a:lnTo>
                  <a:lnTo>
                    <a:pt x="380" y="95"/>
                  </a:lnTo>
                  <a:lnTo>
                    <a:pt x="384" y="95"/>
                  </a:lnTo>
                  <a:lnTo>
                    <a:pt x="380" y="91"/>
                  </a:lnTo>
                  <a:lnTo>
                    <a:pt x="384" y="91"/>
                  </a:lnTo>
                  <a:close/>
                  <a:moveTo>
                    <a:pt x="366" y="119"/>
                  </a:moveTo>
                  <a:lnTo>
                    <a:pt x="366" y="119"/>
                  </a:lnTo>
                  <a:lnTo>
                    <a:pt x="366" y="119"/>
                  </a:lnTo>
                  <a:lnTo>
                    <a:pt x="363" y="116"/>
                  </a:lnTo>
                  <a:lnTo>
                    <a:pt x="359" y="109"/>
                  </a:lnTo>
                  <a:lnTo>
                    <a:pt x="359" y="102"/>
                  </a:lnTo>
                  <a:lnTo>
                    <a:pt x="356" y="91"/>
                  </a:lnTo>
                  <a:lnTo>
                    <a:pt x="359" y="105"/>
                  </a:lnTo>
                  <a:lnTo>
                    <a:pt x="363" y="112"/>
                  </a:lnTo>
                  <a:lnTo>
                    <a:pt x="366" y="119"/>
                  </a:lnTo>
                  <a:close/>
                  <a:moveTo>
                    <a:pt x="342" y="42"/>
                  </a:move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close/>
                  <a:moveTo>
                    <a:pt x="236" y="377"/>
                  </a:move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29" y="373"/>
                  </a:lnTo>
                  <a:lnTo>
                    <a:pt x="225" y="373"/>
                  </a:lnTo>
                  <a:lnTo>
                    <a:pt x="222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29" y="373"/>
                  </a:lnTo>
                  <a:lnTo>
                    <a:pt x="229" y="373"/>
                  </a:lnTo>
                  <a:lnTo>
                    <a:pt x="233" y="373"/>
                  </a:lnTo>
                  <a:lnTo>
                    <a:pt x="240" y="373"/>
                  </a:lnTo>
                  <a:lnTo>
                    <a:pt x="240" y="373"/>
                  </a:lnTo>
                  <a:lnTo>
                    <a:pt x="250" y="373"/>
                  </a:lnTo>
                  <a:lnTo>
                    <a:pt x="236" y="377"/>
                  </a:lnTo>
                  <a:close/>
                  <a:moveTo>
                    <a:pt x="229" y="387"/>
                  </a:moveTo>
                  <a:lnTo>
                    <a:pt x="229" y="384"/>
                  </a:lnTo>
                  <a:lnTo>
                    <a:pt x="229" y="384"/>
                  </a:lnTo>
                  <a:lnTo>
                    <a:pt x="229" y="384"/>
                  </a:lnTo>
                  <a:lnTo>
                    <a:pt x="229" y="387"/>
                  </a:lnTo>
                  <a:close/>
                  <a:moveTo>
                    <a:pt x="225" y="377"/>
                  </a:moveTo>
                  <a:lnTo>
                    <a:pt x="225" y="373"/>
                  </a:lnTo>
                  <a:lnTo>
                    <a:pt x="225" y="377"/>
                  </a:lnTo>
                  <a:lnTo>
                    <a:pt x="225" y="377"/>
                  </a:lnTo>
                  <a:close/>
                  <a:moveTo>
                    <a:pt x="169" y="461"/>
                  </a:moveTo>
                  <a:lnTo>
                    <a:pt x="173" y="465"/>
                  </a:lnTo>
                  <a:lnTo>
                    <a:pt x="173" y="468"/>
                  </a:lnTo>
                  <a:lnTo>
                    <a:pt x="173" y="465"/>
                  </a:lnTo>
                  <a:lnTo>
                    <a:pt x="169" y="465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close/>
                  <a:moveTo>
                    <a:pt x="151" y="444"/>
                  </a:moveTo>
                  <a:lnTo>
                    <a:pt x="151" y="444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4"/>
                  </a:lnTo>
                  <a:lnTo>
                    <a:pt x="151" y="444"/>
                  </a:lnTo>
                  <a:close/>
                  <a:moveTo>
                    <a:pt x="229" y="362"/>
                  </a:moveTo>
                  <a:lnTo>
                    <a:pt x="233" y="362"/>
                  </a:lnTo>
                  <a:lnTo>
                    <a:pt x="233" y="362"/>
                  </a:lnTo>
                  <a:lnTo>
                    <a:pt x="229" y="362"/>
                  </a:lnTo>
                  <a:lnTo>
                    <a:pt x="229" y="359"/>
                  </a:lnTo>
                  <a:lnTo>
                    <a:pt x="229" y="359"/>
                  </a:lnTo>
                  <a:lnTo>
                    <a:pt x="229" y="362"/>
                  </a:lnTo>
                  <a:close/>
                  <a:moveTo>
                    <a:pt x="81" y="338"/>
                  </a:moveTo>
                  <a:lnTo>
                    <a:pt x="81" y="334"/>
                  </a:lnTo>
                  <a:lnTo>
                    <a:pt x="81" y="331"/>
                  </a:lnTo>
                  <a:lnTo>
                    <a:pt x="81" y="327"/>
                  </a:lnTo>
                  <a:lnTo>
                    <a:pt x="81" y="331"/>
                  </a:lnTo>
                  <a:lnTo>
                    <a:pt x="81" y="334"/>
                  </a:lnTo>
                  <a:lnTo>
                    <a:pt x="81" y="338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144" y="186"/>
                  </a:move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close/>
                  <a:moveTo>
                    <a:pt x="85" y="327"/>
                  </a:moveTo>
                  <a:lnTo>
                    <a:pt x="85" y="327"/>
                  </a:lnTo>
                  <a:lnTo>
                    <a:pt x="81" y="327"/>
                  </a:lnTo>
                  <a:lnTo>
                    <a:pt x="85" y="327"/>
                  </a:lnTo>
                  <a:lnTo>
                    <a:pt x="85" y="327"/>
                  </a:lnTo>
                  <a:close/>
                  <a:moveTo>
                    <a:pt x="81" y="338"/>
                  </a:moveTo>
                  <a:lnTo>
                    <a:pt x="78" y="338"/>
                  </a:lnTo>
                  <a:lnTo>
                    <a:pt x="78" y="338"/>
                  </a:lnTo>
                  <a:lnTo>
                    <a:pt x="78" y="338"/>
                  </a:lnTo>
                  <a:lnTo>
                    <a:pt x="81" y="338"/>
                  </a:lnTo>
                  <a:close/>
                  <a:moveTo>
                    <a:pt x="78" y="341"/>
                  </a:moveTo>
                  <a:lnTo>
                    <a:pt x="74" y="341"/>
                  </a:lnTo>
                  <a:lnTo>
                    <a:pt x="74" y="345"/>
                  </a:lnTo>
                  <a:lnTo>
                    <a:pt x="70" y="348"/>
                  </a:lnTo>
                  <a:lnTo>
                    <a:pt x="67" y="348"/>
                  </a:lnTo>
                  <a:lnTo>
                    <a:pt x="70" y="348"/>
                  </a:lnTo>
                  <a:lnTo>
                    <a:pt x="74" y="345"/>
                  </a:lnTo>
                  <a:lnTo>
                    <a:pt x="74" y="341"/>
                  </a:lnTo>
                  <a:lnTo>
                    <a:pt x="78" y="341"/>
                  </a:lnTo>
                  <a:close/>
                  <a:moveTo>
                    <a:pt x="70" y="370"/>
                  </a:move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67" y="370"/>
                  </a:lnTo>
                  <a:lnTo>
                    <a:pt x="67" y="370"/>
                  </a:lnTo>
                  <a:lnTo>
                    <a:pt x="70" y="370"/>
                  </a:lnTo>
                  <a:lnTo>
                    <a:pt x="67" y="366"/>
                  </a:lnTo>
                  <a:lnTo>
                    <a:pt x="67" y="362"/>
                  </a:lnTo>
                  <a:lnTo>
                    <a:pt x="67" y="366"/>
                  </a:lnTo>
                  <a:lnTo>
                    <a:pt x="70" y="370"/>
                  </a:lnTo>
                  <a:close/>
                  <a:moveTo>
                    <a:pt x="78" y="373"/>
                  </a:moveTo>
                  <a:lnTo>
                    <a:pt x="78" y="377"/>
                  </a:lnTo>
                  <a:lnTo>
                    <a:pt x="81" y="377"/>
                  </a:lnTo>
                  <a:lnTo>
                    <a:pt x="85" y="377"/>
                  </a:lnTo>
                  <a:lnTo>
                    <a:pt x="78" y="377"/>
                  </a:lnTo>
                  <a:lnTo>
                    <a:pt x="78" y="373"/>
                  </a:lnTo>
                  <a:lnTo>
                    <a:pt x="70" y="373"/>
                  </a:lnTo>
                  <a:lnTo>
                    <a:pt x="70" y="373"/>
                  </a:lnTo>
                  <a:lnTo>
                    <a:pt x="74" y="373"/>
                  </a:lnTo>
                  <a:lnTo>
                    <a:pt x="78" y="373"/>
                  </a:lnTo>
                  <a:close/>
                  <a:moveTo>
                    <a:pt x="95" y="408"/>
                  </a:moveTo>
                  <a:lnTo>
                    <a:pt x="92" y="408"/>
                  </a:lnTo>
                  <a:lnTo>
                    <a:pt x="92" y="408"/>
                  </a:lnTo>
                  <a:lnTo>
                    <a:pt x="92" y="408"/>
                  </a:lnTo>
                  <a:lnTo>
                    <a:pt x="88" y="408"/>
                  </a:lnTo>
                  <a:lnTo>
                    <a:pt x="92" y="408"/>
                  </a:lnTo>
                  <a:lnTo>
                    <a:pt x="95" y="408"/>
                  </a:lnTo>
                  <a:close/>
                  <a:moveTo>
                    <a:pt x="99" y="380"/>
                  </a:moveTo>
                  <a:lnTo>
                    <a:pt x="99" y="377"/>
                  </a:lnTo>
                  <a:lnTo>
                    <a:pt x="99" y="373"/>
                  </a:lnTo>
                  <a:lnTo>
                    <a:pt x="99" y="373"/>
                  </a:lnTo>
                  <a:lnTo>
                    <a:pt x="99" y="377"/>
                  </a:lnTo>
                  <a:lnTo>
                    <a:pt x="99" y="380"/>
                  </a:lnTo>
                  <a:close/>
                  <a:moveTo>
                    <a:pt x="127" y="394"/>
                  </a:moveTo>
                  <a:lnTo>
                    <a:pt x="127" y="398"/>
                  </a:lnTo>
                  <a:lnTo>
                    <a:pt x="130" y="398"/>
                  </a:lnTo>
                  <a:lnTo>
                    <a:pt x="134" y="398"/>
                  </a:lnTo>
                  <a:lnTo>
                    <a:pt x="130" y="398"/>
                  </a:lnTo>
                  <a:lnTo>
                    <a:pt x="127" y="398"/>
                  </a:lnTo>
                  <a:lnTo>
                    <a:pt x="123" y="394"/>
                  </a:lnTo>
                  <a:lnTo>
                    <a:pt x="120" y="391"/>
                  </a:lnTo>
                  <a:lnTo>
                    <a:pt x="116" y="387"/>
                  </a:lnTo>
                  <a:lnTo>
                    <a:pt x="120" y="391"/>
                  </a:lnTo>
                  <a:lnTo>
                    <a:pt x="127" y="394"/>
                  </a:lnTo>
                  <a:close/>
                  <a:moveTo>
                    <a:pt x="127" y="405"/>
                  </a:moveTo>
                  <a:lnTo>
                    <a:pt x="127" y="408"/>
                  </a:lnTo>
                  <a:lnTo>
                    <a:pt x="127" y="412"/>
                  </a:lnTo>
                  <a:lnTo>
                    <a:pt x="127" y="408"/>
                  </a:lnTo>
                  <a:lnTo>
                    <a:pt x="127" y="405"/>
                  </a:lnTo>
                  <a:close/>
                  <a:moveTo>
                    <a:pt x="134" y="429"/>
                  </a:moveTo>
                  <a:lnTo>
                    <a:pt x="134" y="429"/>
                  </a:lnTo>
                  <a:lnTo>
                    <a:pt x="134" y="433"/>
                  </a:lnTo>
                  <a:lnTo>
                    <a:pt x="134" y="429"/>
                  </a:lnTo>
                  <a:lnTo>
                    <a:pt x="134" y="426"/>
                  </a:lnTo>
                  <a:lnTo>
                    <a:pt x="134" y="426"/>
                  </a:lnTo>
                  <a:lnTo>
                    <a:pt x="134" y="429"/>
                  </a:lnTo>
                  <a:close/>
                  <a:moveTo>
                    <a:pt x="134" y="440"/>
                  </a:move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close/>
                  <a:moveTo>
                    <a:pt x="144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41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close/>
                  <a:moveTo>
                    <a:pt x="144" y="394"/>
                  </a:moveTo>
                  <a:lnTo>
                    <a:pt x="148" y="394"/>
                  </a:lnTo>
                  <a:lnTo>
                    <a:pt x="148" y="391"/>
                  </a:lnTo>
                  <a:lnTo>
                    <a:pt x="151" y="391"/>
                  </a:lnTo>
                  <a:lnTo>
                    <a:pt x="148" y="391"/>
                  </a:lnTo>
                  <a:lnTo>
                    <a:pt x="148" y="394"/>
                  </a:lnTo>
                  <a:lnTo>
                    <a:pt x="144" y="394"/>
                  </a:lnTo>
                  <a:close/>
                  <a:moveTo>
                    <a:pt x="144" y="436"/>
                  </a:move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51" y="391"/>
                  </a:moveTo>
                  <a:lnTo>
                    <a:pt x="155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close/>
                  <a:moveTo>
                    <a:pt x="155" y="391"/>
                  </a:moveTo>
                  <a:lnTo>
                    <a:pt x="155" y="394"/>
                  </a:lnTo>
                  <a:lnTo>
                    <a:pt x="155" y="391"/>
                  </a:lnTo>
                  <a:lnTo>
                    <a:pt x="155" y="391"/>
                  </a:lnTo>
                  <a:close/>
                  <a:moveTo>
                    <a:pt x="169" y="373"/>
                  </a:moveTo>
                  <a:lnTo>
                    <a:pt x="173" y="370"/>
                  </a:lnTo>
                  <a:lnTo>
                    <a:pt x="173" y="366"/>
                  </a:lnTo>
                  <a:lnTo>
                    <a:pt x="173" y="370"/>
                  </a:lnTo>
                  <a:lnTo>
                    <a:pt x="169" y="373"/>
                  </a:lnTo>
                  <a:close/>
                  <a:moveTo>
                    <a:pt x="169" y="373"/>
                  </a:move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close/>
                  <a:moveTo>
                    <a:pt x="190" y="359"/>
                  </a:moveTo>
                  <a:lnTo>
                    <a:pt x="187" y="359"/>
                  </a:lnTo>
                  <a:lnTo>
                    <a:pt x="180" y="362"/>
                  </a:lnTo>
                  <a:lnTo>
                    <a:pt x="183" y="359"/>
                  </a:lnTo>
                  <a:lnTo>
                    <a:pt x="190" y="359"/>
                  </a:lnTo>
                  <a:close/>
                  <a:moveTo>
                    <a:pt x="204" y="384"/>
                  </a:move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close/>
                  <a:moveTo>
                    <a:pt x="208" y="380"/>
                  </a:moveTo>
                  <a:lnTo>
                    <a:pt x="208" y="380"/>
                  </a:lnTo>
                  <a:lnTo>
                    <a:pt x="204" y="380"/>
                  </a:lnTo>
                  <a:lnTo>
                    <a:pt x="208" y="380"/>
                  </a:lnTo>
                  <a:lnTo>
                    <a:pt x="208" y="377"/>
                  </a:lnTo>
                  <a:lnTo>
                    <a:pt x="211" y="373"/>
                  </a:lnTo>
                  <a:lnTo>
                    <a:pt x="208" y="377"/>
                  </a:lnTo>
                  <a:lnTo>
                    <a:pt x="208" y="380"/>
                  </a:lnTo>
                  <a:close/>
                  <a:moveTo>
                    <a:pt x="243" y="345"/>
                  </a:moveTo>
                  <a:lnTo>
                    <a:pt x="243" y="345"/>
                  </a:lnTo>
                  <a:lnTo>
                    <a:pt x="243" y="345"/>
                  </a:lnTo>
                  <a:lnTo>
                    <a:pt x="247" y="345"/>
                  </a:lnTo>
                  <a:lnTo>
                    <a:pt x="254" y="345"/>
                  </a:lnTo>
                  <a:lnTo>
                    <a:pt x="247" y="345"/>
                  </a:lnTo>
                  <a:lnTo>
                    <a:pt x="243" y="345"/>
                  </a:lnTo>
                  <a:close/>
                  <a:moveTo>
                    <a:pt x="271" y="380"/>
                  </a:move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71" y="380"/>
                  </a:lnTo>
                  <a:close/>
                  <a:moveTo>
                    <a:pt x="275" y="320"/>
                  </a:moveTo>
                  <a:lnTo>
                    <a:pt x="278" y="320"/>
                  </a:lnTo>
                  <a:lnTo>
                    <a:pt x="278" y="317"/>
                  </a:lnTo>
                  <a:lnTo>
                    <a:pt x="278" y="317"/>
                  </a:lnTo>
                  <a:lnTo>
                    <a:pt x="278" y="310"/>
                  </a:lnTo>
                  <a:lnTo>
                    <a:pt x="282" y="306"/>
                  </a:lnTo>
                  <a:lnTo>
                    <a:pt x="278" y="313"/>
                  </a:lnTo>
                  <a:lnTo>
                    <a:pt x="275" y="320"/>
                  </a:lnTo>
                  <a:close/>
                  <a:moveTo>
                    <a:pt x="289" y="264"/>
                  </a:moveTo>
                  <a:lnTo>
                    <a:pt x="289" y="264"/>
                  </a:lnTo>
                  <a:lnTo>
                    <a:pt x="289" y="264"/>
                  </a:lnTo>
                  <a:lnTo>
                    <a:pt x="278" y="264"/>
                  </a:lnTo>
                  <a:lnTo>
                    <a:pt x="289" y="264"/>
                  </a:lnTo>
                  <a:close/>
                  <a:moveTo>
                    <a:pt x="67" y="348"/>
                  </a:move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3" y="345"/>
                  </a:lnTo>
                  <a:lnTo>
                    <a:pt x="63" y="348"/>
                  </a:lnTo>
                  <a:lnTo>
                    <a:pt x="67" y="348"/>
                  </a:lnTo>
                  <a:close/>
                  <a:moveTo>
                    <a:pt x="67" y="352"/>
                  </a:moveTo>
                  <a:lnTo>
                    <a:pt x="67" y="352"/>
                  </a:lnTo>
                  <a:lnTo>
                    <a:pt x="67" y="348"/>
                  </a:lnTo>
                  <a:lnTo>
                    <a:pt x="67" y="352"/>
                  </a:lnTo>
                  <a:lnTo>
                    <a:pt x="67" y="352"/>
                  </a:lnTo>
                  <a:close/>
                  <a:moveTo>
                    <a:pt x="46" y="331"/>
                  </a:moveTo>
                  <a:lnTo>
                    <a:pt x="42" y="331"/>
                  </a:lnTo>
                  <a:lnTo>
                    <a:pt x="42" y="327"/>
                  </a:lnTo>
                  <a:lnTo>
                    <a:pt x="35" y="324"/>
                  </a:lnTo>
                  <a:lnTo>
                    <a:pt x="28" y="324"/>
                  </a:lnTo>
                  <a:lnTo>
                    <a:pt x="21" y="320"/>
                  </a:lnTo>
                  <a:lnTo>
                    <a:pt x="28" y="320"/>
                  </a:lnTo>
                  <a:lnTo>
                    <a:pt x="35" y="324"/>
                  </a:lnTo>
                  <a:lnTo>
                    <a:pt x="39" y="327"/>
                  </a:lnTo>
                  <a:lnTo>
                    <a:pt x="42" y="331"/>
                  </a:lnTo>
                  <a:lnTo>
                    <a:pt x="46" y="331"/>
                  </a:lnTo>
                  <a:close/>
                  <a:moveTo>
                    <a:pt x="49" y="391"/>
                  </a:moveTo>
                  <a:lnTo>
                    <a:pt x="46" y="391"/>
                  </a:lnTo>
                  <a:lnTo>
                    <a:pt x="49" y="391"/>
                  </a:lnTo>
                  <a:lnTo>
                    <a:pt x="53" y="391"/>
                  </a:lnTo>
                  <a:lnTo>
                    <a:pt x="53" y="387"/>
                  </a:lnTo>
                  <a:lnTo>
                    <a:pt x="56" y="384"/>
                  </a:lnTo>
                  <a:lnTo>
                    <a:pt x="53" y="387"/>
                  </a:lnTo>
                  <a:lnTo>
                    <a:pt x="49" y="391"/>
                  </a:lnTo>
                  <a:lnTo>
                    <a:pt x="49" y="391"/>
                  </a:lnTo>
                  <a:close/>
                  <a:moveTo>
                    <a:pt x="56" y="384"/>
                  </a:moveTo>
                  <a:lnTo>
                    <a:pt x="56" y="377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6" y="377"/>
                  </a:lnTo>
                  <a:lnTo>
                    <a:pt x="56" y="380"/>
                  </a:lnTo>
                  <a:lnTo>
                    <a:pt x="56" y="384"/>
                  </a:lnTo>
                  <a:lnTo>
                    <a:pt x="56" y="384"/>
                  </a:lnTo>
                  <a:close/>
                  <a:moveTo>
                    <a:pt x="113" y="433"/>
                  </a:moveTo>
                  <a:lnTo>
                    <a:pt x="102" y="433"/>
                  </a:lnTo>
                  <a:lnTo>
                    <a:pt x="99" y="436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36"/>
                  </a:lnTo>
                  <a:lnTo>
                    <a:pt x="102" y="429"/>
                  </a:lnTo>
                  <a:lnTo>
                    <a:pt x="102" y="419"/>
                  </a:lnTo>
                  <a:lnTo>
                    <a:pt x="102" y="426"/>
                  </a:lnTo>
                  <a:lnTo>
                    <a:pt x="102" y="429"/>
                  </a:lnTo>
                  <a:lnTo>
                    <a:pt x="102" y="433"/>
                  </a:lnTo>
                  <a:lnTo>
                    <a:pt x="109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6" y="433"/>
                  </a:lnTo>
                  <a:lnTo>
                    <a:pt x="120" y="436"/>
                  </a:lnTo>
                  <a:lnTo>
                    <a:pt x="116" y="433"/>
                  </a:lnTo>
                  <a:lnTo>
                    <a:pt x="113" y="433"/>
                  </a:lnTo>
                  <a:lnTo>
                    <a:pt x="113" y="433"/>
                  </a:lnTo>
                  <a:close/>
                  <a:moveTo>
                    <a:pt x="151" y="454"/>
                  </a:move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close/>
                  <a:moveTo>
                    <a:pt x="155" y="454"/>
                  </a:moveTo>
                  <a:lnTo>
                    <a:pt x="155" y="454"/>
                  </a:lnTo>
                  <a:lnTo>
                    <a:pt x="155" y="458"/>
                  </a:lnTo>
                  <a:lnTo>
                    <a:pt x="155" y="454"/>
                  </a:lnTo>
                  <a:lnTo>
                    <a:pt x="155" y="454"/>
                  </a:lnTo>
                  <a:close/>
                  <a:moveTo>
                    <a:pt x="159" y="458"/>
                  </a:moveTo>
                  <a:lnTo>
                    <a:pt x="162" y="458"/>
                  </a:lnTo>
                  <a:lnTo>
                    <a:pt x="162" y="458"/>
                  </a:lnTo>
                  <a:lnTo>
                    <a:pt x="159" y="458"/>
                  </a:lnTo>
                  <a:lnTo>
                    <a:pt x="159" y="458"/>
                  </a:lnTo>
                  <a:close/>
                  <a:moveTo>
                    <a:pt x="173" y="468"/>
                  </a:move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close/>
                  <a:moveTo>
                    <a:pt x="176" y="391"/>
                  </a:moveTo>
                  <a:lnTo>
                    <a:pt x="176" y="391"/>
                  </a:lnTo>
                  <a:lnTo>
                    <a:pt x="173" y="391"/>
                  </a:lnTo>
                  <a:lnTo>
                    <a:pt x="176" y="391"/>
                  </a:lnTo>
                  <a:lnTo>
                    <a:pt x="180" y="391"/>
                  </a:lnTo>
                  <a:lnTo>
                    <a:pt x="180" y="391"/>
                  </a:lnTo>
                  <a:lnTo>
                    <a:pt x="183" y="391"/>
                  </a:lnTo>
                  <a:lnTo>
                    <a:pt x="190" y="391"/>
                  </a:lnTo>
                  <a:lnTo>
                    <a:pt x="187" y="391"/>
                  </a:lnTo>
                  <a:lnTo>
                    <a:pt x="183" y="391"/>
                  </a:lnTo>
                  <a:lnTo>
                    <a:pt x="176" y="391"/>
                  </a:lnTo>
                  <a:close/>
                  <a:moveTo>
                    <a:pt x="208" y="433"/>
                  </a:moveTo>
                  <a:lnTo>
                    <a:pt x="208" y="436"/>
                  </a:lnTo>
                  <a:lnTo>
                    <a:pt x="208" y="444"/>
                  </a:lnTo>
                  <a:lnTo>
                    <a:pt x="204" y="454"/>
                  </a:lnTo>
                  <a:lnTo>
                    <a:pt x="204" y="461"/>
                  </a:lnTo>
                  <a:lnTo>
                    <a:pt x="204" y="454"/>
                  </a:lnTo>
                  <a:lnTo>
                    <a:pt x="204" y="447"/>
                  </a:lnTo>
                  <a:lnTo>
                    <a:pt x="208" y="440"/>
                  </a:lnTo>
                  <a:lnTo>
                    <a:pt x="208" y="433"/>
                  </a:lnTo>
                  <a:close/>
                  <a:moveTo>
                    <a:pt x="208" y="433"/>
                  </a:move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close/>
                  <a:moveTo>
                    <a:pt x="250" y="458"/>
                  </a:moveTo>
                  <a:lnTo>
                    <a:pt x="250" y="447"/>
                  </a:lnTo>
                  <a:lnTo>
                    <a:pt x="250" y="436"/>
                  </a:lnTo>
                  <a:lnTo>
                    <a:pt x="250" y="426"/>
                  </a:lnTo>
                  <a:lnTo>
                    <a:pt x="250" y="419"/>
                  </a:lnTo>
                  <a:lnTo>
                    <a:pt x="250" y="412"/>
                  </a:lnTo>
                  <a:lnTo>
                    <a:pt x="250" y="408"/>
                  </a:lnTo>
                  <a:lnTo>
                    <a:pt x="250" y="405"/>
                  </a:lnTo>
                  <a:lnTo>
                    <a:pt x="250" y="398"/>
                  </a:lnTo>
                  <a:lnTo>
                    <a:pt x="250" y="401"/>
                  </a:lnTo>
                  <a:lnTo>
                    <a:pt x="250" y="405"/>
                  </a:lnTo>
                  <a:lnTo>
                    <a:pt x="250" y="412"/>
                  </a:lnTo>
                  <a:lnTo>
                    <a:pt x="250" y="422"/>
                  </a:lnTo>
                  <a:lnTo>
                    <a:pt x="250" y="433"/>
                  </a:lnTo>
                  <a:lnTo>
                    <a:pt x="250" y="447"/>
                  </a:lnTo>
                  <a:lnTo>
                    <a:pt x="250" y="458"/>
                  </a:lnTo>
                  <a:close/>
                  <a:moveTo>
                    <a:pt x="264" y="377"/>
                  </a:move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close/>
                  <a:moveTo>
                    <a:pt x="314" y="373"/>
                  </a:moveTo>
                  <a:lnTo>
                    <a:pt x="314" y="370"/>
                  </a:lnTo>
                  <a:lnTo>
                    <a:pt x="314" y="370"/>
                  </a:lnTo>
                  <a:lnTo>
                    <a:pt x="314" y="370"/>
                  </a:lnTo>
                  <a:lnTo>
                    <a:pt x="317" y="373"/>
                  </a:lnTo>
                  <a:lnTo>
                    <a:pt x="317" y="373"/>
                  </a:lnTo>
                  <a:lnTo>
                    <a:pt x="321" y="373"/>
                  </a:lnTo>
                  <a:lnTo>
                    <a:pt x="328" y="377"/>
                  </a:lnTo>
                  <a:lnTo>
                    <a:pt x="335" y="377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5" y="377"/>
                  </a:lnTo>
                  <a:lnTo>
                    <a:pt x="328" y="373"/>
                  </a:lnTo>
                  <a:lnTo>
                    <a:pt x="321" y="373"/>
                  </a:lnTo>
                  <a:lnTo>
                    <a:pt x="317" y="373"/>
                  </a:lnTo>
                  <a:lnTo>
                    <a:pt x="314" y="373"/>
                  </a:lnTo>
                  <a:close/>
                  <a:moveTo>
                    <a:pt x="356" y="373"/>
                  </a:moveTo>
                  <a:lnTo>
                    <a:pt x="359" y="373"/>
                  </a:lnTo>
                  <a:lnTo>
                    <a:pt x="363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6" y="373"/>
                  </a:lnTo>
                  <a:close/>
                  <a:moveTo>
                    <a:pt x="384" y="599"/>
                  </a:move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close/>
                  <a:moveTo>
                    <a:pt x="388" y="595"/>
                  </a:move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close/>
                  <a:moveTo>
                    <a:pt x="419" y="588"/>
                  </a:moveTo>
                  <a:lnTo>
                    <a:pt x="412" y="588"/>
                  </a:lnTo>
                  <a:lnTo>
                    <a:pt x="405" y="588"/>
                  </a:lnTo>
                  <a:lnTo>
                    <a:pt x="405" y="591"/>
                  </a:lnTo>
                  <a:lnTo>
                    <a:pt x="405" y="588"/>
                  </a:lnTo>
                  <a:lnTo>
                    <a:pt x="412" y="588"/>
                  </a:lnTo>
                  <a:lnTo>
                    <a:pt x="419" y="588"/>
                  </a:lnTo>
                  <a:close/>
                  <a:moveTo>
                    <a:pt x="423" y="803"/>
                  </a:moveTo>
                  <a:lnTo>
                    <a:pt x="423" y="803"/>
                  </a:lnTo>
                  <a:lnTo>
                    <a:pt x="419" y="803"/>
                  </a:lnTo>
                  <a:lnTo>
                    <a:pt x="412" y="799"/>
                  </a:lnTo>
                  <a:lnTo>
                    <a:pt x="409" y="796"/>
                  </a:lnTo>
                  <a:lnTo>
                    <a:pt x="409" y="796"/>
                  </a:lnTo>
                  <a:lnTo>
                    <a:pt x="405" y="792"/>
                  </a:lnTo>
                  <a:lnTo>
                    <a:pt x="398" y="792"/>
                  </a:lnTo>
                  <a:lnTo>
                    <a:pt x="405" y="792"/>
                  </a:lnTo>
                  <a:lnTo>
                    <a:pt x="409" y="796"/>
                  </a:lnTo>
                  <a:lnTo>
                    <a:pt x="412" y="796"/>
                  </a:lnTo>
                  <a:lnTo>
                    <a:pt x="416" y="799"/>
                  </a:lnTo>
                  <a:lnTo>
                    <a:pt x="419" y="803"/>
                  </a:lnTo>
                  <a:lnTo>
                    <a:pt x="423" y="803"/>
                  </a:lnTo>
                  <a:lnTo>
                    <a:pt x="423" y="803"/>
                  </a:lnTo>
                  <a:lnTo>
                    <a:pt x="423" y="803"/>
                  </a:lnTo>
                  <a:close/>
                  <a:moveTo>
                    <a:pt x="462" y="965"/>
                  </a:moveTo>
                  <a:lnTo>
                    <a:pt x="465" y="961"/>
                  </a:lnTo>
                  <a:lnTo>
                    <a:pt x="465" y="961"/>
                  </a:lnTo>
                  <a:lnTo>
                    <a:pt x="469" y="958"/>
                  </a:lnTo>
                  <a:lnTo>
                    <a:pt x="465" y="961"/>
                  </a:lnTo>
                  <a:lnTo>
                    <a:pt x="462" y="965"/>
                  </a:lnTo>
                  <a:close/>
                  <a:moveTo>
                    <a:pt x="585" y="930"/>
                  </a:moveTo>
                  <a:lnTo>
                    <a:pt x="588" y="926"/>
                  </a:lnTo>
                  <a:lnTo>
                    <a:pt x="588" y="923"/>
                  </a:lnTo>
                  <a:lnTo>
                    <a:pt x="592" y="916"/>
                  </a:lnTo>
                  <a:lnTo>
                    <a:pt x="595" y="909"/>
                  </a:lnTo>
                  <a:lnTo>
                    <a:pt x="592" y="916"/>
                  </a:lnTo>
                  <a:lnTo>
                    <a:pt x="588" y="923"/>
                  </a:lnTo>
                  <a:lnTo>
                    <a:pt x="588" y="926"/>
                  </a:lnTo>
                  <a:lnTo>
                    <a:pt x="588" y="930"/>
                  </a:lnTo>
                  <a:lnTo>
                    <a:pt x="588" y="930"/>
                  </a:lnTo>
                  <a:lnTo>
                    <a:pt x="585" y="930"/>
                  </a:lnTo>
                  <a:close/>
                  <a:moveTo>
                    <a:pt x="694" y="845"/>
                  </a:moveTo>
                  <a:lnTo>
                    <a:pt x="687" y="859"/>
                  </a:lnTo>
                  <a:lnTo>
                    <a:pt x="673" y="870"/>
                  </a:lnTo>
                  <a:lnTo>
                    <a:pt x="669" y="877"/>
                  </a:lnTo>
                  <a:lnTo>
                    <a:pt x="666" y="880"/>
                  </a:lnTo>
                  <a:lnTo>
                    <a:pt x="666" y="880"/>
                  </a:lnTo>
                  <a:lnTo>
                    <a:pt x="666" y="877"/>
                  </a:lnTo>
                  <a:lnTo>
                    <a:pt x="673" y="870"/>
                  </a:lnTo>
                  <a:lnTo>
                    <a:pt x="687" y="859"/>
                  </a:lnTo>
                  <a:lnTo>
                    <a:pt x="694" y="845"/>
                  </a:lnTo>
                  <a:lnTo>
                    <a:pt x="698" y="828"/>
                  </a:lnTo>
                  <a:lnTo>
                    <a:pt x="694" y="813"/>
                  </a:lnTo>
                  <a:lnTo>
                    <a:pt x="694" y="813"/>
                  </a:lnTo>
                  <a:lnTo>
                    <a:pt x="698" y="828"/>
                  </a:lnTo>
                  <a:lnTo>
                    <a:pt x="694" y="845"/>
                  </a:lnTo>
                  <a:close/>
                  <a:moveTo>
                    <a:pt x="673" y="778"/>
                  </a:moveTo>
                  <a:lnTo>
                    <a:pt x="673" y="778"/>
                  </a:lnTo>
                  <a:lnTo>
                    <a:pt x="712" y="771"/>
                  </a:lnTo>
                  <a:lnTo>
                    <a:pt x="673" y="778"/>
                  </a:lnTo>
                  <a:close/>
                  <a:moveTo>
                    <a:pt x="733" y="595"/>
                  </a:moveTo>
                  <a:lnTo>
                    <a:pt x="747" y="606"/>
                  </a:lnTo>
                  <a:lnTo>
                    <a:pt x="747" y="606"/>
                  </a:lnTo>
                  <a:lnTo>
                    <a:pt x="747" y="606"/>
                  </a:lnTo>
                  <a:lnTo>
                    <a:pt x="733" y="595"/>
                  </a:lnTo>
                  <a:close/>
                  <a:moveTo>
                    <a:pt x="810" y="503"/>
                  </a:moveTo>
                  <a:lnTo>
                    <a:pt x="824" y="503"/>
                  </a:lnTo>
                  <a:lnTo>
                    <a:pt x="824" y="503"/>
                  </a:lnTo>
                  <a:lnTo>
                    <a:pt x="810" y="50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2" name="Rectangle 380"/>
            <p:cNvSpPr>
              <a:spLocks noChangeArrowheads="1"/>
            </p:cNvSpPr>
            <p:nvPr userDrawn="1"/>
          </p:nvSpPr>
          <p:spPr bwMode="gray">
            <a:xfrm>
              <a:off x="1696" y="2273"/>
              <a:ext cx="6" cy="1"/>
            </a:xfrm>
            <a:prstGeom prst="rect">
              <a:avLst/>
            </a:prstGeom>
            <a:solidFill>
              <a:srgbClr val="BAE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AECF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4025900" y="5867400"/>
            <a:ext cx="130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453" name="Freeform 381"/>
          <p:cNvSpPr>
            <a:spLocks noEditPoints="1"/>
          </p:cNvSpPr>
          <p:nvPr/>
        </p:nvSpPr>
        <p:spPr bwMode="gray">
          <a:xfrm>
            <a:off x="2124075" y="1268413"/>
            <a:ext cx="5616575" cy="3743325"/>
          </a:xfrm>
          <a:custGeom>
            <a:avLst/>
            <a:gdLst>
              <a:gd name="T0" fmla="*/ 2598 w 3482"/>
              <a:gd name="T1" fmla="*/ 1124 h 2308"/>
              <a:gd name="T2" fmla="*/ 2508 w 3482"/>
              <a:gd name="T3" fmla="*/ 918 h 2308"/>
              <a:gd name="T4" fmla="*/ 2382 w 3482"/>
              <a:gd name="T5" fmla="*/ 724 h 2308"/>
              <a:gd name="T6" fmla="*/ 2208 w 3482"/>
              <a:gd name="T7" fmla="*/ 496 h 2308"/>
              <a:gd name="T8" fmla="*/ 1984 w 3482"/>
              <a:gd name="T9" fmla="*/ 426 h 2308"/>
              <a:gd name="T10" fmla="*/ 1940 w 3482"/>
              <a:gd name="T11" fmla="*/ 136 h 2308"/>
              <a:gd name="T12" fmla="*/ 1578 w 3482"/>
              <a:gd name="T13" fmla="*/ 20 h 2308"/>
              <a:gd name="T14" fmla="*/ 1452 w 3482"/>
              <a:gd name="T15" fmla="*/ 126 h 2308"/>
              <a:gd name="T16" fmla="*/ 1386 w 3482"/>
              <a:gd name="T17" fmla="*/ 328 h 2308"/>
              <a:gd name="T18" fmla="*/ 1378 w 3482"/>
              <a:gd name="T19" fmla="*/ 494 h 2308"/>
              <a:gd name="T20" fmla="*/ 1272 w 3482"/>
              <a:gd name="T21" fmla="*/ 606 h 2308"/>
              <a:gd name="T22" fmla="*/ 1294 w 3482"/>
              <a:gd name="T23" fmla="*/ 554 h 2308"/>
              <a:gd name="T24" fmla="*/ 1308 w 3482"/>
              <a:gd name="T25" fmla="*/ 476 h 2308"/>
              <a:gd name="T26" fmla="*/ 1286 w 3482"/>
              <a:gd name="T27" fmla="*/ 312 h 2308"/>
              <a:gd name="T28" fmla="*/ 1316 w 3482"/>
              <a:gd name="T29" fmla="*/ 298 h 2308"/>
              <a:gd name="T30" fmla="*/ 1262 w 3482"/>
              <a:gd name="T31" fmla="*/ 178 h 2308"/>
              <a:gd name="T32" fmla="*/ 1248 w 3482"/>
              <a:gd name="T33" fmla="*/ 158 h 2308"/>
              <a:gd name="T34" fmla="*/ 1172 w 3482"/>
              <a:gd name="T35" fmla="*/ 118 h 2308"/>
              <a:gd name="T36" fmla="*/ 1044 w 3482"/>
              <a:gd name="T37" fmla="*/ 102 h 2308"/>
              <a:gd name="T38" fmla="*/ 940 w 3482"/>
              <a:gd name="T39" fmla="*/ 86 h 2308"/>
              <a:gd name="T40" fmla="*/ 770 w 3482"/>
              <a:gd name="T41" fmla="*/ 152 h 2308"/>
              <a:gd name="T42" fmla="*/ 598 w 3482"/>
              <a:gd name="T43" fmla="*/ 414 h 2308"/>
              <a:gd name="T44" fmla="*/ 616 w 3482"/>
              <a:gd name="T45" fmla="*/ 594 h 2308"/>
              <a:gd name="T46" fmla="*/ 654 w 3482"/>
              <a:gd name="T47" fmla="*/ 672 h 2308"/>
              <a:gd name="T48" fmla="*/ 696 w 3482"/>
              <a:gd name="T49" fmla="*/ 728 h 2308"/>
              <a:gd name="T50" fmla="*/ 740 w 3482"/>
              <a:gd name="T51" fmla="*/ 910 h 2308"/>
              <a:gd name="T52" fmla="*/ 658 w 3482"/>
              <a:gd name="T53" fmla="*/ 838 h 2308"/>
              <a:gd name="T54" fmla="*/ 614 w 3482"/>
              <a:gd name="T55" fmla="*/ 892 h 2308"/>
              <a:gd name="T56" fmla="*/ 548 w 3482"/>
              <a:gd name="T57" fmla="*/ 932 h 2308"/>
              <a:gd name="T58" fmla="*/ 436 w 3482"/>
              <a:gd name="T59" fmla="*/ 1028 h 2308"/>
              <a:gd name="T60" fmla="*/ 360 w 3482"/>
              <a:gd name="T61" fmla="*/ 1094 h 2308"/>
              <a:gd name="T62" fmla="*/ 54 w 3482"/>
              <a:gd name="T63" fmla="*/ 1496 h 2308"/>
              <a:gd name="T64" fmla="*/ 66 w 3482"/>
              <a:gd name="T65" fmla="*/ 2106 h 2308"/>
              <a:gd name="T66" fmla="*/ 1044 w 3482"/>
              <a:gd name="T67" fmla="*/ 984 h 2308"/>
              <a:gd name="T68" fmla="*/ 1096 w 3482"/>
              <a:gd name="T69" fmla="*/ 1004 h 2308"/>
              <a:gd name="T70" fmla="*/ 990 w 3482"/>
              <a:gd name="T71" fmla="*/ 1064 h 2308"/>
              <a:gd name="T72" fmla="*/ 1048 w 3482"/>
              <a:gd name="T73" fmla="*/ 1204 h 2308"/>
              <a:gd name="T74" fmla="*/ 1366 w 3482"/>
              <a:gd name="T75" fmla="*/ 2078 h 2308"/>
              <a:gd name="T76" fmla="*/ 1064 w 3482"/>
              <a:gd name="T77" fmla="*/ 1392 h 2308"/>
              <a:gd name="T78" fmla="*/ 1096 w 3482"/>
              <a:gd name="T79" fmla="*/ 1212 h 2308"/>
              <a:gd name="T80" fmla="*/ 1374 w 3482"/>
              <a:gd name="T81" fmla="*/ 1900 h 2308"/>
              <a:gd name="T82" fmla="*/ 1808 w 3482"/>
              <a:gd name="T83" fmla="*/ 1070 h 2308"/>
              <a:gd name="T84" fmla="*/ 1774 w 3482"/>
              <a:gd name="T85" fmla="*/ 1290 h 2308"/>
              <a:gd name="T86" fmla="*/ 1646 w 3482"/>
              <a:gd name="T87" fmla="*/ 1240 h 2308"/>
              <a:gd name="T88" fmla="*/ 1552 w 3482"/>
              <a:gd name="T89" fmla="*/ 1036 h 2308"/>
              <a:gd name="T90" fmla="*/ 1380 w 3482"/>
              <a:gd name="T91" fmla="*/ 1080 h 2308"/>
              <a:gd name="T92" fmla="*/ 1428 w 3482"/>
              <a:gd name="T93" fmla="*/ 748 h 2308"/>
              <a:gd name="T94" fmla="*/ 1512 w 3482"/>
              <a:gd name="T95" fmla="*/ 628 h 2308"/>
              <a:gd name="T96" fmla="*/ 1660 w 3482"/>
              <a:gd name="T97" fmla="*/ 1058 h 2308"/>
              <a:gd name="T98" fmla="*/ 1750 w 3482"/>
              <a:gd name="T99" fmla="*/ 1124 h 2308"/>
              <a:gd name="T100" fmla="*/ 1812 w 3482"/>
              <a:gd name="T101" fmla="*/ 878 h 2308"/>
              <a:gd name="T102" fmla="*/ 1908 w 3482"/>
              <a:gd name="T103" fmla="*/ 694 h 2308"/>
              <a:gd name="T104" fmla="*/ 2100 w 3482"/>
              <a:gd name="T105" fmla="*/ 872 h 2308"/>
              <a:gd name="T106" fmla="*/ 2382 w 3482"/>
              <a:gd name="T107" fmla="*/ 1386 h 2308"/>
              <a:gd name="T108" fmla="*/ 2280 w 3482"/>
              <a:gd name="T109" fmla="*/ 1128 h 2308"/>
              <a:gd name="T110" fmla="*/ 2320 w 3482"/>
              <a:gd name="T111" fmla="*/ 1208 h 2308"/>
              <a:gd name="T112" fmla="*/ 2376 w 3482"/>
              <a:gd name="T113" fmla="*/ 1290 h 2308"/>
              <a:gd name="T114" fmla="*/ 2380 w 3482"/>
              <a:gd name="T115" fmla="*/ 1300 h 2308"/>
              <a:gd name="T116" fmla="*/ 2386 w 3482"/>
              <a:gd name="T117" fmla="*/ 1312 h 2308"/>
              <a:gd name="T118" fmla="*/ 2398 w 3482"/>
              <a:gd name="T119" fmla="*/ 1324 h 2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60" y="926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6"/>
                </a:lnTo>
                <a:lnTo>
                  <a:pt x="610" y="908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48" y="80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2" y="1316"/>
                </a:lnTo>
                <a:lnTo>
                  <a:pt x="2394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B5B5B5">
                  <a:gamma/>
                  <a:tint val="12157"/>
                  <a:invGamma/>
                </a:srgbClr>
              </a:gs>
            </a:gsLst>
            <a:lin ang="5400000" scaled="1"/>
          </a:gradFill>
          <a:ln w="381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895600"/>
            <a:ext cx="7239000" cy="1676400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456" name="AutoShape 384"/>
          <p:cNvSpPr>
            <a:spLocks noChangeArrowheads="1"/>
          </p:cNvSpPr>
          <p:nvPr/>
        </p:nvSpPr>
        <p:spPr bwMode="auto">
          <a:xfrm>
            <a:off x="1524000" y="4752975"/>
            <a:ext cx="64770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76400" y="4800600"/>
            <a:ext cx="6172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FD6723-F41F-43F2-AAD0-DA10F21ACF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BEACC3-001A-4516-9E12-043F6BAD92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5105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0" y="66135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657600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6D8A8205-AB0F-4A2C-8390-BBB00CA31A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629400"/>
            <a:ext cx="2514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41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AD4BEEB-46BE-4E48-B6BA-D7ED3425D9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58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C87113AB-0678-41EC-90E0-E7BC0691C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1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B7B57E-3355-4544-93E9-79849700CC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A8A98B-9900-41A4-914D-05D2C77654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4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368C4D-1AA9-406F-A2D4-62D8F8960A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B9C926-9079-4834-862F-F34CC1E9F6E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0A134-BFA4-4C82-AF63-2E9AB2826C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8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DE5811-767A-4CEE-9417-9E85E29514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BE6197-6235-4836-BF4A-690EE7E30A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7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810E6E-5AD4-4967-83EA-35D24F384C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5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AutoShape 15"/>
          <p:cNvSpPr>
            <a:spLocks noChangeArrowheads="1"/>
          </p:cNvSpPr>
          <p:nvPr/>
        </p:nvSpPr>
        <p:spPr bwMode="gray">
          <a:xfrm>
            <a:off x="165100" y="144463"/>
            <a:ext cx="8816975" cy="6454775"/>
          </a:xfrm>
          <a:prstGeom prst="roundRect">
            <a:avLst>
              <a:gd name="adj" fmla="val 428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6338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66135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B76C48-F7B1-413F-8561-7FAA71245C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1" name="Freeform 17"/>
          <p:cNvSpPr>
            <a:spLocks noEditPoints="1"/>
          </p:cNvSpPr>
          <p:nvPr/>
        </p:nvSpPr>
        <p:spPr bwMode="gray">
          <a:xfrm>
            <a:off x="395288" y="188913"/>
            <a:ext cx="1152525" cy="792162"/>
          </a:xfrm>
          <a:custGeom>
            <a:avLst/>
            <a:gdLst>
              <a:gd name="T0" fmla="*/ 2598 w 3482"/>
              <a:gd name="T1" fmla="*/ 1124 h 2308"/>
              <a:gd name="T2" fmla="*/ 2508 w 3482"/>
              <a:gd name="T3" fmla="*/ 918 h 2308"/>
              <a:gd name="T4" fmla="*/ 2382 w 3482"/>
              <a:gd name="T5" fmla="*/ 724 h 2308"/>
              <a:gd name="T6" fmla="*/ 2208 w 3482"/>
              <a:gd name="T7" fmla="*/ 496 h 2308"/>
              <a:gd name="T8" fmla="*/ 1984 w 3482"/>
              <a:gd name="T9" fmla="*/ 426 h 2308"/>
              <a:gd name="T10" fmla="*/ 1940 w 3482"/>
              <a:gd name="T11" fmla="*/ 136 h 2308"/>
              <a:gd name="T12" fmla="*/ 1578 w 3482"/>
              <a:gd name="T13" fmla="*/ 20 h 2308"/>
              <a:gd name="T14" fmla="*/ 1452 w 3482"/>
              <a:gd name="T15" fmla="*/ 126 h 2308"/>
              <a:gd name="T16" fmla="*/ 1386 w 3482"/>
              <a:gd name="T17" fmla="*/ 328 h 2308"/>
              <a:gd name="T18" fmla="*/ 1378 w 3482"/>
              <a:gd name="T19" fmla="*/ 494 h 2308"/>
              <a:gd name="T20" fmla="*/ 1272 w 3482"/>
              <a:gd name="T21" fmla="*/ 606 h 2308"/>
              <a:gd name="T22" fmla="*/ 1294 w 3482"/>
              <a:gd name="T23" fmla="*/ 554 h 2308"/>
              <a:gd name="T24" fmla="*/ 1308 w 3482"/>
              <a:gd name="T25" fmla="*/ 476 h 2308"/>
              <a:gd name="T26" fmla="*/ 1286 w 3482"/>
              <a:gd name="T27" fmla="*/ 312 h 2308"/>
              <a:gd name="T28" fmla="*/ 1316 w 3482"/>
              <a:gd name="T29" fmla="*/ 298 h 2308"/>
              <a:gd name="T30" fmla="*/ 1262 w 3482"/>
              <a:gd name="T31" fmla="*/ 178 h 2308"/>
              <a:gd name="T32" fmla="*/ 1248 w 3482"/>
              <a:gd name="T33" fmla="*/ 158 h 2308"/>
              <a:gd name="T34" fmla="*/ 1172 w 3482"/>
              <a:gd name="T35" fmla="*/ 118 h 2308"/>
              <a:gd name="T36" fmla="*/ 1044 w 3482"/>
              <a:gd name="T37" fmla="*/ 102 h 2308"/>
              <a:gd name="T38" fmla="*/ 940 w 3482"/>
              <a:gd name="T39" fmla="*/ 86 h 2308"/>
              <a:gd name="T40" fmla="*/ 770 w 3482"/>
              <a:gd name="T41" fmla="*/ 152 h 2308"/>
              <a:gd name="T42" fmla="*/ 598 w 3482"/>
              <a:gd name="T43" fmla="*/ 414 h 2308"/>
              <a:gd name="T44" fmla="*/ 616 w 3482"/>
              <a:gd name="T45" fmla="*/ 594 h 2308"/>
              <a:gd name="T46" fmla="*/ 654 w 3482"/>
              <a:gd name="T47" fmla="*/ 672 h 2308"/>
              <a:gd name="T48" fmla="*/ 696 w 3482"/>
              <a:gd name="T49" fmla="*/ 728 h 2308"/>
              <a:gd name="T50" fmla="*/ 740 w 3482"/>
              <a:gd name="T51" fmla="*/ 910 h 2308"/>
              <a:gd name="T52" fmla="*/ 658 w 3482"/>
              <a:gd name="T53" fmla="*/ 838 h 2308"/>
              <a:gd name="T54" fmla="*/ 614 w 3482"/>
              <a:gd name="T55" fmla="*/ 892 h 2308"/>
              <a:gd name="T56" fmla="*/ 548 w 3482"/>
              <a:gd name="T57" fmla="*/ 932 h 2308"/>
              <a:gd name="T58" fmla="*/ 436 w 3482"/>
              <a:gd name="T59" fmla="*/ 1028 h 2308"/>
              <a:gd name="T60" fmla="*/ 360 w 3482"/>
              <a:gd name="T61" fmla="*/ 1094 h 2308"/>
              <a:gd name="T62" fmla="*/ 54 w 3482"/>
              <a:gd name="T63" fmla="*/ 1496 h 2308"/>
              <a:gd name="T64" fmla="*/ 66 w 3482"/>
              <a:gd name="T65" fmla="*/ 2106 h 2308"/>
              <a:gd name="T66" fmla="*/ 1044 w 3482"/>
              <a:gd name="T67" fmla="*/ 984 h 2308"/>
              <a:gd name="T68" fmla="*/ 1096 w 3482"/>
              <a:gd name="T69" fmla="*/ 1004 h 2308"/>
              <a:gd name="T70" fmla="*/ 990 w 3482"/>
              <a:gd name="T71" fmla="*/ 1064 h 2308"/>
              <a:gd name="T72" fmla="*/ 1048 w 3482"/>
              <a:gd name="T73" fmla="*/ 1204 h 2308"/>
              <a:gd name="T74" fmla="*/ 1366 w 3482"/>
              <a:gd name="T75" fmla="*/ 2078 h 2308"/>
              <a:gd name="T76" fmla="*/ 1064 w 3482"/>
              <a:gd name="T77" fmla="*/ 1392 h 2308"/>
              <a:gd name="T78" fmla="*/ 1096 w 3482"/>
              <a:gd name="T79" fmla="*/ 1212 h 2308"/>
              <a:gd name="T80" fmla="*/ 1374 w 3482"/>
              <a:gd name="T81" fmla="*/ 1900 h 2308"/>
              <a:gd name="T82" fmla="*/ 1808 w 3482"/>
              <a:gd name="T83" fmla="*/ 1070 h 2308"/>
              <a:gd name="T84" fmla="*/ 1774 w 3482"/>
              <a:gd name="T85" fmla="*/ 1290 h 2308"/>
              <a:gd name="T86" fmla="*/ 1646 w 3482"/>
              <a:gd name="T87" fmla="*/ 1240 h 2308"/>
              <a:gd name="T88" fmla="*/ 1552 w 3482"/>
              <a:gd name="T89" fmla="*/ 1036 h 2308"/>
              <a:gd name="T90" fmla="*/ 1380 w 3482"/>
              <a:gd name="T91" fmla="*/ 1080 h 2308"/>
              <a:gd name="T92" fmla="*/ 1428 w 3482"/>
              <a:gd name="T93" fmla="*/ 748 h 2308"/>
              <a:gd name="T94" fmla="*/ 1512 w 3482"/>
              <a:gd name="T95" fmla="*/ 628 h 2308"/>
              <a:gd name="T96" fmla="*/ 1660 w 3482"/>
              <a:gd name="T97" fmla="*/ 1058 h 2308"/>
              <a:gd name="T98" fmla="*/ 1750 w 3482"/>
              <a:gd name="T99" fmla="*/ 1124 h 2308"/>
              <a:gd name="T100" fmla="*/ 1812 w 3482"/>
              <a:gd name="T101" fmla="*/ 878 h 2308"/>
              <a:gd name="T102" fmla="*/ 1908 w 3482"/>
              <a:gd name="T103" fmla="*/ 694 h 2308"/>
              <a:gd name="T104" fmla="*/ 2100 w 3482"/>
              <a:gd name="T105" fmla="*/ 872 h 2308"/>
              <a:gd name="T106" fmla="*/ 2382 w 3482"/>
              <a:gd name="T107" fmla="*/ 1386 h 2308"/>
              <a:gd name="T108" fmla="*/ 2280 w 3482"/>
              <a:gd name="T109" fmla="*/ 1128 h 2308"/>
              <a:gd name="T110" fmla="*/ 2320 w 3482"/>
              <a:gd name="T111" fmla="*/ 1208 h 2308"/>
              <a:gd name="T112" fmla="*/ 2376 w 3482"/>
              <a:gd name="T113" fmla="*/ 1290 h 2308"/>
              <a:gd name="T114" fmla="*/ 2380 w 3482"/>
              <a:gd name="T115" fmla="*/ 1300 h 2308"/>
              <a:gd name="T116" fmla="*/ 2386 w 3482"/>
              <a:gd name="T117" fmla="*/ 1312 h 2308"/>
              <a:gd name="T118" fmla="*/ 2398 w 3482"/>
              <a:gd name="T119" fmla="*/ 1324 h 2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60" y="926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6"/>
                </a:lnTo>
                <a:lnTo>
                  <a:pt x="610" y="908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48" y="80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2" y="1316"/>
                </a:lnTo>
                <a:lnTo>
                  <a:pt x="2394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B5B5B5">
                  <a:gamma/>
                  <a:tint val="12157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B5B5B5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468313" y="981075"/>
            <a:ext cx="8275637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629400"/>
            <a:ext cx="2514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458200" cy="38862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0000FF"/>
                </a:solidFill>
              </a:rPr>
              <a:t>Hội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nghị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lần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thứ</a:t>
            </a:r>
            <a:r>
              <a:rPr lang="en-US" sz="4400" dirty="0">
                <a:solidFill>
                  <a:srgbClr val="0000FF"/>
                </a:solidFill>
              </a:rPr>
              <a:t> 6 </a:t>
            </a:r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6000" dirty="0" smtClean="0">
                <a:solidFill>
                  <a:srgbClr val="C00000"/>
                </a:solidFill>
              </a:rPr>
              <a:t>Ban </a:t>
            </a:r>
            <a:r>
              <a:rPr lang="en-US" sz="6000" dirty="0" err="1" smtClean="0">
                <a:solidFill>
                  <a:srgbClr val="C00000"/>
                </a:solidFill>
              </a:rPr>
              <a:t>chấp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</a:rPr>
              <a:t>hành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br>
              <a:rPr lang="en-US" sz="6000" dirty="0" smtClean="0">
                <a:solidFill>
                  <a:srgbClr val="C00000"/>
                </a:solidFill>
              </a:rPr>
            </a:br>
            <a:r>
              <a:rPr lang="en-US" sz="6000" dirty="0" err="1">
                <a:solidFill>
                  <a:srgbClr val="C00000"/>
                </a:solidFill>
              </a:rPr>
              <a:t>T</a:t>
            </a:r>
            <a:r>
              <a:rPr lang="en-US" sz="6000" dirty="0" err="1" smtClean="0">
                <a:solidFill>
                  <a:srgbClr val="C00000"/>
                </a:solidFill>
              </a:rPr>
              <a:t>rung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</a:rPr>
              <a:t>ương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</a:rPr>
              <a:t>Đảng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5400" dirty="0" err="1" smtClean="0">
                <a:solidFill>
                  <a:srgbClr val="1F5281"/>
                </a:solidFill>
              </a:rPr>
              <a:t>khóa</a:t>
            </a:r>
            <a:r>
              <a:rPr lang="en-US" sz="5400" dirty="0" smtClean="0">
                <a:solidFill>
                  <a:srgbClr val="1F5281"/>
                </a:solidFill>
              </a:rPr>
              <a:t> XII</a:t>
            </a:r>
            <a:r>
              <a:rPr lang="en-US" sz="6000" dirty="0" smtClean="0">
                <a:solidFill>
                  <a:srgbClr val="1F5281"/>
                </a:solidFill>
              </a:rPr>
              <a:t>   </a:t>
            </a:r>
            <a:endParaRPr lang="en-US" sz="6000" dirty="0">
              <a:solidFill>
                <a:srgbClr val="1F528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0" y="5943600"/>
            <a:ext cx="1143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5562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Báo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cáo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viên</a:t>
            </a:r>
            <a:r>
              <a:rPr lang="en-US" sz="2800" b="1" dirty="0" smtClean="0">
                <a:solidFill>
                  <a:srgbClr val="FFFF00"/>
                </a:solidFill>
              </a:rPr>
              <a:t>:     </a:t>
            </a:r>
            <a:r>
              <a:rPr lang="en-US" sz="3200" b="1" i="1" dirty="0" err="1" smtClean="0">
                <a:solidFill>
                  <a:schemeClr val="bg1"/>
                </a:solidFill>
              </a:rPr>
              <a:t>Th.sĩ</a:t>
            </a:r>
            <a:r>
              <a:rPr lang="en-US" sz="3200" b="1" i="1" dirty="0" smtClean="0">
                <a:solidFill>
                  <a:schemeClr val="bg1"/>
                </a:solidFill>
              </a:rPr>
              <a:t>  </a:t>
            </a:r>
            <a:r>
              <a:rPr lang="en-US" sz="3200" b="1" i="1" dirty="0" err="1" smtClean="0">
                <a:solidFill>
                  <a:schemeClr val="bg1"/>
                </a:solidFill>
              </a:rPr>
              <a:t>Nguyễn</a:t>
            </a:r>
            <a:r>
              <a:rPr lang="en-US" sz="3200" b="1" i="1" dirty="0" smtClean="0">
                <a:solidFill>
                  <a:schemeClr val="bg1"/>
                </a:solidFill>
              </a:rPr>
              <a:t>  </a:t>
            </a:r>
            <a:r>
              <a:rPr lang="en-US" sz="3200" b="1" i="1" dirty="0" err="1" smtClean="0">
                <a:solidFill>
                  <a:schemeClr val="bg1"/>
                </a:solidFill>
              </a:rPr>
              <a:t>Ân</a:t>
            </a:r>
            <a:endParaRPr lang="en-US" sz="32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152400" y="4576763"/>
            <a:ext cx="4042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6</a:t>
            </a:r>
            <a:endParaRPr lang="en-US" sz="2400" b="1" dirty="0">
              <a:solidFill>
                <a:srgbClr val="FFE1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86047" name="Group 31"/>
          <p:cNvGrpSpPr>
            <a:grpSpLocks/>
          </p:cNvGrpSpPr>
          <p:nvPr/>
        </p:nvGrpSpPr>
        <p:grpSpPr bwMode="auto">
          <a:xfrm>
            <a:off x="328078" y="5586413"/>
            <a:ext cx="228600" cy="228600"/>
            <a:chOff x="2016" y="1920"/>
            <a:chExt cx="1680" cy="1680"/>
          </a:xfrm>
        </p:grpSpPr>
        <p:sp>
          <p:nvSpPr>
            <p:cNvPr id="86048" name="Oval 32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E101"/>
                </a:gs>
                <a:gs pos="100000">
                  <a:srgbClr val="FFE101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9" name="Freeform 33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FFE10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86051" name="AutoShape 35"/>
          <p:cNvCxnSpPr>
            <a:cxnSpLocks noChangeShapeType="1"/>
            <a:endCxn id="86048" idx="0"/>
          </p:cNvCxnSpPr>
          <p:nvPr/>
        </p:nvCxnSpPr>
        <p:spPr bwMode="auto">
          <a:xfrm>
            <a:off x="421740" y="5091113"/>
            <a:ext cx="20638" cy="495300"/>
          </a:xfrm>
          <a:prstGeom prst="straightConnector1">
            <a:avLst/>
          </a:prstGeom>
          <a:noFill/>
          <a:ln w="38100" cap="rnd">
            <a:solidFill>
              <a:srgbClr val="FFE10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070" name="AutoShape 54"/>
          <p:cNvSpPr>
            <a:spLocks noChangeArrowheads="1"/>
          </p:cNvSpPr>
          <p:nvPr/>
        </p:nvSpPr>
        <p:spPr bwMode="gray">
          <a:xfrm flipH="1">
            <a:off x="632876" y="4495800"/>
            <a:ext cx="8099893" cy="1752600"/>
          </a:xfrm>
          <a:prstGeom prst="homePlate">
            <a:avLst>
              <a:gd name="adj" fmla="val 42053"/>
            </a:avLst>
          </a:prstGeom>
          <a:gradFill rotWithShape="1">
            <a:gsLst>
              <a:gs pos="0">
                <a:srgbClr val="DDD923"/>
              </a:gs>
              <a:gs pos="100000">
                <a:srgbClr val="DDD923">
                  <a:gamma/>
                  <a:tint val="0"/>
                  <a:invGamma/>
                </a:srgbClr>
              </a:gs>
            </a:gsLst>
            <a:lin ang="0" scaled="1"/>
          </a:gradFill>
          <a:ln w="9525" algn="ctr">
            <a:solidFill>
              <a:srgbClr val="FFFF00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92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1042453" y="4495800"/>
            <a:ext cx="7972425" cy="183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800000"/>
                </a:solidFill>
              </a:rPr>
              <a:t>- </a:t>
            </a:r>
            <a:r>
              <a:rPr lang="en-US" sz="2200" b="1" i="1" dirty="0" err="1" smtClean="0">
                <a:solidFill>
                  <a:srgbClr val="800000"/>
                </a:solidFill>
              </a:rPr>
              <a:t>Số</a:t>
            </a:r>
            <a:r>
              <a:rPr lang="en-US" sz="2200" b="1" i="1" dirty="0" smtClean="0">
                <a:solidFill>
                  <a:srgbClr val="800000"/>
                </a:solidFill>
              </a:rPr>
              <a:t> </a:t>
            </a:r>
            <a:r>
              <a:rPr lang="en-US" sz="2200" b="1" i="1" dirty="0" err="1">
                <a:solidFill>
                  <a:srgbClr val="800000"/>
                </a:solidFill>
              </a:rPr>
              <a:t>người</a:t>
            </a:r>
            <a:r>
              <a:rPr lang="en-US" sz="2200" b="1" i="1" dirty="0">
                <a:solidFill>
                  <a:srgbClr val="800000"/>
                </a:solidFill>
              </a:rPr>
              <a:t> </a:t>
            </a:r>
            <a:r>
              <a:rPr lang="en-US" sz="2200" b="1" i="1" dirty="0" err="1">
                <a:solidFill>
                  <a:srgbClr val="800000"/>
                </a:solidFill>
              </a:rPr>
              <a:t>hưởng</a:t>
            </a:r>
            <a:r>
              <a:rPr lang="en-US" sz="2200" b="1" i="1" dirty="0">
                <a:solidFill>
                  <a:srgbClr val="800000"/>
                </a:solidFill>
              </a:rPr>
              <a:t> </a:t>
            </a:r>
            <a:r>
              <a:rPr lang="en-US" sz="2200" b="1" i="1" dirty="0" err="1">
                <a:solidFill>
                  <a:srgbClr val="800000"/>
                </a:solidFill>
              </a:rPr>
              <a:t>lương</a:t>
            </a:r>
            <a:r>
              <a:rPr lang="en-US" sz="2200" b="1" i="1" dirty="0">
                <a:solidFill>
                  <a:srgbClr val="800000"/>
                </a:solidFill>
              </a:rPr>
              <a:t>, </a:t>
            </a:r>
            <a:r>
              <a:rPr lang="en-US" sz="2200" b="1" i="1" dirty="0" err="1">
                <a:solidFill>
                  <a:srgbClr val="800000"/>
                </a:solidFill>
              </a:rPr>
              <a:t>phụ</a:t>
            </a:r>
            <a:r>
              <a:rPr lang="en-US" sz="2200" b="1" i="1" dirty="0">
                <a:solidFill>
                  <a:srgbClr val="800000"/>
                </a:solidFill>
              </a:rPr>
              <a:t> </a:t>
            </a:r>
            <a:r>
              <a:rPr lang="en-US" sz="2200" b="1" i="1" dirty="0" err="1">
                <a:solidFill>
                  <a:srgbClr val="800000"/>
                </a:solidFill>
              </a:rPr>
              <a:t>cấp</a:t>
            </a:r>
            <a:r>
              <a:rPr lang="en-US" sz="2200" b="1" i="1" dirty="0">
                <a:solidFill>
                  <a:srgbClr val="800000"/>
                </a:solidFill>
              </a:rPr>
              <a:t> </a:t>
            </a:r>
            <a:r>
              <a:rPr lang="en-US" sz="2200" b="1" i="1" dirty="0" err="1">
                <a:solidFill>
                  <a:srgbClr val="800000"/>
                </a:solidFill>
              </a:rPr>
              <a:t>từ</a:t>
            </a:r>
            <a:r>
              <a:rPr lang="en-US" sz="2200" b="1" i="1" dirty="0">
                <a:solidFill>
                  <a:srgbClr val="800000"/>
                </a:solidFill>
              </a:rPr>
              <a:t> </a:t>
            </a:r>
            <a:r>
              <a:rPr lang="en-US" sz="2200" b="1" i="1" dirty="0" smtClean="0">
                <a:solidFill>
                  <a:srgbClr val="800000"/>
                </a:solidFill>
              </a:rPr>
              <a:t>NSNN </a:t>
            </a:r>
            <a:r>
              <a:rPr lang="en-US" sz="2200" b="1" i="1" dirty="0" err="1">
                <a:solidFill>
                  <a:srgbClr val="800000"/>
                </a:solidFill>
              </a:rPr>
              <a:t>rất</a:t>
            </a:r>
            <a:r>
              <a:rPr lang="en-US" sz="2200" b="1" i="1" dirty="0">
                <a:solidFill>
                  <a:srgbClr val="800000"/>
                </a:solidFill>
              </a:rPr>
              <a:t> </a:t>
            </a:r>
            <a:r>
              <a:rPr lang="en-US" sz="2200" b="1" i="1" dirty="0" err="1">
                <a:solidFill>
                  <a:srgbClr val="800000"/>
                </a:solidFill>
              </a:rPr>
              <a:t>lớn</a:t>
            </a:r>
            <a:r>
              <a:rPr lang="en-US" sz="2200" b="1" i="1" dirty="0">
                <a:solidFill>
                  <a:srgbClr val="800000"/>
                </a:solidFill>
              </a:rPr>
              <a:t>, </a:t>
            </a:r>
            <a:r>
              <a:rPr lang="en-US" sz="2200" b="1" i="1" dirty="0" err="1" smtClean="0"/>
              <a:t>nhất</a:t>
            </a:r>
            <a:r>
              <a:rPr lang="en-US" sz="2200" b="1" i="1" dirty="0" smtClean="0"/>
              <a:t> </a:t>
            </a:r>
            <a:r>
              <a:rPr lang="en-US" sz="2200" b="1" i="1" dirty="0" err="1"/>
              <a:t>là</a:t>
            </a:r>
            <a:r>
              <a:rPr lang="en-US" sz="2200" b="1" i="1" dirty="0"/>
              <a:t> </a:t>
            </a:r>
            <a:r>
              <a:rPr lang="en-US" sz="2200" b="1" i="1" dirty="0" err="1"/>
              <a:t>các</a:t>
            </a:r>
            <a:r>
              <a:rPr lang="en-US" sz="2200" b="1" i="1" dirty="0"/>
              <a:t> </a:t>
            </a:r>
            <a:r>
              <a:rPr lang="en-US" sz="2200" b="1" i="1" dirty="0" err="1" smtClean="0"/>
              <a:t>đ.vị</a:t>
            </a:r>
            <a:r>
              <a:rPr lang="en-US" sz="2200" b="1" i="1" dirty="0" smtClean="0"/>
              <a:t> SN </a:t>
            </a:r>
            <a:r>
              <a:rPr lang="en-US" sz="2200" b="1" i="1" dirty="0" err="1"/>
              <a:t>công</a:t>
            </a:r>
            <a:r>
              <a:rPr lang="en-US" sz="2200" b="1" i="1" dirty="0"/>
              <a:t> </a:t>
            </a:r>
            <a:r>
              <a:rPr lang="en-US" sz="2200" b="1" i="1" dirty="0" err="1"/>
              <a:t>lập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số</a:t>
            </a:r>
            <a:r>
              <a:rPr lang="en-US" sz="2200" b="1" dirty="0" smtClean="0"/>
              <a:t> </a:t>
            </a:r>
            <a:r>
              <a:rPr lang="en-US" sz="2200" b="1" dirty="0" err="1"/>
              <a:t>người</a:t>
            </a:r>
            <a:r>
              <a:rPr lang="en-US" sz="2200" b="1" dirty="0"/>
              <a:t> </a:t>
            </a:r>
            <a:r>
              <a:rPr lang="en-US" sz="2200" b="1" dirty="0" err="1"/>
              <a:t>hoạt</a:t>
            </a:r>
            <a:r>
              <a:rPr lang="en-US" sz="2200" b="1" dirty="0"/>
              <a:t> </a:t>
            </a:r>
            <a:r>
              <a:rPr lang="en-US" sz="2200" b="1" dirty="0" err="1"/>
              <a:t>động</a:t>
            </a:r>
            <a:r>
              <a:rPr lang="en-US" sz="2200" b="1" dirty="0"/>
              <a:t> </a:t>
            </a:r>
            <a:r>
              <a:rPr lang="en-US" sz="2200" b="1" dirty="0" err="1"/>
              <a:t>không</a:t>
            </a:r>
            <a:r>
              <a:rPr lang="en-US" sz="2200" b="1" dirty="0"/>
              <a:t> </a:t>
            </a:r>
            <a:r>
              <a:rPr lang="en-US" sz="2200" b="1" dirty="0" err="1"/>
              <a:t>chuyên</a:t>
            </a:r>
            <a:r>
              <a:rPr lang="en-US" sz="2200" b="1" dirty="0"/>
              <a:t> </a:t>
            </a:r>
            <a:r>
              <a:rPr lang="en-US" sz="2200" b="1" dirty="0" err="1"/>
              <a:t>trách</a:t>
            </a:r>
            <a:r>
              <a:rPr lang="en-US" sz="2200" b="1" dirty="0"/>
              <a:t> </a:t>
            </a:r>
            <a:r>
              <a:rPr lang="en-US" sz="2200" b="1" dirty="0" err="1"/>
              <a:t>cấp</a:t>
            </a:r>
            <a:r>
              <a:rPr lang="en-US" sz="2200" b="1" dirty="0"/>
              <a:t> </a:t>
            </a:r>
            <a:r>
              <a:rPr lang="en-US" sz="2200" b="1" dirty="0" err="1"/>
              <a:t>xã</a:t>
            </a:r>
            <a:r>
              <a:rPr lang="en-US" sz="2200" b="1" dirty="0"/>
              <a:t> </a:t>
            </a:r>
            <a:r>
              <a:rPr lang="en-US" sz="2200" b="1" dirty="0" err="1"/>
              <a:t>và</a:t>
            </a:r>
            <a:r>
              <a:rPr lang="en-US" sz="2200" b="1" dirty="0"/>
              <a:t> ở </a:t>
            </a:r>
            <a:r>
              <a:rPr lang="en-US" sz="2200" b="1" dirty="0" err="1"/>
              <a:t>thôn</a:t>
            </a:r>
            <a:r>
              <a:rPr lang="en-US" sz="2200" b="1" dirty="0"/>
              <a:t>, </a:t>
            </a:r>
            <a:r>
              <a:rPr lang="en-US" sz="2200" b="1" dirty="0" err="1"/>
              <a:t>tổ</a:t>
            </a:r>
            <a:r>
              <a:rPr lang="en-US" sz="2200" b="1" dirty="0"/>
              <a:t> </a:t>
            </a:r>
            <a:r>
              <a:rPr lang="en-US" sz="2200" b="1" dirty="0" smtClean="0"/>
              <a:t>DP.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gần</a:t>
            </a:r>
            <a:r>
              <a:rPr lang="en-US" sz="2000" dirty="0" smtClean="0">
                <a:solidFill>
                  <a:srgbClr val="FF0000"/>
                </a:solidFill>
              </a:rPr>
              <a:t> 1,3 </a:t>
            </a:r>
            <a:r>
              <a:rPr lang="en-US" sz="2000" dirty="0" err="1" smtClean="0">
                <a:solidFill>
                  <a:srgbClr val="FF0000"/>
                </a:solidFill>
              </a:rPr>
              <a:t>triệu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người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200" b="1" i="1" dirty="0" smtClean="0">
                <a:solidFill>
                  <a:srgbClr val="C00000"/>
                </a:solidFill>
              </a:rPr>
              <a:t>- </a:t>
            </a:r>
            <a:r>
              <a:rPr lang="en-US" sz="2200" b="1" i="1" dirty="0" err="1" smtClean="0">
                <a:solidFill>
                  <a:srgbClr val="C00000"/>
                </a:solidFill>
              </a:rPr>
              <a:t>Chính</a:t>
            </a:r>
            <a:r>
              <a:rPr 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</a:rPr>
              <a:t>sách</a:t>
            </a:r>
            <a:r>
              <a:rPr 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tiền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lương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còn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bất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</a:rPr>
              <a:t>cập</a:t>
            </a:r>
            <a:r>
              <a:rPr lang="en-US" sz="2200" b="1" i="1" dirty="0" smtClean="0"/>
              <a:t>, </a:t>
            </a:r>
            <a:r>
              <a:rPr lang="en-US" sz="2200" b="1" i="1" dirty="0" err="1" smtClean="0"/>
              <a:t>không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thu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hút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được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người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tài</a:t>
            </a:r>
            <a:r>
              <a:rPr lang="en-US" sz="2000" b="1" i="1" dirty="0" smtClean="0"/>
              <a:t>.  </a:t>
            </a:r>
            <a:endParaRPr lang="en-US" sz="2000" b="1" i="1" dirty="0">
              <a:solidFill>
                <a:srgbClr val="000000"/>
              </a:solidFill>
            </a:endParaRPr>
          </a:p>
        </p:txBody>
      </p:sp>
      <p:sp>
        <p:nvSpPr>
          <p:cNvPr id="86071" name="Text Box 55"/>
          <p:cNvSpPr txBox="1">
            <a:spLocks noChangeArrowheads="1"/>
          </p:cNvSpPr>
          <p:nvPr/>
        </p:nvSpPr>
        <p:spPr bwMode="auto">
          <a:xfrm>
            <a:off x="762000" y="3200400"/>
            <a:ext cx="4042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2D3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92D3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5</a:t>
            </a:r>
            <a:endParaRPr lang="en-US" sz="2400" b="1" dirty="0">
              <a:solidFill>
                <a:srgbClr val="92D36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86072" name="Group 56"/>
          <p:cNvGrpSpPr>
            <a:grpSpLocks/>
          </p:cNvGrpSpPr>
          <p:nvPr/>
        </p:nvGrpSpPr>
        <p:grpSpPr bwMode="auto">
          <a:xfrm>
            <a:off x="837666" y="4100513"/>
            <a:ext cx="228600" cy="228600"/>
            <a:chOff x="2016" y="1920"/>
            <a:chExt cx="1680" cy="1680"/>
          </a:xfrm>
        </p:grpSpPr>
        <p:sp>
          <p:nvSpPr>
            <p:cNvPr id="86073" name="Oval 57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2D365"/>
                </a:gs>
                <a:gs pos="100000">
                  <a:srgbClr val="92D36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4" name="Freeform 58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92D365">
                    <a:gamma/>
                    <a:tint val="0"/>
                    <a:invGamma/>
                  </a:srgbClr>
                </a:gs>
                <a:gs pos="100000">
                  <a:srgbClr val="92D3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86075" name="AutoShape 59"/>
          <p:cNvCxnSpPr>
            <a:cxnSpLocks noChangeShapeType="1"/>
            <a:stCxn id="86071" idx="2"/>
            <a:endCxn id="86073" idx="0"/>
          </p:cNvCxnSpPr>
          <p:nvPr/>
        </p:nvCxnSpPr>
        <p:spPr bwMode="auto">
          <a:xfrm flipH="1">
            <a:off x="951966" y="3662065"/>
            <a:ext cx="12173" cy="438448"/>
          </a:xfrm>
          <a:prstGeom prst="straightConnector1">
            <a:avLst/>
          </a:prstGeom>
          <a:noFill/>
          <a:ln w="38100" cap="rnd">
            <a:solidFill>
              <a:srgbClr val="92D365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076" name="AutoShape 60"/>
          <p:cNvSpPr>
            <a:spLocks noChangeArrowheads="1"/>
          </p:cNvSpPr>
          <p:nvPr/>
        </p:nvSpPr>
        <p:spPr bwMode="gray">
          <a:xfrm flipH="1">
            <a:off x="1096429" y="3048000"/>
            <a:ext cx="7636342" cy="1219200"/>
          </a:xfrm>
          <a:prstGeom prst="homePlate">
            <a:avLst>
              <a:gd name="adj" fmla="val 44955"/>
            </a:avLst>
          </a:prstGeom>
          <a:gradFill rotWithShape="1">
            <a:gsLst>
              <a:gs pos="0">
                <a:srgbClr val="92D365"/>
              </a:gs>
              <a:gs pos="100000">
                <a:srgbClr val="92D365">
                  <a:gamma/>
                  <a:tint val="0"/>
                  <a:invGamma/>
                </a:srgbClr>
              </a:gs>
            </a:gsLst>
            <a:lin ang="0" scaled="1"/>
          </a:gradFill>
          <a:ln w="9525" algn="ctr">
            <a:solidFill>
              <a:srgbClr val="00CC00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365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6077" name="Text Box 61"/>
          <p:cNvSpPr txBox="1">
            <a:spLocks noChangeArrowheads="1"/>
          </p:cNvSpPr>
          <p:nvPr/>
        </p:nvSpPr>
        <p:spPr bwMode="auto">
          <a:xfrm>
            <a:off x="1523467" y="3083004"/>
            <a:ext cx="740092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C00000"/>
                </a:solidFill>
              </a:rPr>
              <a:t>- </a:t>
            </a:r>
            <a:r>
              <a:rPr lang="en-US" sz="2200" b="1" i="1" dirty="0" err="1">
                <a:solidFill>
                  <a:srgbClr val="C00000"/>
                </a:solidFill>
              </a:rPr>
              <a:t>Kiện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toàn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tổ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chức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bộ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máy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</a:rPr>
              <a:t>chưa</a:t>
            </a:r>
            <a:r>
              <a:rPr 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gắn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với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tinh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giản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biên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chế</a:t>
            </a:r>
            <a:r>
              <a:rPr lang="en-US" sz="2200" b="1" dirty="0">
                <a:solidFill>
                  <a:srgbClr val="C00000"/>
                </a:solidFill>
              </a:rPr>
              <a:t>. </a:t>
            </a:r>
            <a:r>
              <a:rPr lang="en-US" sz="2200" b="1" i="1" dirty="0" err="1">
                <a:solidFill>
                  <a:srgbClr val="0000FF"/>
                </a:solidFill>
              </a:rPr>
              <a:t>Cơ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cấu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C.bộ</a:t>
            </a:r>
            <a:r>
              <a:rPr lang="en-US" sz="2200" b="1" i="1" dirty="0">
                <a:solidFill>
                  <a:srgbClr val="0000FF"/>
                </a:solidFill>
              </a:rPr>
              <a:t>, </a:t>
            </a:r>
            <a:r>
              <a:rPr lang="en-US" sz="2200" b="1" i="1" dirty="0" smtClean="0">
                <a:solidFill>
                  <a:srgbClr val="0000FF"/>
                </a:solidFill>
              </a:rPr>
              <a:t>CC, VC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còn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bất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cập</a:t>
            </a:r>
            <a:r>
              <a:rPr lang="en-US" sz="2200" b="1" i="1" dirty="0" smtClean="0">
                <a:solidFill>
                  <a:srgbClr val="0000FF"/>
                </a:solidFill>
              </a:rPr>
              <a:t>.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Tỷ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lệ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người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phục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vụ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cao</a:t>
            </a:r>
            <a:r>
              <a:rPr lang="en-US" sz="2200" b="1" i="1" dirty="0" smtClean="0">
                <a:solidFill>
                  <a:srgbClr val="0000FF"/>
                </a:solidFill>
              </a:rPr>
              <a:t>,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nhất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là</a:t>
            </a:r>
            <a:r>
              <a:rPr lang="en-US" sz="2200" b="1" i="1" dirty="0" smtClean="0">
                <a:solidFill>
                  <a:srgbClr val="0000FF"/>
                </a:solidFill>
              </a:rPr>
              <a:t> ở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khối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văn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phòng</a:t>
            </a:r>
            <a:r>
              <a:rPr lang="en-US" sz="2200" b="1" i="1" dirty="0" smtClean="0">
                <a:solidFill>
                  <a:srgbClr val="C00000"/>
                </a:solidFill>
              </a:rPr>
              <a:t>.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86078" name="Text Box 62"/>
          <p:cNvSpPr txBox="1">
            <a:spLocks noChangeArrowheads="1"/>
          </p:cNvSpPr>
          <p:nvPr/>
        </p:nvSpPr>
        <p:spPr bwMode="auto">
          <a:xfrm>
            <a:off x="1371600" y="1695450"/>
            <a:ext cx="4042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6CE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6CE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4</a:t>
            </a:r>
          </a:p>
        </p:txBody>
      </p:sp>
      <p:grpSp>
        <p:nvGrpSpPr>
          <p:cNvPr id="86079" name="Group 63"/>
          <p:cNvGrpSpPr>
            <a:grpSpLocks/>
          </p:cNvGrpSpPr>
          <p:nvPr/>
        </p:nvGrpSpPr>
        <p:grpSpPr bwMode="auto">
          <a:xfrm>
            <a:off x="1523466" y="2590800"/>
            <a:ext cx="228600" cy="228600"/>
            <a:chOff x="2016" y="1920"/>
            <a:chExt cx="1680" cy="1680"/>
          </a:xfrm>
        </p:grpSpPr>
        <p:sp>
          <p:nvSpPr>
            <p:cNvPr id="86080" name="Oval 64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86CEF6"/>
                </a:gs>
                <a:gs pos="100000">
                  <a:srgbClr val="86CEF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1" name="Freeform 65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86CEF6">
                    <a:gamma/>
                    <a:tint val="3137"/>
                    <a:invGamma/>
                  </a:srgbClr>
                </a:gs>
                <a:gs pos="100000">
                  <a:srgbClr val="86CEF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86082" name="AutoShape 66"/>
          <p:cNvCxnSpPr>
            <a:cxnSpLocks noChangeShapeType="1"/>
            <a:stCxn id="86078" idx="2"/>
            <a:endCxn id="86080" idx="0"/>
          </p:cNvCxnSpPr>
          <p:nvPr/>
        </p:nvCxnSpPr>
        <p:spPr bwMode="auto">
          <a:xfrm>
            <a:off x="1573739" y="2157115"/>
            <a:ext cx="64027" cy="433685"/>
          </a:xfrm>
          <a:prstGeom prst="straightConnector1">
            <a:avLst/>
          </a:prstGeom>
          <a:noFill/>
          <a:ln w="38100" cap="rnd">
            <a:solidFill>
              <a:srgbClr val="86CEF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083" name="AutoShape 67"/>
          <p:cNvSpPr>
            <a:spLocks noChangeArrowheads="1"/>
          </p:cNvSpPr>
          <p:nvPr/>
        </p:nvSpPr>
        <p:spPr bwMode="gray">
          <a:xfrm flipH="1">
            <a:off x="1782227" y="1843286"/>
            <a:ext cx="6950544" cy="952500"/>
          </a:xfrm>
          <a:prstGeom prst="homePlate">
            <a:avLst>
              <a:gd name="adj" fmla="val 39083"/>
            </a:avLst>
          </a:prstGeom>
          <a:gradFill rotWithShape="1">
            <a:gsLst>
              <a:gs pos="0">
                <a:srgbClr val="5491D4"/>
              </a:gs>
              <a:gs pos="100000">
                <a:srgbClr val="5491D4">
                  <a:gamma/>
                  <a:tint val="0"/>
                  <a:invGamma/>
                </a:srgbClr>
              </a:gs>
            </a:gsLst>
            <a:lin ang="0" scaled="1"/>
          </a:gradFill>
          <a:ln w="9525" algn="ctr">
            <a:solidFill>
              <a:srgbClr val="00B0F0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91D4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6084" name="Text Box 68"/>
          <p:cNvSpPr txBox="1">
            <a:spLocks noChangeArrowheads="1"/>
          </p:cNvSpPr>
          <p:nvPr/>
        </p:nvSpPr>
        <p:spPr bwMode="auto">
          <a:xfrm>
            <a:off x="2156878" y="1905000"/>
            <a:ext cx="67675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200" b="1" dirty="0" smtClean="0">
                <a:solidFill>
                  <a:srgbClr val="000000"/>
                </a:solidFill>
              </a:rPr>
              <a:t>- </a:t>
            </a:r>
            <a:r>
              <a:rPr lang="en-US" sz="2200" b="1" i="1" dirty="0" err="1">
                <a:solidFill>
                  <a:srgbClr val="FF0000"/>
                </a:solidFill>
              </a:rPr>
              <a:t>Cải</a:t>
            </a:r>
            <a:r>
              <a:rPr lang="en-US" sz="2200" b="1" i="1" dirty="0">
                <a:solidFill>
                  <a:srgbClr val="FF0000"/>
                </a:solidFill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</a:rPr>
              <a:t>cách</a:t>
            </a:r>
            <a:r>
              <a:rPr lang="en-US" sz="2200" b="1" i="1" dirty="0">
                <a:solidFill>
                  <a:srgbClr val="FF0000"/>
                </a:solidFill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</a:rPr>
              <a:t>thủ</a:t>
            </a:r>
            <a:r>
              <a:rPr lang="en-US" sz="2200" b="1" i="1" dirty="0">
                <a:solidFill>
                  <a:srgbClr val="FF0000"/>
                </a:solidFill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</a:rPr>
              <a:t>tục</a:t>
            </a:r>
            <a:r>
              <a:rPr lang="en-US" sz="2200" b="1" i="1" dirty="0">
                <a:solidFill>
                  <a:srgbClr val="FF0000"/>
                </a:solidFill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</a:rPr>
              <a:t>hành</a:t>
            </a:r>
            <a:r>
              <a:rPr lang="en-US" sz="2200" b="1" i="1" dirty="0">
                <a:solidFill>
                  <a:srgbClr val="FF0000"/>
                </a:solidFill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</a:rPr>
              <a:t>chính</a:t>
            </a:r>
            <a:r>
              <a:rPr lang="en-US" sz="2200" b="1" i="1" dirty="0">
                <a:solidFill>
                  <a:srgbClr val="FF0000"/>
                </a:solidFill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</a:rPr>
              <a:t>chuyển</a:t>
            </a:r>
            <a:r>
              <a:rPr lang="en-US" sz="2200" b="1" i="1" dirty="0">
                <a:solidFill>
                  <a:srgbClr val="FF0000"/>
                </a:solidFill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</a:rPr>
              <a:t>biến</a:t>
            </a:r>
            <a:r>
              <a:rPr lang="en-US" sz="2200" b="1" i="1" dirty="0">
                <a:solidFill>
                  <a:srgbClr val="FF0000"/>
                </a:solidFill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</a:rPr>
              <a:t>chậm</a:t>
            </a:r>
            <a:r>
              <a:rPr lang="en-US" sz="2200" b="1" i="1" dirty="0">
                <a:solidFill>
                  <a:srgbClr val="FF0000"/>
                </a:solidFill>
              </a:rPr>
              <a:t>, </a:t>
            </a:r>
            <a:r>
              <a:rPr lang="en-US" sz="2200" b="1" i="1" dirty="0" err="1" smtClean="0">
                <a:solidFill>
                  <a:srgbClr val="FF0000"/>
                </a:solidFill>
              </a:rPr>
              <a:t>còn</a:t>
            </a:r>
            <a:r>
              <a:rPr lang="en-US" sz="2200" b="1" i="1" dirty="0" smtClean="0">
                <a:solidFill>
                  <a:srgbClr val="FF0000"/>
                </a:solidFill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</a:rPr>
              <a:t>rườm</a:t>
            </a:r>
            <a:r>
              <a:rPr lang="en-US" sz="2200" b="1" i="1" dirty="0">
                <a:solidFill>
                  <a:srgbClr val="FF0000"/>
                </a:solidFill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</a:rPr>
              <a:t>rà</a:t>
            </a:r>
            <a:r>
              <a:rPr lang="en-US" sz="2200" b="1" i="1" dirty="0">
                <a:solidFill>
                  <a:srgbClr val="FF0000"/>
                </a:solidFill>
              </a:rPr>
              <a:t>, </a:t>
            </a:r>
            <a:r>
              <a:rPr lang="en-US" sz="2200" b="1" i="1" dirty="0" err="1">
                <a:solidFill>
                  <a:srgbClr val="FF0000"/>
                </a:solidFill>
              </a:rPr>
              <a:t>nhiều</a:t>
            </a:r>
            <a:r>
              <a:rPr lang="en-US" sz="2200" b="1" i="1" dirty="0">
                <a:solidFill>
                  <a:srgbClr val="FF0000"/>
                </a:solidFill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</a:rPr>
              <a:t>tầng</a:t>
            </a:r>
            <a:r>
              <a:rPr lang="en-US" sz="2200" b="1" i="1" dirty="0">
                <a:solidFill>
                  <a:srgbClr val="FF0000"/>
                </a:solidFill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</a:rPr>
              <a:t>nấc</a:t>
            </a:r>
            <a:r>
              <a:rPr lang="en-US" sz="2200" b="1" i="1" dirty="0">
                <a:solidFill>
                  <a:srgbClr val="FF0000"/>
                </a:solidFill>
              </a:rPr>
              <a:t>, </a:t>
            </a:r>
            <a:r>
              <a:rPr lang="en-US" sz="2200" b="1" i="1" dirty="0" err="1">
                <a:solidFill>
                  <a:srgbClr val="FF0000"/>
                </a:solidFill>
              </a:rPr>
              <a:t>thiếu</a:t>
            </a:r>
            <a:r>
              <a:rPr lang="en-US" sz="2200" b="1" i="1" dirty="0">
                <a:solidFill>
                  <a:srgbClr val="FF0000"/>
                </a:solidFill>
              </a:rPr>
              <a:t> minh </a:t>
            </a:r>
            <a:r>
              <a:rPr lang="en-US" sz="2200" b="1" i="1" dirty="0" err="1">
                <a:solidFill>
                  <a:srgbClr val="FF0000"/>
                </a:solidFill>
              </a:rPr>
              <a:t>bạch</a:t>
            </a:r>
            <a:r>
              <a:rPr lang="en-US" sz="2200" b="1" dirty="0" smtClean="0">
                <a:solidFill>
                  <a:srgbClr val="FF0000"/>
                </a:solidFill>
              </a:rPr>
              <a:t>.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6085" name="Text Box 69"/>
          <p:cNvSpPr txBox="1">
            <a:spLocks noChangeArrowheads="1"/>
          </p:cNvSpPr>
          <p:nvPr/>
        </p:nvSpPr>
        <p:spPr bwMode="auto">
          <a:xfrm>
            <a:off x="1547278" y="152400"/>
            <a:ext cx="9332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9B96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9B96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3</a:t>
            </a:r>
            <a:endParaRPr lang="en-US" sz="2400" b="1" dirty="0">
              <a:solidFill>
                <a:srgbClr val="9B96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86086" name="Group 70"/>
          <p:cNvGrpSpPr>
            <a:grpSpLocks/>
          </p:cNvGrpSpPr>
          <p:nvPr/>
        </p:nvGrpSpPr>
        <p:grpSpPr bwMode="auto">
          <a:xfrm>
            <a:off x="2133066" y="1044575"/>
            <a:ext cx="228600" cy="228600"/>
            <a:chOff x="2016" y="1920"/>
            <a:chExt cx="1680" cy="1680"/>
          </a:xfrm>
        </p:grpSpPr>
        <p:sp>
          <p:nvSpPr>
            <p:cNvPr id="86087" name="Oval 71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B67FF3"/>
                </a:gs>
                <a:gs pos="100000">
                  <a:srgbClr val="B67FF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8" name="Freeform 72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B67FF3">
                    <a:gamma/>
                    <a:tint val="0"/>
                    <a:invGamma/>
                  </a:srgbClr>
                </a:gs>
                <a:gs pos="100000">
                  <a:srgbClr val="B67FF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86089" name="AutoShape 73"/>
          <p:cNvCxnSpPr>
            <a:cxnSpLocks noChangeShapeType="1"/>
          </p:cNvCxnSpPr>
          <p:nvPr/>
        </p:nvCxnSpPr>
        <p:spPr bwMode="auto">
          <a:xfrm>
            <a:off x="2247366" y="614065"/>
            <a:ext cx="13866" cy="430510"/>
          </a:xfrm>
          <a:prstGeom prst="straightConnector1">
            <a:avLst/>
          </a:prstGeom>
          <a:noFill/>
          <a:ln w="38100" cap="rnd">
            <a:solidFill>
              <a:srgbClr val="B67FF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090" name="AutoShape 74"/>
          <p:cNvSpPr>
            <a:spLocks noChangeArrowheads="1"/>
          </p:cNvSpPr>
          <p:nvPr/>
        </p:nvSpPr>
        <p:spPr bwMode="gray">
          <a:xfrm flipH="1">
            <a:off x="2391823" y="533400"/>
            <a:ext cx="6340945" cy="1079213"/>
          </a:xfrm>
          <a:prstGeom prst="homePlate">
            <a:avLst>
              <a:gd name="adj" fmla="val 37742"/>
            </a:avLst>
          </a:prstGeom>
          <a:gradFill rotWithShape="1">
            <a:gsLst>
              <a:gs pos="0">
                <a:srgbClr val="9B96DC"/>
              </a:gs>
              <a:gs pos="100000">
                <a:srgbClr val="9B96DC">
                  <a:gamma/>
                  <a:tint val="0"/>
                  <a:invGamma/>
                </a:srgbClr>
              </a:gs>
            </a:gsLst>
            <a:lin ang="0" scaled="1"/>
          </a:gradFill>
          <a:ln w="9525" algn="ctr">
            <a:solidFill>
              <a:srgbClr val="7030A0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96D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6091" name="Text Box 75"/>
          <p:cNvSpPr txBox="1">
            <a:spLocks noChangeArrowheads="1"/>
          </p:cNvSpPr>
          <p:nvPr/>
        </p:nvSpPr>
        <p:spPr bwMode="auto">
          <a:xfrm>
            <a:off x="2667000" y="504617"/>
            <a:ext cx="632401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200" b="1" i="1" dirty="0" smtClean="0">
                <a:solidFill>
                  <a:srgbClr val="0066FF"/>
                </a:solidFill>
              </a:rPr>
              <a:t>- </a:t>
            </a:r>
            <a:r>
              <a:rPr lang="en-US" sz="2200" b="1" i="1" dirty="0" err="1" smtClean="0">
                <a:solidFill>
                  <a:srgbClr val="0066FF"/>
                </a:solidFill>
              </a:rPr>
              <a:t>Các</a:t>
            </a:r>
            <a:r>
              <a:rPr lang="en-US" sz="2200" b="1" i="1" dirty="0" smtClean="0">
                <a:solidFill>
                  <a:srgbClr val="0066FF"/>
                </a:solidFill>
              </a:rPr>
              <a:t> </a:t>
            </a:r>
            <a:r>
              <a:rPr lang="en-US" sz="2200" b="1" i="1" dirty="0" err="1" smtClean="0">
                <a:solidFill>
                  <a:srgbClr val="0066FF"/>
                </a:solidFill>
              </a:rPr>
              <a:t>đ.vị</a:t>
            </a:r>
            <a:r>
              <a:rPr lang="en-US" sz="2200" b="1" i="1" dirty="0" smtClean="0">
                <a:solidFill>
                  <a:srgbClr val="0066FF"/>
                </a:solidFill>
              </a:rPr>
              <a:t> </a:t>
            </a:r>
            <a:r>
              <a:rPr lang="en-US" sz="2200" b="1" i="1" dirty="0" err="1">
                <a:solidFill>
                  <a:srgbClr val="0066FF"/>
                </a:solidFill>
              </a:rPr>
              <a:t>hành</a:t>
            </a:r>
            <a:r>
              <a:rPr lang="en-US" sz="2200" b="1" i="1" dirty="0">
                <a:solidFill>
                  <a:srgbClr val="0066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chính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địa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phương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quy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mô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nhỏ</a:t>
            </a:r>
            <a:r>
              <a:rPr lang="en-US" sz="2200" b="1" i="1" dirty="0">
                <a:solidFill>
                  <a:srgbClr val="0000FF"/>
                </a:solidFill>
              </a:rPr>
              <a:t>, </a:t>
            </a:r>
            <a:r>
              <a:rPr lang="en-US" sz="2200" b="1" i="1" dirty="0" err="1">
                <a:solidFill>
                  <a:srgbClr val="0000FF"/>
                </a:solidFill>
              </a:rPr>
              <a:t>không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bảo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đảm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tiêu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chuẩn</a:t>
            </a:r>
            <a:r>
              <a:rPr lang="en-US" sz="2200" b="1" dirty="0" smtClean="0">
                <a:solidFill>
                  <a:srgbClr val="0000FF"/>
                </a:solidFill>
              </a:rPr>
              <a:t>, </a:t>
            </a:r>
            <a:r>
              <a:rPr lang="en-US" sz="2200" b="1" dirty="0" err="1" smtClean="0">
                <a:solidFill>
                  <a:srgbClr val="0000FF"/>
                </a:solidFill>
              </a:rPr>
              <a:t>nhất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là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cấp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Huyện</a:t>
            </a:r>
            <a:r>
              <a:rPr lang="en-US" sz="2200" b="1" dirty="0" smtClean="0">
                <a:solidFill>
                  <a:srgbClr val="0000FF"/>
                </a:solidFill>
              </a:rPr>
              <a:t>, </a:t>
            </a:r>
            <a:r>
              <a:rPr lang="en-US" sz="2200" b="1" dirty="0" err="1">
                <a:solidFill>
                  <a:srgbClr val="0000FF"/>
                </a:solidFill>
              </a:rPr>
              <a:t>x</a:t>
            </a:r>
            <a:r>
              <a:rPr lang="en-US" sz="2200" b="1" dirty="0" err="1" smtClean="0">
                <a:solidFill>
                  <a:srgbClr val="0000FF"/>
                </a:solidFill>
              </a:rPr>
              <a:t>ã</a:t>
            </a:r>
            <a:r>
              <a:rPr lang="en-US" sz="2200" b="1" dirty="0" smtClean="0">
                <a:solidFill>
                  <a:srgbClr val="0000FF"/>
                </a:solidFill>
              </a:rPr>
              <a:t>, </a:t>
            </a:r>
            <a:r>
              <a:rPr lang="en-US" sz="2200" b="1" dirty="0" err="1" smtClean="0">
                <a:solidFill>
                  <a:srgbClr val="0000FF"/>
                </a:solidFill>
              </a:rPr>
              <a:t>thôn</a:t>
            </a:r>
            <a:r>
              <a:rPr lang="en-US" sz="2200" b="1" dirty="0" smtClean="0">
                <a:solidFill>
                  <a:srgbClr val="0000FF"/>
                </a:solidFill>
              </a:rPr>
              <a:t>…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10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1638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8" name="Rectangle 44"/>
          <p:cNvSpPr>
            <a:spLocks noGrp="1" noChangeArrowheads="1"/>
          </p:cNvSpPr>
          <p:nvPr>
            <p:ph type="title" idx="4294967295"/>
          </p:nvPr>
        </p:nvSpPr>
        <p:spPr>
          <a:xfrm>
            <a:off x="186941" y="274638"/>
            <a:ext cx="8499859" cy="563562"/>
          </a:xfrm>
        </p:spPr>
        <p:txBody>
          <a:bodyPr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Cơ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cấu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tổ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chức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bộ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máy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một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Bộ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của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</a:t>
            </a:r>
            <a:r>
              <a:rPr lang="en-US" sz="2400" smtClean="0">
                <a:solidFill>
                  <a:srgbClr val="C00000"/>
                </a:solidFill>
              </a:rPr>
              <a:t>hính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phủ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31789" name="Group 45"/>
          <p:cNvGrpSpPr>
            <a:grpSpLocks/>
          </p:cNvGrpSpPr>
          <p:nvPr/>
        </p:nvGrpSpPr>
        <p:grpSpPr bwMode="auto">
          <a:xfrm>
            <a:off x="3886200" y="1827727"/>
            <a:ext cx="1414318" cy="714182"/>
            <a:chOff x="3964" y="2071"/>
            <a:chExt cx="1484" cy="330"/>
          </a:xfrm>
        </p:grpSpPr>
        <p:sp>
          <p:nvSpPr>
            <p:cNvPr id="31790" name="AutoShape 46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AutoShape 47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92" name="Rectangle 48"/>
          <p:cNvSpPr>
            <a:spLocks noChangeArrowheads="1"/>
          </p:cNvSpPr>
          <p:nvPr/>
        </p:nvSpPr>
        <p:spPr bwMode="ltGray">
          <a:xfrm>
            <a:off x="8070550" y="4338797"/>
            <a:ext cx="741650" cy="139001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3" name="Rectangle 49"/>
          <p:cNvSpPr>
            <a:spLocks noChangeArrowheads="1"/>
          </p:cNvSpPr>
          <p:nvPr/>
        </p:nvSpPr>
        <p:spPr bwMode="ltGray">
          <a:xfrm>
            <a:off x="7187989" y="4338797"/>
            <a:ext cx="741650" cy="139001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94" name="Group 50"/>
          <p:cNvGrpSpPr>
            <a:grpSpLocks/>
          </p:cNvGrpSpPr>
          <p:nvPr/>
        </p:nvGrpSpPr>
        <p:grpSpPr bwMode="auto">
          <a:xfrm>
            <a:off x="2286000" y="3048000"/>
            <a:ext cx="964102" cy="649256"/>
            <a:chOff x="3964" y="2071"/>
            <a:chExt cx="1484" cy="330"/>
          </a:xfrm>
        </p:grpSpPr>
        <p:sp>
          <p:nvSpPr>
            <p:cNvPr id="31795" name="AutoShape 51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6" name="AutoShape 52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97" name="Group 53"/>
          <p:cNvGrpSpPr>
            <a:grpSpLocks/>
          </p:cNvGrpSpPr>
          <p:nvPr/>
        </p:nvGrpSpPr>
        <p:grpSpPr bwMode="auto">
          <a:xfrm>
            <a:off x="7772401" y="3092388"/>
            <a:ext cx="1272226" cy="714182"/>
            <a:chOff x="3964" y="2071"/>
            <a:chExt cx="1484" cy="330"/>
          </a:xfrm>
        </p:grpSpPr>
        <p:sp>
          <p:nvSpPr>
            <p:cNvPr id="31798" name="AutoShape 54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9" name="AutoShape 55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803" name="Group 59"/>
          <p:cNvGrpSpPr>
            <a:grpSpLocks/>
          </p:cNvGrpSpPr>
          <p:nvPr/>
        </p:nvGrpSpPr>
        <p:grpSpPr bwMode="auto">
          <a:xfrm>
            <a:off x="2051915" y="1824552"/>
            <a:ext cx="1414318" cy="714182"/>
            <a:chOff x="3964" y="2071"/>
            <a:chExt cx="1484" cy="330"/>
          </a:xfrm>
        </p:grpSpPr>
        <p:sp>
          <p:nvSpPr>
            <p:cNvPr id="31804" name="AutoShape 60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5" name="AutoShape 61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806" name="Group 62"/>
          <p:cNvGrpSpPr>
            <a:grpSpLocks/>
          </p:cNvGrpSpPr>
          <p:nvPr/>
        </p:nvGrpSpPr>
        <p:grpSpPr bwMode="auto">
          <a:xfrm>
            <a:off x="3719508" y="990600"/>
            <a:ext cx="1756728" cy="590233"/>
            <a:chOff x="3964" y="2071"/>
            <a:chExt cx="1484" cy="330"/>
          </a:xfrm>
        </p:grpSpPr>
        <p:sp>
          <p:nvSpPr>
            <p:cNvPr id="31807" name="AutoShape 63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8" name="AutoShape 64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09" name="Rectangle 65"/>
          <p:cNvSpPr>
            <a:spLocks noChangeArrowheads="1"/>
          </p:cNvSpPr>
          <p:nvPr/>
        </p:nvSpPr>
        <p:spPr bwMode="ltGray">
          <a:xfrm>
            <a:off x="2940918" y="4294347"/>
            <a:ext cx="815815" cy="139001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0" name="Rectangle 66"/>
          <p:cNvSpPr>
            <a:spLocks noChangeArrowheads="1"/>
          </p:cNvSpPr>
          <p:nvPr/>
        </p:nvSpPr>
        <p:spPr bwMode="ltGray">
          <a:xfrm>
            <a:off x="3962400" y="4267200"/>
            <a:ext cx="741650" cy="139001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t"/>
          <a:lstStyle/>
          <a:p>
            <a:pPr algn="ctr">
              <a:spcBef>
                <a:spcPts val="0"/>
              </a:spcBef>
            </a:pP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</a:rPr>
              <a:t>Đ.vị</a:t>
            </a:r>
            <a:endParaRPr lang="en-US" sz="20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SN</a:t>
            </a:r>
          </a:p>
          <a:p>
            <a:pPr algn="ctr">
              <a:spcBef>
                <a:spcPts val="0"/>
              </a:spcBef>
            </a:pP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</a:rPr>
              <a:t>Công</a:t>
            </a:r>
            <a:endParaRPr lang="en-US" sz="20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</a:rPr>
              <a:t>lập</a:t>
            </a:r>
            <a:endParaRPr lang="en-US" sz="20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31811" name="AutoShape 67"/>
          <p:cNvCxnSpPr>
            <a:cxnSpLocks noChangeShapeType="1"/>
          </p:cNvCxnSpPr>
          <p:nvPr/>
        </p:nvCxnSpPr>
        <p:spPr bwMode="black">
          <a:xfrm flipH="1">
            <a:off x="3455987" y="2160429"/>
            <a:ext cx="4302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814" name="Text Box 70"/>
          <p:cNvSpPr txBox="1">
            <a:spLocks noChangeArrowheads="1"/>
          </p:cNvSpPr>
          <p:nvPr/>
        </p:nvSpPr>
        <p:spPr bwMode="black">
          <a:xfrm>
            <a:off x="3962400" y="1057749"/>
            <a:ext cx="10763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72E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Bộ</a:t>
            </a:r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1815" name="Text Box 71"/>
          <p:cNvSpPr txBox="1">
            <a:spLocks noChangeArrowheads="1"/>
          </p:cNvSpPr>
          <p:nvPr/>
        </p:nvSpPr>
        <p:spPr bwMode="black">
          <a:xfrm>
            <a:off x="3962400" y="1798149"/>
            <a:ext cx="1395950" cy="77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FF"/>
                </a:solidFill>
                <a:latin typeface="Calibri" pitchFamily="34" charset="0"/>
              </a:rPr>
              <a:t>Văn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alibri" pitchFamily="34" charset="0"/>
              </a:rPr>
              <a:t>phòng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alibri" pitchFamily="34" charset="0"/>
              </a:rPr>
              <a:t>Bộ</a:t>
            </a:r>
            <a:endParaRPr lang="en-US" sz="2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1816" name="Text Box 72"/>
          <p:cNvSpPr txBox="1">
            <a:spLocks noChangeArrowheads="1"/>
          </p:cNvSpPr>
          <p:nvPr/>
        </p:nvSpPr>
        <p:spPr bwMode="black">
          <a:xfrm>
            <a:off x="7772400" y="3102114"/>
            <a:ext cx="1351881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 err="1" smtClean="0">
                <a:solidFill>
                  <a:srgbClr val="FFFF00"/>
                </a:solidFill>
                <a:latin typeface="Calibri" pitchFamily="34" charset="0"/>
              </a:rPr>
              <a:t>Các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 Đ.vi SN </a:t>
            </a:r>
          </a:p>
          <a:p>
            <a:pPr algn="ctr">
              <a:spcBef>
                <a:spcPts val="0"/>
              </a:spcBef>
            </a:pPr>
            <a:r>
              <a:rPr lang="en-US" sz="2000" b="1" dirty="0" err="1" smtClean="0">
                <a:solidFill>
                  <a:srgbClr val="FFFF00"/>
                </a:solidFill>
                <a:latin typeface="Calibri" pitchFamily="34" charset="0"/>
              </a:rPr>
              <a:t>công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alibri" pitchFamily="34" charset="0"/>
              </a:rPr>
              <a:t>lập</a:t>
            </a:r>
            <a:endParaRPr lang="en-US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817" name="Text Box 73"/>
          <p:cNvSpPr txBox="1">
            <a:spLocks noChangeArrowheads="1"/>
          </p:cNvSpPr>
          <p:nvPr/>
        </p:nvSpPr>
        <p:spPr bwMode="black">
          <a:xfrm>
            <a:off x="2286000" y="3048000"/>
            <a:ext cx="933131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 err="1" smtClean="0">
                <a:solidFill>
                  <a:srgbClr val="0000FF"/>
                </a:solidFill>
                <a:latin typeface="Calibri" pitchFamily="34" charset="0"/>
              </a:rPr>
              <a:t>Các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Chi </a:t>
            </a:r>
            <a:r>
              <a:rPr lang="en-US" sz="2000" b="1" dirty="0" err="1" smtClean="0">
                <a:solidFill>
                  <a:srgbClr val="0000FF"/>
                </a:solidFill>
                <a:latin typeface="Calibri" pitchFamily="34" charset="0"/>
              </a:rPr>
              <a:t>cục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1818" name="Text Box 74"/>
          <p:cNvSpPr txBox="1">
            <a:spLocks noChangeArrowheads="1"/>
          </p:cNvSpPr>
          <p:nvPr/>
        </p:nvSpPr>
        <p:spPr bwMode="black">
          <a:xfrm>
            <a:off x="2866178" y="4267200"/>
            <a:ext cx="808366" cy="163121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</a:rPr>
              <a:t>Đ.vị</a:t>
            </a:r>
            <a:endParaRPr lang="en-US" sz="20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 SN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</a:rPr>
              <a:t>công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</a:rPr>
              <a:t>lập</a:t>
            </a:r>
            <a:endParaRPr lang="en-US" sz="20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en-U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1825" name="Text Box 81"/>
          <p:cNvSpPr txBox="1">
            <a:spLocks noChangeArrowheads="1"/>
          </p:cNvSpPr>
          <p:nvPr/>
        </p:nvSpPr>
        <p:spPr bwMode="black">
          <a:xfrm>
            <a:off x="7123202" y="4343400"/>
            <a:ext cx="893450" cy="181588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err="1">
                <a:solidFill>
                  <a:srgbClr val="FFFF00"/>
                </a:solidFill>
                <a:latin typeface="Calibri" pitchFamily="34" charset="0"/>
              </a:rPr>
              <a:t>Đ.vị</a:t>
            </a:r>
            <a:endParaRPr lang="en-US" sz="22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2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200" b="1" dirty="0" smtClean="0">
                <a:solidFill>
                  <a:srgbClr val="FFFF00"/>
                </a:solidFill>
                <a:latin typeface="Calibri" pitchFamily="34" charset="0"/>
              </a:rPr>
              <a:t>SN </a:t>
            </a:r>
            <a:r>
              <a:rPr lang="en-US" sz="2200" b="1" dirty="0" err="1" smtClean="0">
                <a:solidFill>
                  <a:srgbClr val="FFFF00"/>
                </a:solidFill>
                <a:latin typeface="Calibri" pitchFamily="34" charset="0"/>
              </a:rPr>
              <a:t>công</a:t>
            </a:r>
            <a:r>
              <a:rPr lang="en-US" sz="22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Calibri" pitchFamily="34" charset="0"/>
              </a:rPr>
              <a:t>lập</a:t>
            </a:r>
            <a:endParaRPr lang="en-US" sz="22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en-US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826" name="Text Box 82"/>
          <p:cNvSpPr txBox="1">
            <a:spLocks noChangeArrowheads="1"/>
          </p:cNvSpPr>
          <p:nvPr/>
        </p:nvSpPr>
        <p:spPr bwMode="black">
          <a:xfrm>
            <a:off x="8001000" y="4344650"/>
            <a:ext cx="893450" cy="144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err="1">
                <a:solidFill>
                  <a:srgbClr val="FFFF00"/>
                </a:solidFill>
                <a:latin typeface="Calibri" pitchFamily="34" charset="0"/>
              </a:rPr>
              <a:t>Đ.vị</a:t>
            </a:r>
            <a:endParaRPr lang="en-US" sz="22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200" b="1" dirty="0">
                <a:solidFill>
                  <a:srgbClr val="FFFF00"/>
                </a:solidFill>
                <a:latin typeface="Calibri" pitchFamily="34" charset="0"/>
              </a:rPr>
              <a:t> SN </a:t>
            </a:r>
            <a:r>
              <a:rPr lang="en-US" sz="2200" b="1" dirty="0" err="1">
                <a:solidFill>
                  <a:srgbClr val="FFFF00"/>
                </a:solidFill>
                <a:latin typeface="Calibri" pitchFamily="34" charset="0"/>
              </a:rPr>
              <a:t>công</a:t>
            </a:r>
            <a:r>
              <a:rPr lang="en-US" sz="22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Calibri" pitchFamily="34" charset="0"/>
              </a:rPr>
              <a:t>lập</a:t>
            </a:r>
            <a:endParaRPr lang="en-US" sz="2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827" name="Text Box 83"/>
          <p:cNvSpPr txBox="1">
            <a:spLocks noChangeArrowheads="1"/>
          </p:cNvSpPr>
          <p:nvPr/>
        </p:nvSpPr>
        <p:spPr bwMode="black">
          <a:xfrm>
            <a:off x="2133600" y="1798149"/>
            <a:ext cx="1305908" cy="77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Calibri" pitchFamily="34" charset="0"/>
              </a:rPr>
              <a:t>Thanh</a:t>
            </a:r>
            <a:r>
              <a:rPr lang="en-US" sz="20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libri" pitchFamily="34" charset="0"/>
              </a:rPr>
              <a:t>tra</a:t>
            </a:r>
            <a:r>
              <a:rPr lang="en-US" sz="20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libri" pitchFamily="34" charset="0"/>
              </a:rPr>
              <a:t>Bộ</a:t>
            </a:r>
            <a:endParaRPr lang="en-US" sz="2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cxnSp>
        <p:nvCxnSpPr>
          <p:cNvPr id="31828" name="AutoShape 84"/>
          <p:cNvCxnSpPr>
            <a:cxnSpLocks noChangeShapeType="1"/>
            <a:stCxn id="31807" idx="2"/>
            <a:endCxn id="31790" idx="0"/>
          </p:cNvCxnSpPr>
          <p:nvPr/>
        </p:nvCxnSpPr>
        <p:spPr bwMode="black">
          <a:xfrm flipH="1">
            <a:off x="4593359" y="1580833"/>
            <a:ext cx="4513" cy="2468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4" name="Group 59"/>
          <p:cNvGrpSpPr>
            <a:grpSpLocks/>
          </p:cNvGrpSpPr>
          <p:nvPr/>
        </p:nvGrpSpPr>
        <p:grpSpPr bwMode="auto">
          <a:xfrm>
            <a:off x="304800" y="1827727"/>
            <a:ext cx="1414318" cy="714182"/>
            <a:chOff x="3964" y="2071"/>
            <a:chExt cx="1484" cy="330"/>
          </a:xfrm>
        </p:grpSpPr>
        <p:sp>
          <p:nvSpPr>
            <p:cNvPr id="45" name="AutoShape 60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61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" name="Text Box 83"/>
          <p:cNvSpPr txBox="1">
            <a:spLocks noChangeArrowheads="1"/>
          </p:cNvSpPr>
          <p:nvPr/>
        </p:nvSpPr>
        <p:spPr bwMode="black">
          <a:xfrm>
            <a:off x="381000" y="1911824"/>
            <a:ext cx="1207025" cy="4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FF"/>
                </a:solidFill>
                <a:latin typeface="+mj-lt"/>
              </a:rPr>
              <a:t>Cục</a:t>
            </a:r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48" name="Group 59"/>
          <p:cNvGrpSpPr>
            <a:grpSpLocks/>
          </p:cNvGrpSpPr>
          <p:nvPr/>
        </p:nvGrpSpPr>
        <p:grpSpPr bwMode="auto">
          <a:xfrm>
            <a:off x="5596082" y="1827727"/>
            <a:ext cx="1414318" cy="714182"/>
            <a:chOff x="3964" y="2071"/>
            <a:chExt cx="1484" cy="330"/>
          </a:xfrm>
        </p:grpSpPr>
        <p:sp>
          <p:nvSpPr>
            <p:cNvPr id="49" name="AutoShape 60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utoShape 61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 Box 83"/>
          <p:cNvSpPr txBox="1">
            <a:spLocks noChangeArrowheads="1"/>
          </p:cNvSpPr>
          <p:nvPr/>
        </p:nvSpPr>
        <p:spPr bwMode="black">
          <a:xfrm>
            <a:off x="5562600" y="1968914"/>
            <a:ext cx="1502080" cy="4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FF"/>
                </a:solidFill>
                <a:latin typeface="Calibri" pitchFamily="34" charset="0"/>
              </a:rPr>
              <a:t>Vụ</a:t>
            </a:r>
            <a:endParaRPr lang="en-US" sz="2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grpSp>
        <p:nvGrpSpPr>
          <p:cNvPr id="52" name="Group 59"/>
          <p:cNvGrpSpPr>
            <a:grpSpLocks/>
          </p:cNvGrpSpPr>
          <p:nvPr/>
        </p:nvGrpSpPr>
        <p:grpSpPr bwMode="auto">
          <a:xfrm>
            <a:off x="7272482" y="1827727"/>
            <a:ext cx="1414318" cy="714182"/>
            <a:chOff x="3964" y="2071"/>
            <a:chExt cx="1484" cy="330"/>
          </a:xfrm>
        </p:grpSpPr>
        <p:sp>
          <p:nvSpPr>
            <p:cNvPr id="53" name="AutoShape 60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utoShape 61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Text Box 83"/>
          <p:cNvSpPr txBox="1">
            <a:spLocks noChangeArrowheads="1"/>
          </p:cNvSpPr>
          <p:nvPr/>
        </p:nvSpPr>
        <p:spPr bwMode="black">
          <a:xfrm>
            <a:off x="7380892" y="1911824"/>
            <a:ext cx="1207025" cy="4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FF"/>
                </a:solidFill>
                <a:latin typeface="Calibri" pitchFamily="34" charset="0"/>
              </a:rPr>
              <a:t>Tổng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alibri" pitchFamily="34" charset="0"/>
              </a:rPr>
              <a:t>Cục</a:t>
            </a:r>
            <a:endParaRPr lang="en-US" sz="2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cxnSp>
        <p:nvCxnSpPr>
          <p:cNvPr id="57" name="AutoShape 67"/>
          <p:cNvCxnSpPr>
            <a:cxnSpLocks noChangeShapeType="1"/>
          </p:cNvCxnSpPr>
          <p:nvPr/>
        </p:nvCxnSpPr>
        <p:spPr bwMode="black">
          <a:xfrm flipH="1">
            <a:off x="1713732" y="2160429"/>
            <a:ext cx="35554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AutoShape 67"/>
          <p:cNvCxnSpPr>
            <a:cxnSpLocks noChangeShapeType="1"/>
          </p:cNvCxnSpPr>
          <p:nvPr/>
        </p:nvCxnSpPr>
        <p:spPr bwMode="black">
          <a:xfrm flipH="1">
            <a:off x="5257800" y="2160429"/>
            <a:ext cx="323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AutoShape 67"/>
          <p:cNvCxnSpPr>
            <a:cxnSpLocks noChangeShapeType="1"/>
            <a:stCxn id="53" idx="1"/>
            <a:endCxn id="51" idx="3"/>
          </p:cNvCxnSpPr>
          <p:nvPr/>
        </p:nvCxnSpPr>
        <p:spPr bwMode="black">
          <a:xfrm flipH="1">
            <a:off x="7064680" y="2184818"/>
            <a:ext cx="207802" cy="41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6" name="Group 50"/>
          <p:cNvGrpSpPr>
            <a:grpSpLocks/>
          </p:cNvGrpSpPr>
          <p:nvPr/>
        </p:nvGrpSpPr>
        <p:grpSpPr bwMode="auto">
          <a:xfrm>
            <a:off x="1238799" y="2986025"/>
            <a:ext cx="964102" cy="714182"/>
            <a:chOff x="3964" y="2071"/>
            <a:chExt cx="1484" cy="330"/>
          </a:xfrm>
        </p:grpSpPr>
        <p:sp>
          <p:nvSpPr>
            <p:cNvPr id="67" name="AutoShape 51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AutoShape 52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Text Box 73"/>
          <p:cNvSpPr txBox="1">
            <a:spLocks noChangeArrowheads="1"/>
          </p:cNvSpPr>
          <p:nvPr/>
        </p:nvSpPr>
        <p:spPr bwMode="black">
          <a:xfrm>
            <a:off x="1143000" y="3135786"/>
            <a:ext cx="1117441" cy="44012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</a:rPr>
              <a:t>V.phòng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70" name="Group 50"/>
          <p:cNvGrpSpPr>
            <a:grpSpLocks/>
          </p:cNvGrpSpPr>
          <p:nvPr/>
        </p:nvGrpSpPr>
        <p:grpSpPr bwMode="auto">
          <a:xfrm>
            <a:off x="171999" y="2986025"/>
            <a:ext cx="964102" cy="714182"/>
            <a:chOff x="3964" y="2071"/>
            <a:chExt cx="1484" cy="330"/>
          </a:xfrm>
        </p:grpSpPr>
        <p:sp>
          <p:nvSpPr>
            <p:cNvPr id="71" name="AutoShape 51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AutoShape 52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" name="Text Box 73"/>
          <p:cNvSpPr txBox="1">
            <a:spLocks noChangeArrowheads="1"/>
          </p:cNvSpPr>
          <p:nvPr/>
        </p:nvSpPr>
        <p:spPr bwMode="black">
          <a:xfrm>
            <a:off x="177959" y="3135786"/>
            <a:ext cx="933131" cy="44012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</a:rPr>
              <a:t>Phòng</a:t>
            </a:r>
            <a:r>
              <a:rPr lang="en-US" sz="2000" b="1" dirty="0" smtClean="0">
                <a:solidFill>
                  <a:srgbClr val="CC3300"/>
                </a:solidFill>
                <a:latin typeface="Calibri" pitchFamily="34" charset="0"/>
              </a:rPr>
              <a:t> </a:t>
            </a:r>
            <a:endParaRPr lang="en-US" sz="2000" b="1" dirty="0">
              <a:solidFill>
                <a:srgbClr val="CC3300"/>
              </a:solidFill>
              <a:latin typeface="Calibri" pitchFamily="34" charset="0"/>
            </a:endParaRPr>
          </a:p>
        </p:txBody>
      </p:sp>
      <p:grpSp>
        <p:nvGrpSpPr>
          <p:cNvPr id="74" name="Group 50"/>
          <p:cNvGrpSpPr>
            <a:grpSpLocks/>
          </p:cNvGrpSpPr>
          <p:nvPr/>
        </p:nvGrpSpPr>
        <p:grpSpPr bwMode="auto">
          <a:xfrm>
            <a:off x="3354268" y="3048000"/>
            <a:ext cx="1166563" cy="649256"/>
            <a:chOff x="3964" y="2071"/>
            <a:chExt cx="1484" cy="330"/>
          </a:xfrm>
        </p:grpSpPr>
        <p:sp>
          <p:nvSpPr>
            <p:cNvPr id="75" name="AutoShape 51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AutoShape 52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" name="Text Box 73"/>
          <p:cNvSpPr txBox="1">
            <a:spLocks noChangeArrowheads="1"/>
          </p:cNvSpPr>
          <p:nvPr/>
        </p:nvSpPr>
        <p:spPr bwMode="black">
          <a:xfrm>
            <a:off x="3188225" y="3025914"/>
            <a:ext cx="1536175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 đ.vi SN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</a:rPr>
              <a:t>công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</a:rPr>
              <a:t>lập</a:t>
            </a:r>
            <a:endParaRPr lang="en-U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78" name="Group 53"/>
          <p:cNvGrpSpPr>
            <a:grpSpLocks/>
          </p:cNvGrpSpPr>
          <p:nvPr/>
        </p:nvGrpSpPr>
        <p:grpSpPr bwMode="auto">
          <a:xfrm>
            <a:off x="6691742" y="3062225"/>
            <a:ext cx="964102" cy="714182"/>
            <a:chOff x="3964" y="2071"/>
            <a:chExt cx="1484" cy="330"/>
          </a:xfrm>
        </p:grpSpPr>
        <p:sp>
          <p:nvSpPr>
            <p:cNvPr id="79" name="AutoShape 54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AutoShape 55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" name="Text Box 72"/>
          <p:cNvSpPr txBox="1">
            <a:spLocks noChangeArrowheads="1"/>
          </p:cNvSpPr>
          <p:nvPr/>
        </p:nvSpPr>
        <p:spPr bwMode="black">
          <a:xfrm>
            <a:off x="6629400" y="3032002"/>
            <a:ext cx="1026444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 err="1" smtClean="0">
                <a:solidFill>
                  <a:srgbClr val="66FFFF"/>
                </a:solidFill>
                <a:latin typeface="Calibri" pitchFamily="34" charset="0"/>
              </a:rPr>
              <a:t>Các</a:t>
            </a:r>
            <a:r>
              <a:rPr lang="en-US" sz="2000" b="1" dirty="0" smtClean="0">
                <a:solidFill>
                  <a:srgbClr val="66FFFF"/>
                </a:solidFill>
                <a:latin typeface="Calibri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2000" b="1" dirty="0" smtClean="0">
                <a:solidFill>
                  <a:srgbClr val="66FFFF"/>
                </a:solidFill>
                <a:latin typeface="Calibri" pitchFamily="34" charset="0"/>
              </a:rPr>
              <a:t>chi </a:t>
            </a:r>
            <a:r>
              <a:rPr lang="en-US" sz="2000" b="1" dirty="0" err="1" smtClean="0">
                <a:solidFill>
                  <a:srgbClr val="66FFFF"/>
                </a:solidFill>
                <a:latin typeface="Calibri" pitchFamily="34" charset="0"/>
              </a:rPr>
              <a:t>cục</a:t>
            </a:r>
            <a:endParaRPr lang="en-US" sz="2000" b="1" dirty="0">
              <a:solidFill>
                <a:srgbClr val="66FFFF"/>
              </a:solidFill>
              <a:latin typeface="Calibri" pitchFamily="34" charset="0"/>
            </a:endParaRPr>
          </a:p>
        </p:txBody>
      </p:sp>
      <p:grpSp>
        <p:nvGrpSpPr>
          <p:cNvPr id="82" name="Group 53"/>
          <p:cNvGrpSpPr>
            <a:grpSpLocks/>
          </p:cNvGrpSpPr>
          <p:nvPr/>
        </p:nvGrpSpPr>
        <p:grpSpPr bwMode="auto">
          <a:xfrm>
            <a:off x="5665298" y="3062225"/>
            <a:ext cx="964102" cy="714182"/>
            <a:chOff x="3964" y="2071"/>
            <a:chExt cx="1484" cy="330"/>
          </a:xfrm>
        </p:grpSpPr>
        <p:sp>
          <p:nvSpPr>
            <p:cNvPr id="83" name="AutoShape 54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55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" name="Text Box 72"/>
          <p:cNvSpPr txBox="1">
            <a:spLocks noChangeArrowheads="1"/>
          </p:cNvSpPr>
          <p:nvPr/>
        </p:nvSpPr>
        <p:spPr bwMode="black">
          <a:xfrm>
            <a:off x="5581946" y="3207224"/>
            <a:ext cx="1199854" cy="44012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FF"/>
                </a:solidFill>
                <a:latin typeface="Calibri" pitchFamily="34" charset="0"/>
              </a:rPr>
              <a:t>V.phòng</a:t>
            </a:r>
            <a:endParaRPr lang="en-US" sz="2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grpSp>
        <p:nvGrpSpPr>
          <p:cNvPr id="86" name="Group 53"/>
          <p:cNvGrpSpPr>
            <a:grpSpLocks/>
          </p:cNvGrpSpPr>
          <p:nvPr/>
        </p:nvGrpSpPr>
        <p:grpSpPr bwMode="auto">
          <a:xfrm>
            <a:off x="4692023" y="3062225"/>
            <a:ext cx="876456" cy="714182"/>
            <a:chOff x="3964" y="2071"/>
            <a:chExt cx="1484" cy="330"/>
          </a:xfrm>
        </p:grpSpPr>
        <p:sp>
          <p:nvSpPr>
            <p:cNvPr id="87" name="AutoShape 54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AutoShape 55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" name="Text Box 72"/>
          <p:cNvSpPr txBox="1">
            <a:spLocks noChangeArrowheads="1"/>
          </p:cNvSpPr>
          <p:nvPr/>
        </p:nvSpPr>
        <p:spPr bwMode="black">
          <a:xfrm>
            <a:off x="4629469" y="3207224"/>
            <a:ext cx="933131" cy="44012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FF"/>
                </a:solidFill>
                <a:latin typeface="Calibri" pitchFamily="34" charset="0"/>
              </a:rPr>
              <a:t>Vụ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endParaRPr lang="en-US" sz="2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cxnSp>
        <p:nvCxnSpPr>
          <p:cNvPr id="16" name="Elbow Connector 15"/>
          <p:cNvCxnSpPr>
            <a:stCxn id="71" idx="0"/>
          </p:cNvCxnSpPr>
          <p:nvPr/>
        </p:nvCxnSpPr>
        <p:spPr>
          <a:xfrm rot="5400000" flipH="1" flipV="1">
            <a:off x="829966" y="2655789"/>
            <a:ext cx="154320" cy="50615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67" idx="0"/>
          </p:cNvCxnSpPr>
          <p:nvPr/>
        </p:nvCxnSpPr>
        <p:spPr>
          <a:xfrm>
            <a:off x="1720850" y="2839151"/>
            <a:ext cx="0" cy="146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29725" y="2836168"/>
            <a:ext cx="14526" cy="212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75" idx="0"/>
          </p:cNvCxnSpPr>
          <p:nvPr/>
        </p:nvCxnSpPr>
        <p:spPr>
          <a:xfrm>
            <a:off x="3928024" y="2839151"/>
            <a:ext cx="9526" cy="208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45" idx="2"/>
          </p:cNvCxnSpPr>
          <p:nvPr/>
        </p:nvCxnSpPr>
        <p:spPr>
          <a:xfrm rot="16200000" flipH="1">
            <a:off x="2335763" y="1232003"/>
            <a:ext cx="277983" cy="292559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65"/>
          <p:cNvSpPr>
            <a:spLocks noChangeArrowheads="1"/>
          </p:cNvSpPr>
          <p:nvPr/>
        </p:nvSpPr>
        <p:spPr bwMode="ltGray">
          <a:xfrm>
            <a:off x="858550" y="4338797"/>
            <a:ext cx="741650" cy="139001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Rectangle 66"/>
          <p:cNvSpPr>
            <a:spLocks noChangeArrowheads="1"/>
          </p:cNvSpPr>
          <p:nvPr/>
        </p:nvSpPr>
        <p:spPr bwMode="ltGray">
          <a:xfrm>
            <a:off x="1849150" y="4338797"/>
            <a:ext cx="741650" cy="139001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Text Box 74"/>
          <p:cNvSpPr txBox="1">
            <a:spLocks noChangeArrowheads="1"/>
          </p:cNvSpPr>
          <p:nvPr/>
        </p:nvSpPr>
        <p:spPr bwMode="black">
          <a:xfrm>
            <a:off x="503250" y="4557279"/>
            <a:ext cx="1081075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Chi </a:t>
            </a:r>
          </a:p>
          <a:p>
            <a:pPr algn="ctr">
              <a:spcBef>
                <a:spcPts val="0"/>
              </a:spcBef>
            </a:pPr>
            <a:r>
              <a:rPr lang="en-US" sz="2000" b="1" dirty="0" err="1" smtClean="0">
                <a:solidFill>
                  <a:srgbClr val="0000FF"/>
                </a:solidFill>
                <a:latin typeface="Calibri" pitchFamily="34" charset="0"/>
              </a:rPr>
              <a:t>cục</a:t>
            </a:r>
            <a:endParaRPr lang="en-US" sz="2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17" name="Text Box 75"/>
          <p:cNvSpPr txBox="1">
            <a:spLocks noChangeArrowheads="1"/>
          </p:cNvSpPr>
          <p:nvPr/>
        </p:nvSpPr>
        <p:spPr bwMode="black">
          <a:xfrm>
            <a:off x="1662125" y="4481079"/>
            <a:ext cx="1081075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Chi </a:t>
            </a:r>
          </a:p>
          <a:p>
            <a:pPr algn="ctr">
              <a:spcBef>
                <a:spcPts val="0"/>
              </a:spcBef>
            </a:pPr>
            <a:r>
              <a:rPr lang="en-US" sz="2000" b="1" dirty="0" err="1" smtClean="0">
                <a:solidFill>
                  <a:srgbClr val="0000FF"/>
                </a:solidFill>
                <a:latin typeface="Calibri" pitchFamily="34" charset="0"/>
              </a:rPr>
              <a:t>cục</a:t>
            </a:r>
            <a:endParaRPr lang="en-US" sz="2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cxnSp>
        <p:nvCxnSpPr>
          <p:cNvPr id="31832" name="Elbow Connector 31831"/>
          <p:cNvCxnSpPr/>
          <p:nvPr/>
        </p:nvCxnSpPr>
        <p:spPr>
          <a:xfrm rot="5400000">
            <a:off x="1611138" y="3381431"/>
            <a:ext cx="722431" cy="135390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36" name="Straight Connector 31835"/>
          <p:cNvCxnSpPr/>
          <p:nvPr/>
        </p:nvCxnSpPr>
        <p:spPr>
          <a:xfrm flipH="1">
            <a:off x="2121588" y="4065270"/>
            <a:ext cx="12012" cy="352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48"/>
          <p:cNvSpPr>
            <a:spLocks noChangeArrowheads="1"/>
          </p:cNvSpPr>
          <p:nvPr/>
        </p:nvSpPr>
        <p:spPr bwMode="ltGray">
          <a:xfrm>
            <a:off x="6338900" y="4338797"/>
            <a:ext cx="741650" cy="139001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Rectangle 49"/>
          <p:cNvSpPr>
            <a:spLocks noChangeArrowheads="1"/>
          </p:cNvSpPr>
          <p:nvPr/>
        </p:nvSpPr>
        <p:spPr bwMode="ltGray">
          <a:xfrm>
            <a:off x="5419737" y="4338797"/>
            <a:ext cx="741650" cy="139001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Text Box 81"/>
          <p:cNvSpPr txBox="1">
            <a:spLocks noChangeArrowheads="1"/>
          </p:cNvSpPr>
          <p:nvPr/>
        </p:nvSpPr>
        <p:spPr bwMode="black">
          <a:xfrm>
            <a:off x="5354950" y="4557279"/>
            <a:ext cx="893450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66FFFF"/>
                </a:solidFill>
                <a:latin typeface="Calibri" pitchFamily="34" charset="0"/>
              </a:rPr>
              <a:t>Chi </a:t>
            </a:r>
          </a:p>
          <a:p>
            <a:pPr algn="ctr">
              <a:spcBef>
                <a:spcPts val="0"/>
              </a:spcBef>
            </a:pPr>
            <a:r>
              <a:rPr lang="en-US" sz="2400" b="1" dirty="0" err="1">
                <a:solidFill>
                  <a:srgbClr val="66FFFF"/>
                </a:solidFill>
                <a:latin typeface="Calibri" pitchFamily="34" charset="0"/>
              </a:rPr>
              <a:t>cục</a:t>
            </a:r>
            <a:endParaRPr lang="en-US" sz="2400" b="1" dirty="0">
              <a:solidFill>
                <a:srgbClr val="66FFFF"/>
              </a:solidFill>
              <a:latin typeface="Calibri" pitchFamily="34" charset="0"/>
            </a:endParaRPr>
          </a:p>
        </p:txBody>
      </p:sp>
      <p:sp>
        <p:nvSpPr>
          <p:cNvPr id="137" name="Text Box 82"/>
          <p:cNvSpPr txBox="1">
            <a:spLocks noChangeArrowheads="1"/>
          </p:cNvSpPr>
          <p:nvPr/>
        </p:nvSpPr>
        <p:spPr bwMode="black">
          <a:xfrm>
            <a:off x="6269350" y="4557279"/>
            <a:ext cx="893450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66FFFF"/>
                </a:solidFill>
                <a:latin typeface="Calibri" pitchFamily="34" charset="0"/>
              </a:rPr>
              <a:t>Chi </a:t>
            </a:r>
          </a:p>
          <a:p>
            <a:pPr algn="ctr">
              <a:spcBef>
                <a:spcPts val="0"/>
              </a:spcBef>
            </a:pPr>
            <a:r>
              <a:rPr lang="en-US" sz="2400" b="1" dirty="0" err="1">
                <a:solidFill>
                  <a:srgbClr val="66FFFF"/>
                </a:solidFill>
                <a:latin typeface="Calibri" pitchFamily="34" charset="0"/>
              </a:rPr>
              <a:t>cục</a:t>
            </a:r>
            <a:endParaRPr lang="en-US" sz="2400" b="1" dirty="0">
              <a:solidFill>
                <a:srgbClr val="66FFFF"/>
              </a:solidFill>
              <a:latin typeface="Calibri" pitchFamily="34" charset="0"/>
            </a:endParaRPr>
          </a:p>
        </p:txBody>
      </p:sp>
      <p:cxnSp>
        <p:nvCxnSpPr>
          <p:cNvPr id="40" name="Elbow Connector 39"/>
          <p:cNvCxnSpPr/>
          <p:nvPr/>
        </p:nvCxnSpPr>
        <p:spPr>
          <a:xfrm rot="5400000">
            <a:off x="7919296" y="3647830"/>
            <a:ext cx="565465" cy="817143"/>
          </a:xfrm>
          <a:prstGeom prst="bentConnector3">
            <a:avLst>
              <a:gd name="adj1" fmla="val 462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31792" idx="0"/>
          </p:cNvCxnSpPr>
          <p:nvPr/>
        </p:nvCxnSpPr>
        <p:spPr>
          <a:xfrm>
            <a:off x="8441375" y="4026806"/>
            <a:ext cx="0" cy="311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rot="5400000" flipH="1" flipV="1">
            <a:off x="6208671" y="3358613"/>
            <a:ext cx="569436" cy="1404378"/>
          </a:xfrm>
          <a:prstGeom prst="bentConnector3">
            <a:avLst>
              <a:gd name="adj1" fmla="val 688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134" idx="0"/>
          </p:cNvCxnSpPr>
          <p:nvPr/>
        </p:nvCxnSpPr>
        <p:spPr>
          <a:xfrm>
            <a:off x="6709725" y="3975171"/>
            <a:ext cx="0" cy="415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rot="5400000" flipH="1" flipV="1">
            <a:off x="3354843" y="3727782"/>
            <a:ext cx="567162" cy="579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V="1">
            <a:off x="4059636" y="3854481"/>
            <a:ext cx="202930" cy="54980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3" idx="2"/>
            <a:endCxn id="87" idx="0"/>
          </p:cNvCxnSpPr>
          <p:nvPr/>
        </p:nvCxnSpPr>
        <p:spPr>
          <a:xfrm rot="5400000">
            <a:off x="6294788" y="1377372"/>
            <a:ext cx="520316" cy="284939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53" idx="2"/>
          </p:cNvCxnSpPr>
          <p:nvPr/>
        </p:nvCxnSpPr>
        <p:spPr>
          <a:xfrm rot="16200000" flipH="1">
            <a:off x="7908548" y="2613002"/>
            <a:ext cx="525456" cy="38327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3" idx="0"/>
          </p:cNvCxnSpPr>
          <p:nvPr/>
        </p:nvCxnSpPr>
        <p:spPr>
          <a:xfrm flipV="1">
            <a:off x="6147349" y="2817148"/>
            <a:ext cx="14038" cy="245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1" idx="0"/>
          </p:cNvCxnSpPr>
          <p:nvPr/>
        </p:nvCxnSpPr>
        <p:spPr>
          <a:xfrm flipV="1">
            <a:off x="7142622" y="2804264"/>
            <a:ext cx="0" cy="227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86941" y="5845314"/>
            <a:ext cx="89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Cơ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cấu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tổ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chức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trên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tạo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rất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nhiều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tầng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nấc</a:t>
            </a:r>
            <a:r>
              <a:rPr lang="en-US" sz="2000" dirty="0" smtClean="0">
                <a:solidFill>
                  <a:schemeClr val="tx2"/>
                </a:solidFill>
              </a:rPr>
              <a:t>, qua </a:t>
            </a:r>
            <a:r>
              <a:rPr lang="en-US" sz="2000" dirty="0" err="1" smtClean="0">
                <a:solidFill>
                  <a:schemeClr val="tx2"/>
                </a:solidFill>
              </a:rPr>
              <a:t>nhiều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cấp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trung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gian</a:t>
            </a:r>
            <a:r>
              <a:rPr lang="en-US" sz="2000" dirty="0" smtClean="0">
                <a:solidFill>
                  <a:schemeClr val="tx2"/>
                </a:solidFill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</a:rPr>
              <a:t>làm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cho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việc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xử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lý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mất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nhiều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thời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gian</a:t>
            </a:r>
            <a:r>
              <a:rPr lang="en-US" sz="2000" dirty="0">
                <a:solidFill>
                  <a:schemeClr val="tx2"/>
                </a:solidFill>
              </a:rPr>
              <a:t>. "</a:t>
            </a:r>
            <a:r>
              <a:rPr lang="en-US" sz="2000" dirty="0" err="1">
                <a:solidFill>
                  <a:schemeClr val="tx2"/>
                </a:solidFill>
              </a:rPr>
              <a:t>Đó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là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những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điều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cần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khắc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phục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ngay</a:t>
            </a:r>
            <a:r>
              <a:rPr lang="en-US" sz="2000" dirty="0" smtClean="0">
                <a:solidFill>
                  <a:schemeClr val="tx2"/>
                </a:solidFill>
              </a:rPr>
              <a:t>".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6ADE5811-767A-4CEE-9417-9E85E29514A2}" type="slidenum">
              <a:rPr lang="en-US" sz="1600" b="1" smtClean="0">
                <a:solidFill>
                  <a:schemeClr val="accent1"/>
                </a:solidFill>
              </a:rPr>
              <a:pPr/>
              <a:t>11</a:t>
            </a:fld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843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63562"/>
          </a:xfrm>
        </p:spPr>
        <p:txBody>
          <a:bodyPr/>
          <a:lstStyle/>
          <a:p>
            <a:pPr algn="l"/>
            <a:r>
              <a:rPr lang="en-US" sz="2400" dirty="0"/>
              <a:t>c.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chức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MTTQ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đoàn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CT-XH.</a:t>
            </a:r>
          </a:p>
        </p:txBody>
      </p:sp>
      <p:sp>
        <p:nvSpPr>
          <p:cNvPr id="277507" name="AutoShape 3"/>
          <p:cNvSpPr>
            <a:spLocks noChangeArrowheads="1"/>
          </p:cNvSpPr>
          <p:nvPr/>
        </p:nvSpPr>
        <p:spPr bwMode="gray">
          <a:xfrm>
            <a:off x="228600" y="1873250"/>
            <a:ext cx="2297113" cy="4679950"/>
          </a:xfrm>
          <a:prstGeom prst="roundRect">
            <a:avLst>
              <a:gd name="adj" fmla="val 4690"/>
            </a:avLst>
          </a:prstGeom>
          <a:solidFill>
            <a:srgbClr val="A9DC86"/>
          </a:solidFill>
          <a:ln w="2540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9DC8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25400" dir="10800000" sy="50000" kx="-2453608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77508" name="AutoShape 4"/>
          <p:cNvSpPr>
            <a:spLocks noChangeArrowheads="1"/>
          </p:cNvSpPr>
          <p:nvPr/>
        </p:nvSpPr>
        <p:spPr bwMode="gray">
          <a:xfrm>
            <a:off x="228600" y="1295400"/>
            <a:ext cx="2438400" cy="4397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6B828"/>
              </a:gs>
              <a:gs pos="100000">
                <a:srgbClr val="2F611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11" name="AutoShape 7"/>
          <p:cNvSpPr>
            <a:spLocks noChangeArrowheads="1"/>
          </p:cNvSpPr>
          <p:nvPr/>
        </p:nvSpPr>
        <p:spPr bwMode="gray">
          <a:xfrm>
            <a:off x="2829840" y="1873250"/>
            <a:ext cx="2615475" cy="4679950"/>
          </a:xfrm>
          <a:prstGeom prst="roundRect">
            <a:avLst>
              <a:gd name="adj" fmla="val 4690"/>
            </a:avLst>
          </a:prstGeom>
          <a:solidFill>
            <a:srgbClr val="F1D08F"/>
          </a:solidFill>
          <a:ln w="2540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1D08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25400" dir="10800000" sy="50000" kx="-2453608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en-US"/>
          </a:p>
        </p:txBody>
      </p:sp>
      <p:sp>
        <p:nvSpPr>
          <p:cNvPr id="277515" name="AutoShape 11"/>
          <p:cNvSpPr>
            <a:spLocks noChangeArrowheads="1"/>
          </p:cNvSpPr>
          <p:nvPr/>
        </p:nvSpPr>
        <p:spPr bwMode="gray">
          <a:xfrm>
            <a:off x="5720419" y="1873250"/>
            <a:ext cx="3021190" cy="4679950"/>
          </a:xfrm>
          <a:prstGeom prst="roundRect">
            <a:avLst>
              <a:gd name="adj" fmla="val 4690"/>
            </a:avLst>
          </a:prstGeom>
          <a:solidFill>
            <a:srgbClr val="6FC5E3"/>
          </a:solidFill>
          <a:ln w="2540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FC5E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25400" dir="10800000" sy="50000" kx="-2453608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77519" name="Freeform 15"/>
          <p:cNvSpPr>
            <a:spLocks/>
          </p:cNvSpPr>
          <p:nvPr/>
        </p:nvSpPr>
        <p:spPr bwMode="gray">
          <a:xfrm rot="813810">
            <a:off x="1958968" y="382456"/>
            <a:ext cx="2043887" cy="1157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88CE58">
                  <a:gamma/>
                  <a:tint val="90980"/>
                  <a:invGamma/>
                  <a:alpha val="32001"/>
                </a:srgbClr>
              </a:gs>
              <a:gs pos="100000">
                <a:srgbClr val="88CE5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0" name="Freeform 16"/>
          <p:cNvSpPr>
            <a:spLocks/>
          </p:cNvSpPr>
          <p:nvPr/>
        </p:nvSpPr>
        <p:spPr bwMode="gray">
          <a:xfrm rot="1235516">
            <a:off x="4927070" y="350591"/>
            <a:ext cx="2043888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AD83EB">
                  <a:gamma/>
                  <a:tint val="90980"/>
                  <a:invGamma/>
                  <a:alpha val="32001"/>
                </a:srgbClr>
              </a:gs>
              <a:gs pos="100000">
                <a:srgbClr val="AD83E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1" name="Text Box 17"/>
          <p:cNvSpPr txBox="1">
            <a:spLocks noChangeArrowheads="1"/>
          </p:cNvSpPr>
          <p:nvPr/>
        </p:nvSpPr>
        <p:spPr bwMode="gray">
          <a:xfrm>
            <a:off x="804390" y="1295400"/>
            <a:ext cx="132921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solidFill>
                  <a:srgbClr val="FFFFFF"/>
                </a:solidFill>
              </a:rPr>
              <a:t>Ưu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điểm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277524" name="Text Box 20"/>
          <p:cNvSpPr txBox="1">
            <a:spLocks noChangeArrowheads="1"/>
          </p:cNvSpPr>
          <p:nvPr/>
        </p:nvSpPr>
        <p:spPr bwMode="gray">
          <a:xfrm>
            <a:off x="228600" y="1905000"/>
            <a:ext cx="233019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FF00"/>
                </a:solidFill>
              </a:rPr>
              <a:t>Tổ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chức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bộ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máy</a:t>
            </a:r>
            <a:r>
              <a:rPr lang="en-US" sz="2200" b="1" dirty="0">
                <a:solidFill>
                  <a:srgbClr val="FFFF00"/>
                </a:solidFill>
              </a:rPr>
              <a:t>, </a:t>
            </a:r>
            <a:r>
              <a:rPr lang="en-US" sz="2200" b="1" dirty="0" err="1">
                <a:solidFill>
                  <a:srgbClr val="FFFF00"/>
                </a:solidFill>
              </a:rPr>
              <a:t>nội</a:t>
            </a:r>
            <a:r>
              <a:rPr lang="en-US" sz="2200" b="1" dirty="0">
                <a:solidFill>
                  <a:srgbClr val="FFFF00"/>
                </a:solidFill>
              </a:rPr>
              <a:t> dung, </a:t>
            </a:r>
            <a:r>
              <a:rPr lang="en-US" sz="2200" b="1" dirty="0" err="1">
                <a:solidFill>
                  <a:srgbClr val="FFFF00"/>
                </a:solidFill>
              </a:rPr>
              <a:t>phương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thức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hoạt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động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đã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có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sự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đổi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mới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hướng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về</a:t>
            </a:r>
            <a:r>
              <a:rPr lang="en-US" sz="2200" b="1" dirty="0" smtClean="0">
                <a:solidFill>
                  <a:srgbClr val="FFFF00"/>
                </a:solidFill>
              </a:rPr>
              <a:t>  </a:t>
            </a:r>
            <a:r>
              <a:rPr lang="en-US" sz="2200" b="1" dirty="0" err="1" smtClean="0">
                <a:solidFill>
                  <a:srgbClr val="FFFF00"/>
                </a:solidFill>
              </a:rPr>
              <a:t>cơ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sở</a:t>
            </a:r>
            <a:r>
              <a:rPr lang="en-US" sz="2200" b="1" dirty="0" smtClean="0">
                <a:solidFill>
                  <a:srgbClr val="FFFF00"/>
                </a:solidFill>
              </a:rPr>
              <a:t>; </a:t>
            </a:r>
            <a:r>
              <a:rPr lang="en-US" sz="2200" b="1" dirty="0" err="1">
                <a:solidFill>
                  <a:srgbClr val="FFFF00"/>
                </a:solidFill>
              </a:rPr>
              <a:t>hiệu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quả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hoạt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động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được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nâng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lên</a:t>
            </a:r>
            <a:r>
              <a:rPr lang="en-US" sz="2200" b="1" dirty="0">
                <a:solidFill>
                  <a:srgbClr val="FFFF00"/>
                </a:solidFill>
              </a:rPr>
              <a:t>. </a:t>
            </a:r>
            <a:endParaRPr lang="en-US" sz="2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</a:rPr>
              <a:t>Hiện</a:t>
            </a:r>
            <a:r>
              <a:rPr lang="en-US" sz="2000" dirty="0" smtClean="0">
                <a:solidFill>
                  <a:schemeClr val="bg1"/>
                </a:solidFill>
              </a:rPr>
              <a:t> nay, </a:t>
            </a:r>
            <a:r>
              <a:rPr lang="en-US" sz="2000" dirty="0" err="1" smtClean="0">
                <a:solidFill>
                  <a:schemeClr val="bg1"/>
                </a:solidFill>
              </a:rPr>
              <a:t>cả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nước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có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63.000 </a:t>
            </a:r>
            <a:r>
              <a:rPr lang="en-US" sz="2000" dirty="0" err="1">
                <a:solidFill>
                  <a:schemeClr val="bg1"/>
                </a:solidFill>
              </a:rPr>
              <a:t>hội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đặc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thù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77525" name="Text Box 21"/>
          <p:cNvSpPr txBox="1">
            <a:spLocks noChangeArrowheads="1"/>
          </p:cNvSpPr>
          <p:nvPr/>
        </p:nvSpPr>
        <p:spPr bwMode="gray">
          <a:xfrm>
            <a:off x="2837979" y="1905000"/>
            <a:ext cx="2584275" cy="420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(</a:t>
            </a:r>
            <a:r>
              <a:rPr lang="en-US" sz="2200" b="1" dirty="0" smtClean="0">
                <a:solidFill>
                  <a:schemeClr val="bg1"/>
                </a:solidFill>
              </a:rPr>
              <a:t>1) </a:t>
            </a:r>
            <a:r>
              <a:rPr lang="en-US" sz="2200" b="1" i="1" dirty="0" err="1" smtClean="0">
                <a:solidFill>
                  <a:schemeClr val="bg1"/>
                </a:solidFill>
              </a:rPr>
              <a:t>Tổ</a:t>
            </a:r>
            <a:r>
              <a:rPr lang="en-US" sz="2200" b="1" i="1" dirty="0" smtClean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chức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bộ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máy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của</a:t>
            </a:r>
            <a:r>
              <a:rPr lang="en-US" sz="2200" b="1" i="1" dirty="0">
                <a:solidFill>
                  <a:schemeClr val="bg1"/>
                </a:solidFill>
              </a:rPr>
              <a:t> MTTQ </a:t>
            </a:r>
            <a:r>
              <a:rPr lang="en-US" sz="2200" b="1" i="1" dirty="0" err="1">
                <a:solidFill>
                  <a:schemeClr val="bg1"/>
                </a:solidFill>
              </a:rPr>
              <a:t>và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các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đoàn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thể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chậm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đổi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mới</a:t>
            </a:r>
            <a:r>
              <a:rPr lang="en-US" sz="2200" b="1" dirty="0">
                <a:solidFill>
                  <a:schemeClr val="bg1"/>
                </a:solidFill>
              </a:rPr>
              <a:t>, </a:t>
            </a:r>
            <a:r>
              <a:rPr lang="en-US" sz="2200" b="1" dirty="0" err="1">
                <a:solidFill>
                  <a:schemeClr val="bg1"/>
                </a:solidFill>
              </a:rPr>
              <a:t>một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số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nhiệm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vụ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còn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trùng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lắp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200" b="1" dirty="0" smtClean="0">
                <a:solidFill>
                  <a:srgbClr val="FFFF00"/>
                </a:solidFill>
              </a:rPr>
              <a:t>(</a:t>
            </a:r>
            <a:r>
              <a:rPr lang="en-US" sz="2200" b="1" dirty="0">
                <a:solidFill>
                  <a:srgbClr val="FFFF00"/>
                </a:solidFill>
              </a:rPr>
              <a:t>2</a:t>
            </a:r>
            <a:r>
              <a:rPr lang="en-US" sz="2200" b="1" dirty="0" smtClean="0">
                <a:solidFill>
                  <a:srgbClr val="FFFF00"/>
                </a:solidFill>
              </a:rPr>
              <a:t>)</a:t>
            </a:r>
            <a:r>
              <a:rPr lang="en-US" sz="2200" b="1" dirty="0" smtClean="0">
                <a:solidFill>
                  <a:srgbClr val="99FFCC"/>
                </a:solidFill>
              </a:rPr>
              <a:t> </a:t>
            </a:r>
            <a:r>
              <a:rPr lang="en-US" sz="2200" b="1" i="1" dirty="0" err="1" smtClean="0">
                <a:solidFill>
                  <a:srgbClr val="99FFCC"/>
                </a:solidFill>
              </a:rPr>
              <a:t>Năng</a:t>
            </a:r>
            <a:r>
              <a:rPr lang="en-US" sz="2200" b="1" i="1" dirty="0" smtClean="0">
                <a:solidFill>
                  <a:srgbClr val="99FFCC"/>
                </a:solidFill>
              </a:rPr>
              <a:t> </a:t>
            </a:r>
            <a:r>
              <a:rPr lang="en-US" sz="2200" b="1" i="1" dirty="0" err="1">
                <a:solidFill>
                  <a:srgbClr val="99FFCC"/>
                </a:solidFill>
              </a:rPr>
              <a:t>lực</a:t>
            </a:r>
            <a:r>
              <a:rPr lang="en-US" sz="2200" b="1" i="1" dirty="0">
                <a:solidFill>
                  <a:srgbClr val="99FFCC"/>
                </a:solidFill>
              </a:rPr>
              <a:t>, </a:t>
            </a:r>
            <a:r>
              <a:rPr lang="en-US" sz="2200" b="1" i="1" dirty="0" err="1">
                <a:solidFill>
                  <a:srgbClr val="99FFCC"/>
                </a:solidFill>
              </a:rPr>
              <a:t>trình</a:t>
            </a:r>
            <a:r>
              <a:rPr lang="en-US" sz="2200" b="1" i="1" dirty="0">
                <a:solidFill>
                  <a:srgbClr val="99FFCC"/>
                </a:solidFill>
              </a:rPr>
              <a:t> </a:t>
            </a:r>
            <a:r>
              <a:rPr lang="en-US" sz="2200" b="1" i="1" dirty="0" err="1">
                <a:solidFill>
                  <a:srgbClr val="99FFCC"/>
                </a:solidFill>
              </a:rPr>
              <a:t>độ</a:t>
            </a:r>
            <a:r>
              <a:rPr lang="en-US" sz="2200" b="1" i="1" dirty="0">
                <a:solidFill>
                  <a:srgbClr val="99FFCC"/>
                </a:solidFill>
              </a:rPr>
              <a:t> </a:t>
            </a:r>
            <a:r>
              <a:rPr lang="en-US" sz="2200" b="1" dirty="0" err="1">
                <a:solidFill>
                  <a:srgbClr val="99FFCC"/>
                </a:solidFill>
              </a:rPr>
              <a:t>của</a:t>
            </a:r>
            <a:r>
              <a:rPr lang="en-US" sz="2200" b="1" dirty="0">
                <a:solidFill>
                  <a:srgbClr val="99FFCC"/>
                </a:solidFill>
              </a:rPr>
              <a:t> </a:t>
            </a:r>
            <a:r>
              <a:rPr lang="en-US" sz="2200" b="1" dirty="0" err="1">
                <a:solidFill>
                  <a:srgbClr val="99FFCC"/>
                </a:solidFill>
              </a:rPr>
              <a:t>đội</a:t>
            </a:r>
            <a:r>
              <a:rPr lang="en-US" sz="2200" b="1" dirty="0">
                <a:solidFill>
                  <a:srgbClr val="99FFCC"/>
                </a:solidFill>
              </a:rPr>
              <a:t> </a:t>
            </a:r>
            <a:r>
              <a:rPr lang="en-US" sz="2200" b="1" dirty="0" err="1">
                <a:solidFill>
                  <a:srgbClr val="99FFCC"/>
                </a:solidFill>
              </a:rPr>
              <a:t>ngũ</a:t>
            </a:r>
            <a:r>
              <a:rPr lang="en-US" sz="2200" b="1" dirty="0">
                <a:solidFill>
                  <a:srgbClr val="99FFCC"/>
                </a:solidFill>
              </a:rPr>
              <a:t> </a:t>
            </a:r>
            <a:r>
              <a:rPr lang="en-US" sz="2200" b="1" dirty="0" err="1">
                <a:solidFill>
                  <a:srgbClr val="99FFCC"/>
                </a:solidFill>
              </a:rPr>
              <a:t>cán</a:t>
            </a:r>
            <a:r>
              <a:rPr lang="en-US" sz="2200" b="1" dirty="0">
                <a:solidFill>
                  <a:srgbClr val="99FFCC"/>
                </a:solidFill>
              </a:rPr>
              <a:t> </a:t>
            </a:r>
            <a:r>
              <a:rPr lang="en-US" sz="2200" b="1" dirty="0" err="1">
                <a:solidFill>
                  <a:srgbClr val="99FFCC"/>
                </a:solidFill>
              </a:rPr>
              <a:t>bộ</a:t>
            </a:r>
            <a:r>
              <a:rPr lang="en-US" sz="2200" b="1" dirty="0">
                <a:solidFill>
                  <a:srgbClr val="99FFCC"/>
                </a:solidFill>
              </a:rPr>
              <a:t> </a:t>
            </a:r>
            <a:r>
              <a:rPr lang="en-US" sz="2200" b="1" dirty="0" err="1">
                <a:solidFill>
                  <a:srgbClr val="99FFCC"/>
                </a:solidFill>
              </a:rPr>
              <a:t>chuyên</a:t>
            </a:r>
            <a:r>
              <a:rPr lang="en-US" sz="2200" b="1" dirty="0">
                <a:solidFill>
                  <a:srgbClr val="99FFCC"/>
                </a:solidFill>
              </a:rPr>
              <a:t> </a:t>
            </a:r>
            <a:r>
              <a:rPr lang="en-US" sz="2200" b="1" dirty="0" err="1">
                <a:solidFill>
                  <a:srgbClr val="99FFCC"/>
                </a:solidFill>
              </a:rPr>
              <a:t>trách</a:t>
            </a:r>
            <a:r>
              <a:rPr lang="en-US" sz="2200" b="1" dirty="0">
                <a:solidFill>
                  <a:srgbClr val="99FFCC"/>
                </a:solidFill>
              </a:rPr>
              <a:t> </a:t>
            </a:r>
            <a:r>
              <a:rPr lang="en-US" sz="2200" b="1" dirty="0" err="1">
                <a:solidFill>
                  <a:srgbClr val="99FFCC"/>
                </a:solidFill>
              </a:rPr>
              <a:t>cấp</a:t>
            </a:r>
            <a:r>
              <a:rPr lang="en-US" sz="2200" b="1" dirty="0">
                <a:solidFill>
                  <a:srgbClr val="99FFCC"/>
                </a:solidFill>
              </a:rPr>
              <a:t> </a:t>
            </a:r>
            <a:r>
              <a:rPr lang="en-US" sz="2200" b="1" dirty="0" err="1">
                <a:solidFill>
                  <a:srgbClr val="99FFCC"/>
                </a:solidFill>
              </a:rPr>
              <a:t>cơ</a:t>
            </a:r>
            <a:r>
              <a:rPr lang="en-US" sz="2200" b="1" dirty="0">
                <a:solidFill>
                  <a:srgbClr val="99FFCC"/>
                </a:solidFill>
              </a:rPr>
              <a:t> </a:t>
            </a:r>
            <a:r>
              <a:rPr lang="en-US" sz="2200" b="1" dirty="0" err="1">
                <a:solidFill>
                  <a:srgbClr val="99FFCC"/>
                </a:solidFill>
              </a:rPr>
              <a:t>sở</a:t>
            </a:r>
            <a:r>
              <a:rPr lang="en-US" sz="2200" b="1" dirty="0">
                <a:solidFill>
                  <a:srgbClr val="99FFCC"/>
                </a:solidFill>
              </a:rPr>
              <a:t> </a:t>
            </a:r>
            <a:r>
              <a:rPr lang="en-US" sz="2200" b="1" dirty="0" err="1">
                <a:solidFill>
                  <a:srgbClr val="99FFCC"/>
                </a:solidFill>
              </a:rPr>
              <a:t>còn</a:t>
            </a:r>
            <a:r>
              <a:rPr lang="en-US" sz="2200" b="1" dirty="0">
                <a:solidFill>
                  <a:srgbClr val="99FFCC"/>
                </a:solidFill>
              </a:rPr>
              <a:t> </a:t>
            </a:r>
            <a:r>
              <a:rPr lang="en-US" sz="2200" b="1" dirty="0" err="1">
                <a:solidFill>
                  <a:srgbClr val="99FFCC"/>
                </a:solidFill>
              </a:rPr>
              <a:t>hạn</a:t>
            </a:r>
            <a:r>
              <a:rPr lang="en-US" sz="2200" b="1" dirty="0">
                <a:solidFill>
                  <a:srgbClr val="99FFCC"/>
                </a:solidFill>
              </a:rPr>
              <a:t> </a:t>
            </a:r>
            <a:r>
              <a:rPr lang="en-US" sz="2200" b="1" dirty="0" err="1">
                <a:solidFill>
                  <a:srgbClr val="99FFCC"/>
                </a:solidFill>
              </a:rPr>
              <a:t>chế</a:t>
            </a:r>
            <a:r>
              <a:rPr lang="en-US" sz="2200" b="1" dirty="0">
                <a:solidFill>
                  <a:srgbClr val="99FFCC"/>
                </a:solidFill>
              </a:rPr>
              <a:t>. </a:t>
            </a:r>
          </a:p>
        </p:txBody>
      </p:sp>
      <p:sp>
        <p:nvSpPr>
          <p:cNvPr id="277526" name="Text Box 22"/>
          <p:cNvSpPr txBox="1">
            <a:spLocks noChangeArrowheads="1"/>
          </p:cNvSpPr>
          <p:nvPr/>
        </p:nvSpPr>
        <p:spPr bwMode="gray">
          <a:xfrm>
            <a:off x="5750344" y="1905000"/>
            <a:ext cx="2991265" cy="454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FFCCFF"/>
                </a:solidFill>
              </a:rPr>
              <a:t>(</a:t>
            </a:r>
            <a:r>
              <a:rPr lang="en-US" sz="2200" b="1" dirty="0">
                <a:solidFill>
                  <a:srgbClr val="FFCCFF"/>
                </a:solidFill>
              </a:rPr>
              <a:t>3) </a:t>
            </a:r>
            <a:r>
              <a:rPr lang="en-US" sz="2200" b="1" dirty="0" err="1">
                <a:solidFill>
                  <a:srgbClr val="FFCCFF"/>
                </a:solidFill>
              </a:rPr>
              <a:t>Nội</a:t>
            </a:r>
            <a:r>
              <a:rPr lang="en-US" sz="2200" b="1" dirty="0">
                <a:solidFill>
                  <a:srgbClr val="FFCCFF"/>
                </a:solidFill>
              </a:rPr>
              <a:t> dung </a:t>
            </a:r>
            <a:r>
              <a:rPr lang="en-US" sz="2200" b="1" dirty="0" err="1">
                <a:solidFill>
                  <a:srgbClr val="FFCCFF"/>
                </a:solidFill>
              </a:rPr>
              <a:t>và</a:t>
            </a:r>
            <a:r>
              <a:rPr lang="en-US" sz="2200" b="1" dirty="0">
                <a:solidFill>
                  <a:srgbClr val="FFCCFF"/>
                </a:solidFill>
              </a:rPr>
              <a:t> </a:t>
            </a:r>
            <a:r>
              <a:rPr lang="en-US" sz="2200" b="1" dirty="0" err="1">
                <a:solidFill>
                  <a:srgbClr val="FFCCFF"/>
                </a:solidFill>
              </a:rPr>
              <a:t>phương</a:t>
            </a:r>
            <a:r>
              <a:rPr lang="en-US" sz="2200" b="1" dirty="0">
                <a:solidFill>
                  <a:srgbClr val="FFCCFF"/>
                </a:solidFill>
              </a:rPr>
              <a:t> </a:t>
            </a:r>
            <a:r>
              <a:rPr lang="en-US" sz="2200" b="1" dirty="0" err="1">
                <a:solidFill>
                  <a:srgbClr val="FFCCFF"/>
                </a:solidFill>
              </a:rPr>
              <a:t>thức</a:t>
            </a:r>
            <a:r>
              <a:rPr lang="en-US" sz="2200" b="1" dirty="0">
                <a:solidFill>
                  <a:srgbClr val="FFCCFF"/>
                </a:solidFill>
              </a:rPr>
              <a:t> </a:t>
            </a:r>
            <a:r>
              <a:rPr lang="en-US" sz="2200" b="1" dirty="0" err="1">
                <a:solidFill>
                  <a:srgbClr val="FFCCFF"/>
                </a:solidFill>
              </a:rPr>
              <a:t>hoạt</a:t>
            </a:r>
            <a:r>
              <a:rPr lang="en-US" sz="2200" b="1" dirty="0">
                <a:solidFill>
                  <a:srgbClr val="FFCCFF"/>
                </a:solidFill>
              </a:rPr>
              <a:t> </a:t>
            </a:r>
            <a:r>
              <a:rPr lang="en-US" sz="2200" b="1" dirty="0" err="1">
                <a:solidFill>
                  <a:srgbClr val="FFCCFF"/>
                </a:solidFill>
              </a:rPr>
              <a:t>động</a:t>
            </a:r>
            <a:r>
              <a:rPr lang="en-US" sz="2200" b="1" dirty="0">
                <a:solidFill>
                  <a:srgbClr val="FFCCFF"/>
                </a:solidFill>
              </a:rPr>
              <a:t> </a:t>
            </a:r>
            <a:r>
              <a:rPr lang="en-US" sz="2200" b="1" dirty="0" err="1" smtClean="0">
                <a:solidFill>
                  <a:srgbClr val="FFCCFF"/>
                </a:solidFill>
              </a:rPr>
              <a:t>chưa</a:t>
            </a:r>
            <a:r>
              <a:rPr lang="en-US" sz="2200" b="1" dirty="0" smtClean="0">
                <a:solidFill>
                  <a:srgbClr val="FFCCFF"/>
                </a:solidFill>
              </a:rPr>
              <a:t> </a:t>
            </a:r>
            <a:r>
              <a:rPr lang="en-US" sz="2200" b="1" dirty="0" err="1" smtClean="0">
                <a:solidFill>
                  <a:srgbClr val="FFCCFF"/>
                </a:solidFill>
              </a:rPr>
              <a:t>thiết</a:t>
            </a:r>
            <a:r>
              <a:rPr lang="en-US" sz="2200" b="1" dirty="0" smtClean="0">
                <a:solidFill>
                  <a:srgbClr val="FFCCFF"/>
                </a:solidFill>
              </a:rPr>
              <a:t> </a:t>
            </a:r>
            <a:r>
              <a:rPr lang="en-US" sz="2200" b="1" dirty="0" err="1">
                <a:solidFill>
                  <a:srgbClr val="FFCCFF"/>
                </a:solidFill>
              </a:rPr>
              <a:t>thực</a:t>
            </a:r>
            <a:r>
              <a:rPr lang="en-US" sz="2200" b="1" dirty="0">
                <a:solidFill>
                  <a:srgbClr val="FFCCFF"/>
                </a:solidFill>
              </a:rPr>
              <a:t>, </a:t>
            </a:r>
            <a:r>
              <a:rPr lang="en-US" sz="2200" b="1" dirty="0" err="1">
                <a:solidFill>
                  <a:srgbClr val="FFCCFF"/>
                </a:solidFill>
              </a:rPr>
              <a:t>hiệu</a:t>
            </a:r>
            <a:r>
              <a:rPr lang="en-US" sz="2200" b="1" dirty="0">
                <a:solidFill>
                  <a:srgbClr val="FFCCFF"/>
                </a:solidFill>
              </a:rPr>
              <a:t> </a:t>
            </a:r>
            <a:r>
              <a:rPr lang="en-US" sz="2200" b="1" dirty="0" err="1">
                <a:solidFill>
                  <a:srgbClr val="FFCCFF"/>
                </a:solidFill>
              </a:rPr>
              <a:t>quả</a:t>
            </a:r>
            <a:r>
              <a:rPr lang="en-US" sz="2200" b="1" dirty="0">
                <a:solidFill>
                  <a:srgbClr val="FFCCFF"/>
                </a:solidFill>
              </a:rPr>
              <a:t>, </a:t>
            </a:r>
            <a:r>
              <a:rPr lang="en-US" sz="2200" b="1" dirty="0" err="1">
                <a:solidFill>
                  <a:srgbClr val="FFCCFF"/>
                </a:solidFill>
              </a:rPr>
              <a:t>thiếu</a:t>
            </a:r>
            <a:r>
              <a:rPr lang="en-US" sz="2200" b="1" dirty="0">
                <a:solidFill>
                  <a:srgbClr val="FFCCFF"/>
                </a:solidFill>
              </a:rPr>
              <a:t> </a:t>
            </a:r>
            <a:r>
              <a:rPr lang="en-US" sz="2200" b="1" dirty="0" err="1">
                <a:solidFill>
                  <a:srgbClr val="FFCCFF"/>
                </a:solidFill>
              </a:rPr>
              <a:t>sâu</a:t>
            </a:r>
            <a:r>
              <a:rPr lang="en-US" sz="2200" b="1" dirty="0">
                <a:solidFill>
                  <a:srgbClr val="FFCCFF"/>
                </a:solidFill>
              </a:rPr>
              <a:t> </a:t>
            </a:r>
            <a:r>
              <a:rPr lang="en-US" sz="2200" b="1" dirty="0" err="1">
                <a:solidFill>
                  <a:srgbClr val="FFCCFF"/>
                </a:solidFill>
              </a:rPr>
              <a:t>sát</a:t>
            </a:r>
            <a:r>
              <a:rPr lang="en-US" sz="2200" b="1" dirty="0">
                <a:solidFill>
                  <a:srgbClr val="FFCCFF"/>
                </a:solidFill>
              </a:rPr>
              <a:t> </a:t>
            </a:r>
            <a:r>
              <a:rPr lang="en-US" sz="2200" b="1" dirty="0" err="1">
                <a:solidFill>
                  <a:srgbClr val="FFCCFF"/>
                </a:solidFill>
              </a:rPr>
              <a:t>cơ</a:t>
            </a:r>
            <a:r>
              <a:rPr lang="en-US" sz="2200" b="1" dirty="0">
                <a:solidFill>
                  <a:srgbClr val="FFCCFF"/>
                </a:solidFill>
              </a:rPr>
              <a:t> </a:t>
            </a:r>
            <a:r>
              <a:rPr lang="en-US" sz="2200" b="1" dirty="0" err="1">
                <a:solidFill>
                  <a:srgbClr val="FFCCFF"/>
                </a:solidFill>
              </a:rPr>
              <a:t>sở</a:t>
            </a:r>
            <a:r>
              <a:rPr lang="en-US" sz="2200" b="1" dirty="0">
                <a:solidFill>
                  <a:srgbClr val="FFCCFF"/>
                </a:solidFill>
              </a:rPr>
              <a:t>; </a:t>
            </a:r>
            <a:r>
              <a:rPr lang="en-US" sz="2200" b="1" dirty="0" err="1">
                <a:solidFill>
                  <a:srgbClr val="FFFF00"/>
                </a:solidFill>
              </a:rPr>
              <a:t>còn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tình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trạng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"</a:t>
            </a:r>
            <a:r>
              <a:rPr lang="en-US" sz="2200" b="1" i="1" dirty="0" err="1">
                <a:solidFill>
                  <a:srgbClr val="FFFF00"/>
                </a:solidFill>
              </a:rPr>
              <a:t>hành</a:t>
            </a:r>
            <a:r>
              <a:rPr lang="en-US" sz="2200" b="1" i="1" dirty="0">
                <a:solidFill>
                  <a:srgbClr val="FFFF00"/>
                </a:solidFill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</a:rPr>
              <a:t>chính</a:t>
            </a:r>
            <a:r>
              <a:rPr lang="en-US" sz="2200" b="1" i="1" dirty="0">
                <a:solidFill>
                  <a:srgbClr val="FFFF00"/>
                </a:solidFill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</a:rPr>
              <a:t>hoá</a:t>
            </a:r>
            <a:r>
              <a:rPr lang="en-US" sz="2200" b="1" i="1" dirty="0">
                <a:solidFill>
                  <a:srgbClr val="FFFF00"/>
                </a:solidFill>
              </a:rPr>
              <a:t>", "</a:t>
            </a:r>
            <a:r>
              <a:rPr lang="en-US" sz="2200" b="1" i="1" dirty="0" err="1">
                <a:solidFill>
                  <a:srgbClr val="FFFF00"/>
                </a:solidFill>
              </a:rPr>
              <a:t>công</a:t>
            </a:r>
            <a:r>
              <a:rPr lang="en-US" sz="2200" b="1" i="1" dirty="0">
                <a:solidFill>
                  <a:srgbClr val="FFFF00"/>
                </a:solidFill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</a:rPr>
              <a:t>chức</a:t>
            </a:r>
            <a:r>
              <a:rPr lang="en-US" sz="2200" b="1" i="1" dirty="0">
                <a:solidFill>
                  <a:srgbClr val="FFFF00"/>
                </a:solidFill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</a:rPr>
              <a:t>hoá</a:t>
            </a:r>
            <a:r>
              <a:rPr lang="en-US" sz="2200" b="1" i="1" dirty="0" smtClean="0">
                <a:solidFill>
                  <a:srgbClr val="FFFF00"/>
                </a:solidFill>
              </a:rPr>
              <a:t>".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200" b="1" dirty="0" smtClean="0">
                <a:solidFill>
                  <a:schemeClr val="bg1"/>
                </a:solidFill>
              </a:rPr>
              <a:t>(</a:t>
            </a:r>
            <a:r>
              <a:rPr lang="en-US" sz="2200" b="1" dirty="0">
                <a:solidFill>
                  <a:schemeClr val="bg1"/>
                </a:solidFill>
              </a:rPr>
              <a:t>5) </a:t>
            </a:r>
            <a:r>
              <a:rPr lang="en-US" sz="2200" b="1" dirty="0" err="1" smtClean="0">
                <a:solidFill>
                  <a:schemeClr val="bg1"/>
                </a:solidFill>
              </a:rPr>
              <a:t>Cơ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sở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vật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chất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và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kinh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phí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hoạt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động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của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các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tổ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chức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hội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quần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chúng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vẫn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dựa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vào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ngân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sách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</a:rPr>
              <a:t>NN.  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77527" name="AutoShape 23"/>
          <p:cNvSpPr>
            <a:spLocks noChangeArrowheads="1"/>
          </p:cNvSpPr>
          <p:nvPr/>
        </p:nvSpPr>
        <p:spPr bwMode="gray">
          <a:xfrm>
            <a:off x="2819400" y="1312863"/>
            <a:ext cx="2778263" cy="4397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79133"/>
              </a:gs>
              <a:gs pos="100000">
                <a:srgbClr val="D79133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7522" name="Text Box 18"/>
          <p:cNvSpPr txBox="1">
            <a:spLocks noChangeArrowheads="1"/>
          </p:cNvSpPr>
          <p:nvPr/>
        </p:nvSpPr>
        <p:spPr bwMode="gray">
          <a:xfrm>
            <a:off x="3516274" y="1338263"/>
            <a:ext cx="128432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</a:rPr>
              <a:t>Hạn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chế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77528" name="AutoShape 24"/>
          <p:cNvSpPr>
            <a:spLocks noChangeArrowheads="1"/>
          </p:cNvSpPr>
          <p:nvPr/>
        </p:nvSpPr>
        <p:spPr bwMode="gray">
          <a:xfrm>
            <a:off x="5780674" y="1295400"/>
            <a:ext cx="3058526" cy="4397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B71DD"/>
              </a:gs>
              <a:gs pos="100000">
                <a:srgbClr val="4B71DD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29" name="Text Box 25"/>
          <p:cNvSpPr txBox="1">
            <a:spLocks noChangeArrowheads="1"/>
          </p:cNvSpPr>
          <p:nvPr/>
        </p:nvSpPr>
        <p:spPr bwMode="gray">
          <a:xfrm>
            <a:off x="6613852" y="1320800"/>
            <a:ext cx="11112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B</a:t>
            </a:r>
            <a:r>
              <a:rPr lang="en-US" sz="2000" b="1" dirty="0" err="1" smtClean="0">
                <a:solidFill>
                  <a:schemeClr val="bg1"/>
                </a:solidFill>
              </a:rPr>
              <a:t>ất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cập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12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1877742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563562"/>
          </a:xfrm>
        </p:spPr>
        <p:txBody>
          <a:bodyPr/>
          <a:lstStyle/>
          <a:p>
            <a:pPr algn="ctr"/>
            <a:r>
              <a:rPr lang="en-US" sz="2400" dirty="0"/>
              <a:t>II- QUAN ĐIỂM, MỤC TIÊU </a:t>
            </a:r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4806467" y="2480290"/>
            <a:ext cx="4049789" cy="407291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217411" y="2509005"/>
            <a:ext cx="4125012" cy="4044195"/>
          </a:xfrm>
          <a:prstGeom prst="roundRect">
            <a:avLst>
              <a:gd name="adj" fmla="val 1195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04800" y="2514600"/>
            <a:ext cx="4125012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   </a:t>
            </a:r>
            <a:r>
              <a:rPr lang="en-US" sz="1900" b="1" dirty="0" smtClean="0">
                <a:solidFill>
                  <a:srgbClr val="660033"/>
                </a:solidFill>
              </a:rPr>
              <a:t>1.</a:t>
            </a:r>
            <a:r>
              <a:rPr lang="en-US" sz="1900" b="1" i="1" dirty="0" smtClean="0">
                <a:solidFill>
                  <a:srgbClr val="660033"/>
                </a:solidFill>
              </a:rPr>
              <a:t>Tăng </a:t>
            </a:r>
            <a:r>
              <a:rPr lang="en-US" sz="1900" b="1" i="1" dirty="0" err="1">
                <a:solidFill>
                  <a:srgbClr val="660033"/>
                </a:solidFill>
              </a:rPr>
              <a:t>cường</a:t>
            </a:r>
            <a:r>
              <a:rPr lang="en-US" sz="1900" b="1" i="1" dirty="0">
                <a:solidFill>
                  <a:srgbClr val="660033"/>
                </a:solidFill>
              </a:rPr>
              <a:t> </a:t>
            </a:r>
            <a:r>
              <a:rPr lang="en-US" sz="1900" b="1" i="1" dirty="0" err="1">
                <a:solidFill>
                  <a:srgbClr val="660033"/>
                </a:solidFill>
              </a:rPr>
              <a:t>sự</a:t>
            </a:r>
            <a:r>
              <a:rPr lang="en-US" sz="1900" b="1" i="1" dirty="0">
                <a:solidFill>
                  <a:srgbClr val="660033"/>
                </a:solidFill>
              </a:rPr>
              <a:t> </a:t>
            </a:r>
            <a:r>
              <a:rPr lang="en-US" sz="1900" b="1" i="1" dirty="0" err="1">
                <a:solidFill>
                  <a:srgbClr val="660033"/>
                </a:solidFill>
              </a:rPr>
              <a:t>lãnh</a:t>
            </a:r>
            <a:r>
              <a:rPr lang="en-US" sz="1900" b="1" i="1" dirty="0">
                <a:solidFill>
                  <a:srgbClr val="660033"/>
                </a:solidFill>
              </a:rPr>
              <a:t> </a:t>
            </a:r>
            <a:r>
              <a:rPr lang="en-US" sz="1900" b="1" i="1" dirty="0" err="1">
                <a:solidFill>
                  <a:srgbClr val="660033"/>
                </a:solidFill>
              </a:rPr>
              <a:t>đạo</a:t>
            </a:r>
            <a:r>
              <a:rPr lang="en-US" sz="1900" b="1" i="1" dirty="0">
                <a:solidFill>
                  <a:srgbClr val="660033"/>
                </a:solidFill>
              </a:rPr>
              <a:t> </a:t>
            </a:r>
            <a:r>
              <a:rPr lang="en-US" sz="1900" b="1" i="1" dirty="0" err="1">
                <a:solidFill>
                  <a:srgbClr val="660033"/>
                </a:solidFill>
              </a:rPr>
              <a:t>của</a:t>
            </a:r>
            <a:r>
              <a:rPr lang="en-US" sz="1900" b="1" i="1" dirty="0">
                <a:solidFill>
                  <a:srgbClr val="660033"/>
                </a:solidFill>
              </a:rPr>
              <a:t> </a:t>
            </a:r>
            <a:r>
              <a:rPr lang="en-US" sz="1900" b="1" i="1" dirty="0" err="1">
                <a:solidFill>
                  <a:srgbClr val="660033"/>
                </a:solidFill>
              </a:rPr>
              <a:t>Đảng</a:t>
            </a:r>
            <a:r>
              <a:rPr lang="en-US" sz="1900" b="1" i="1" dirty="0" smtClean="0">
                <a:solidFill>
                  <a:srgbClr val="660033"/>
                </a:solidFill>
              </a:rPr>
              <a:t>,… </a:t>
            </a:r>
            <a:r>
              <a:rPr lang="en-US" sz="1900" b="1" i="1" dirty="0" err="1" smtClean="0">
                <a:solidFill>
                  <a:srgbClr val="800000"/>
                </a:solidFill>
              </a:rPr>
              <a:t>trong</a:t>
            </a:r>
            <a:r>
              <a:rPr lang="en-US" sz="1900" b="1" i="1" dirty="0" smtClean="0">
                <a:solidFill>
                  <a:srgbClr val="800000"/>
                </a:solidFill>
              </a:rPr>
              <a:t> </a:t>
            </a:r>
            <a:r>
              <a:rPr lang="en-US" sz="1900" b="1" i="1" dirty="0" err="1">
                <a:solidFill>
                  <a:srgbClr val="800000"/>
                </a:solidFill>
              </a:rPr>
              <a:t>việc</a:t>
            </a:r>
            <a:r>
              <a:rPr lang="en-US" sz="1900" b="1" i="1" dirty="0">
                <a:solidFill>
                  <a:srgbClr val="800000"/>
                </a:solidFill>
              </a:rPr>
              <a:t> </a:t>
            </a:r>
            <a:r>
              <a:rPr lang="en-US" sz="1900" b="1" i="1" dirty="0" err="1">
                <a:solidFill>
                  <a:srgbClr val="800000"/>
                </a:solidFill>
              </a:rPr>
              <a:t>đổi</a:t>
            </a:r>
            <a:r>
              <a:rPr lang="en-US" sz="1900" b="1" i="1" dirty="0">
                <a:solidFill>
                  <a:srgbClr val="800000"/>
                </a:solidFill>
              </a:rPr>
              <a:t> </a:t>
            </a:r>
            <a:r>
              <a:rPr lang="en-US" sz="1900" b="1" i="1" dirty="0" err="1">
                <a:solidFill>
                  <a:srgbClr val="800000"/>
                </a:solidFill>
              </a:rPr>
              <a:t>mới</a:t>
            </a:r>
            <a:r>
              <a:rPr lang="en-US" sz="1900" b="1" i="1" dirty="0">
                <a:solidFill>
                  <a:srgbClr val="800000"/>
                </a:solidFill>
              </a:rPr>
              <a:t>, </a:t>
            </a:r>
            <a:r>
              <a:rPr lang="en-US" sz="1900" b="1" i="1" dirty="0" err="1">
                <a:solidFill>
                  <a:srgbClr val="800000"/>
                </a:solidFill>
              </a:rPr>
              <a:t>sắp</a:t>
            </a:r>
            <a:r>
              <a:rPr lang="en-US" sz="1900" b="1" i="1" dirty="0">
                <a:solidFill>
                  <a:srgbClr val="800000"/>
                </a:solidFill>
              </a:rPr>
              <a:t> </a:t>
            </a:r>
            <a:r>
              <a:rPr lang="en-US" sz="1900" b="1" i="1" dirty="0" err="1">
                <a:solidFill>
                  <a:srgbClr val="800000"/>
                </a:solidFill>
              </a:rPr>
              <a:t>xếp</a:t>
            </a:r>
            <a:r>
              <a:rPr lang="en-US" sz="1900" b="1" i="1" dirty="0">
                <a:solidFill>
                  <a:srgbClr val="800000"/>
                </a:solidFill>
              </a:rPr>
              <a:t> </a:t>
            </a:r>
            <a:r>
              <a:rPr lang="en-US" sz="1900" b="1" i="1" dirty="0" err="1">
                <a:solidFill>
                  <a:srgbClr val="800000"/>
                </a:solidFill>
              </a:rPr>
              <a:t>tổ</a:t>
            </a:r>
            <a:r>
              <a:rPr lang="en-US" sz="1900" b="1" i="1" dirty="0">
                <a:solidFill>
                  <a:srgbClr val="800000"/>
                </a:solidFill>
              </a:rPr>
              <a:t> </a:t>
            </a:r>
            <a:r>
              <a:rPr lang="en-US" sz="1900" b="1" i="1" dirty="0" err="1">
                <a:solidFill>
                  <a:srgbClr val="800000"/>
                </a:solidFill>
              </a:rPr>
              <a:t>chức</a:t>
            </a:r>
            <a:r>
              <a:rPr lang="en-US" sz="1900" b="1" i="1" dirty="0">
                <a:solidFill>
                  <a:srgbClr val="800000"/>
                </a:solidFill>
              </a:rPr>
              <a:t> </a:t>
            </a:r>
            <a:r>
              <a:rPr lang="en-US" sz="1900" b="1" i="1" dirty="0" err="1">
                <a:solidFill>
                  <a:srgbClr val="800000"/>
                </a:solidFill>
              </a:rPr>
              <a:t>bộ</a:t>
            </a:r>
            <a:r>
              <a:rPr lang="en-US" sz="1900" b="1" i="1" dirty="0">
                <a:solidFill>
                  <a:srgbClr val="800000"/>
                </a:solidFill>
              </a:rPr>
              <a:t> </a:t>
            </a:r>
            <a:r>
              <a:rPr lang="en-US" sz="1900" b="1" i="1" dirty="0" err="1">
                <a:solidFill>
                  <a:srgbClr val="800000"/>
                </a:solidFill>
              </a:rPr>
              <a:t>máy</a:t>
            </a:r>
            <a:r>
              <a:rPr lang="en-US" sz="1900" b="1" i="1" dirty="0">
                <a:solidFill>
                  <a:srgbClr val="800000"/>
                </a:solidFill>
              </a:rPr>
              <a:t> </a:t>
            </a:r>
            <a:r>
              <a:rPr lang="en-US" sz="1900" b="1" i="1" dirty="0" err="1">
                <a:solidFill>
                  <a:srgbClr val="800000"/>
                </a:solidFill>
              </a:rPr>
              <a:t>của</a:t>
            </a:r>
            <a:r>
              <a:rPr lang="en-US" sz="1900" b="1" i="1" dirty="0">
                <a:solidFill>
                  <a:srgbClr val="800000"/>
                </a:solidFill>
              </a:rPr>
              <a:t> </a:t>
            </a:r>
            <a:r>
              <a:rPr lang="en-US" sz="1900" b="1" i="1" dirty="0" err="1" smtClean="0">
                <a:solidFill>
                  <a:srgbClr val="800000"/>
                </a:solidFill>
              </a:rPr>
              <a:t>HTC.trị</a:t>
            </a:r>
            <a:r>
              <a:rPr lang="en-US" sz="1900" dirty="0"/>
              <a:t>; </a:t>
            </a:r>
            <a:endParaRPr lang="en-US" sz="1900" dirty="0" smtClean="0"/>
          </a:p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en-US" sz="1900" b="1" dirty="0" smtClean="0">
                <a:solidFill>
                  <a:srgbClr val="0000FF"/>
                </a:solidFill>
              </a:rPr>
              <a:t>2. </a:t>
            </a:r>
            <a:r>
              <a:rPr lang="en-US" sz="1900" b="1" i="1" dirty="0" err="1">
                <a:solidFill>
                  <a:srgbClr val="0000FF"/>
                </a:solidFill>
              </a:rPr>
              <a:t>Giữ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err="1" smtClean="0">
                <a:solidFill>
                  <a:srgbClr val="0000FF"/>
                </a:solidFill>
              </a:rPr>
              <a:t>vững</a:t>
            </a:r>
            <a:r>
              <a:rPr lang="en-US" sz="1900" b="1" i="1" dirty="0" smtClean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nguyên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err="1" smtClean="0">
                <a:solidFill>
                  <a:srgbClr val="0000FF"/>
                </a:solidFill>
              </a:rPr>
              <a:t>tắc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err="1" smtClean="0">
                <a:solidFill>
                  <a:srgbClr val="0000FF"/>
                </a:solidFill>
              </a:rPr>
              <a:t>Đảng</a:t>
            </a:r>
            <a:r>
              <a:rPr lang="en-US" sz="1900" b="1" i="1" dirty="0" smtClean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thống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nhất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lãnh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err="1" smtClean="0">
                <a:solidFill>
                  <a:srgbClr val="0000FF"/>
                </a:solidFill>
              </a:rPr>
              <a:t>đạo</a:t>
            </a:r>
            <a:r>
              <a:rPr lang="en-US" sz="1900" b="1" i="1" dirty="0" smtClean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việc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err="1" smtClean="0">
                <a:solidFill>
                  <a:srgbClr val="0000FF"/>
                </a:solidFill>
              </a:rPr>
              <a:t>sắp</a:t>
            </a:r>
            <a:r>
              <a:rPr lang="en-US" sz="1900" b="1" i="1" dirty="0" smtClean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xếp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smtClean="0">
                <a:solidFill>
                  <a:srgbClr val="0000FF"/>
                </a:solidFill>
              </a:rPr>
              <a:t> </a:t>
            </a:r>
            <a:r>
              <a:rPr lang="en-US" sz="1900" b="1" i="1" dirty="0" err="1" smtClean="0">
                <a:solidFill>
                  <a:srgbClr val="0000FF"/>
                </a:solidFill>
              </a:rPr>
              <a:t>và</a:t>
            </a:r>
            <a:r>
              <a:rPr lang="en-US" sz="1900" b="1" i="1" dirty="0" smtClean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quản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lý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tổ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chức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bộ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máy</a:t>
            </a:r>
            <a:r>
              <a:rPr lang="en-US" sz="1900" b="1" i="1" dirty="0">
                <a:solidFill>
                  <a:srgbClr val="0000FF"/>
                </a:solidFill>
              </a:rPr>
              <a:t>, </a:t>
            </a:r>
            <a:r>
              <a:rPr lang="en-US" sz="1900" b="1" i="1" dirty="0" err="1">
                <a:solidFill>
                  <a:srgbClr val="0000FF"/>
                </a:solidFill>
              </a:rPr>
              <a:t>biên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smtClean="0">
                <a:solidFill>
                  <a:srgbClr val="0000FF"/>
                </a:solidFill>
              </a:rPr>
              <a:t> </a:t>
            </a:r>
            <a:r>
              <a:rPr lang="en-US" sz="1900" b="1" i="1" dirty="0" err="1" smtClean="0">
                <a:solidFill>
                  <a:srgbClr val="0000FF"/>
                </a:solidFill>
              </a:rPr>
              <a:t>chế</a:t>
            </a:r>
            <a:r>
              <a:rPr lang="en-US" sz="1900" b="1" i="1" dirty="0" smtClean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của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err="1" smtClean="0">
                <a:solidFill>
                  <a:srgbClr val="0000FF"/>
                </a:solidFill>
              </a:rPr>
              <a:t>HTC.trị</a:t>
            </a:r>
            <a:r>
              <a:rPr lang="en-US" sz="1900" b="1" i="1" dirty="0" smtClean="0">
                <a:solidFill>
                  <a:srgbClr val="0000FF"/>
                </a:solidFill>
              </a:rPr>
              <a:t>… 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en-US" sz="1900" b="1" dirty="0" smtClean="0">
                <a:solidFill>
                  <a:schemeClr val="tx2"/>
                </a:solidFill>
              </a:rPr>
              <a:t>3. </a:t>
            </a:r>
            <a:r>
              <a:rPr lang="en-US" sz="1900" b="1" i="1" dirty="0" err="1" smtClean="0">
                <a:solidFill>
                  <a:schemeClr val="tx2"/>
                </a:solidFill>
              </a:rPr>
              <a:t>Kết</a:t>
            </a:r>
            <a:r>
              <a:rPr lang="en-US" sz="1900" b="1" i="1" dirty="0" smtClean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hợp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hài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hoà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giữa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kế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thừa</a:t>
            </a:r>
            <a:r>
              <a:rPr lang="en-US" sz="1900" b="1" i="1" dirty="0">
                <a:solidFill>
                  <a:schemeClr val="tx2"/>
                </a:solidFill>
              </a:rPr>
              <a:t>, </a:t>
            </a:r>
            <a:r>
              <a:rPr lang="en-US" sz="1900" b="1" i="1" dirty="0" err="1">
                <a:solidFill>
                  <a:schemeClr val="tx2"/>
                </a:solidFill>
              </a:rPr>
              <a:t>ổn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định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với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đổi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mới</a:t>
            </a:r>
            <a:r>
              <a:rPr lang="en-US" sz="1900" b="1" i="1" dirty="0">
                <a:solidFill>
                  <a:schemeClr val="tx2"/>
                </a:solidFill>
              </a:rPr>
              <a:t>, </a:t>
            </a:r>
            <a:r>
              <a:rPr lang="en-US" sz="1900" b="1" i="1" dirty="0" err="1">
                <a:solidFill>
                  <a:schemeClr val="tx2"/>
                </a:solidFill>
              </a:rPr>
              <a:t>phát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triển</a:t>
            </a:r>
            <a:r>
              <a:rPr lang="en-US" sz="1900" b="1" i="1" dirty="0">
                <a:solidFill>
                  <a:schemeClr val="tx2"/>
                </a:solidFill>
              </a:rPr>
              <a:t>;</a:t>
            </a:r>
            <a:r>
              <a:rPr lang="en-US" sz="1900" b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gắn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đổi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mới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tổ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chức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bộ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máy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với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đổi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mới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phương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thức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lãnh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đạo</a:t>
            </a:r>
            <a:r>
              <a:rPr lang="en-US" sz="1900" b="1" i="1" dirty="0">
                <a:solidFill>
                  <a:schemeClr val="tx2"/>
                </a:solidFill>
              </a:rPr>
              <a:t>, </a:t>
            </a:r>
            <a:r>
              <a:rPr lang="en-US" sz="1900" b="1" i="1" dirty="0" err="1">
                <a:solidFill>
                  <a:schemeClr val="tx2"/>
                </a:solidFill>
              </a:rPr>
              <a:t>tinh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giản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>
                <a:solidFill>
                  <a:schemeClr val="tx2"/>
                </a:solidFill>
              </a:rPr>
              <a:t>biên</a:t>
            </a:r>
            <a:r>
              <a:rPr lang="en-US" sz="1900" b="1" i="1" dirty="0">
                <a:solidFill>
                  <a:schemeClr val="tx2"/>
                </a:solidFill>
              </a:rPr>
              <a:t> </a:t>
            </a:r>
            <a:r>
              <a:rPr lang="en-US" sz="1900" b="1" i="1" dirty="0" err="1" smtClean="0">
                <a:solidFill>
                  <a:schemeClr val="tx2"/>
                </a:solidFill>
              </a:rPr>
              <a:t>chế</a:t>
            </a:r>
            <a:r>
              <a:rPr lang="en-US" sz="1900" b="1" i="1" dirty="0" smtClean="0">
                <a:solidFill>
                  <a:schemeClr val="tx2"/>
                </a:solidFill>
              </a:rPr>
              <a:t> </a:t>
            </a:r>
            <a:r>
              <a:rPr lang="en-US" sz="1900" b="1" i="1" dirty="0" err="1" smtClean="0">
                <a:solidFill>
                  <a:schemeClr val="tx2"/>
                </a:solidFill>
              </a:rPr>
              <a:t>và</a:t>
            </a:r>
            <a:r>
              <a:rPr lang="en-US" sz="1900" b="1" i="1" dirty="0" smtClean="0">
                <a:solidFill>
                  <a:schemeClr val="tx2"/>
                </a:solidFill>
              </a:rPr>
              <a:t> </a:t>
            </a:r>
            <a:r>
              <a:rPr lang="en-US" sz="1900" b="1" i="1" dirty="0" err="1" smtClean="0">
                <a:solidFill>
                  <a:schemeClr val="tx2"/>
                </a:solidFill>
              </a:rPr>
              <a:t>cải</a:t>
            </a:r>
            <a:r>
              <a:rPr lang="en-US" sz="1900" b="1" i="1" dirty="0" smtClean="0">
                <a:solidFill>
                  <a:schemeClr val="tx2"/>
                </a:solidFill>
              </a:rPr>
              <a:t> </a:t>
            </a:r>
            <a:r>
              <a:rPr lang="en-US" sz="1900" b="1" i="1" dirty="0" err="1" smtClean="0">
                <a:solidFill>
                  <a:schemeClr val="tx2"/>
                </a:solidFill>
              </a:rPr>
              <a:t>cách</a:t>
            </a:r>
            <a:r>
              <a:rPr lang="en-US" sz="1900" b="1" i="1" dirty="0" smtClean="0">
                <a:solidFill>
                  <a:schemeClr val="tx2"/>
                </a:solidFill>
              </a:rPr>
              <a:t>    </a:t>
            </a:r>
            <a:r>
              <a:rPr lang="en-US" sz="1900" b="1" i="1" dirty="0" err="1" smtClean="0">
                <a:solidFill>
                  <a:schemeClr val="tx2"/>
                </a:solidFill>
              </a:rPr>
              <a:t>tiền</a:t>
            </a:r>
            <a:r>
              <a:rPr lang="en-US" sz="1900" b="1" i="1" dirty="0" smtClean="0">
                <a:solidFill>
                  <a:schemeClr val="tx2"/>
                </a:solidFill>
              </a:rPr>
              <a:t> </a:t>
            </a:r>
            <a:r>
              <a:rPr lang="en-US" sz="1900" b="1" i="1" dirty="0" err="1" smtClean="0">
                <a:solidFill>
                  <a:schemeClr val="tx2"/>
                </a:solidFill>
              </a:rPr>
              <a:t>lương</a:t>
            </a:r>
            <a:r>
              <a:rPr lang="en-US" sz="1900" b="1" i="1" dirty="0" smtClean="0">
                <a:solidFill>
                  <a:schemeClr val="tx2"/>
                </a:solidFill>
              </a:rPr>
              <a:t>… </a:t>
            </a:r>
            <a:endParaRPr lang="en-US" sz="1900" b="1" dirty="0">
              <a:solidFill>
                <a:schemeClr val="tx2"/>
              </a:solidFill>
            </a:endParaRPr>
          </a:p>
        </p:txBody>
      </p:sp>
      <p:sp>
        <p:nvSpPr>
          <p:cNvPr id="69639" name="Freeform 7"/>
          <p:cNvSpPr>
            <a:spLocks/>
          </p:cNvSpPr>
          <p:nvPr/>
        </p:nvSpPr>
        <p:spPr bwMode="gray">
          <a:xfrm>
            <a:off x="4166254" y="2438400"/>
            <a:ext cx="405746" cy="136446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Freeform 9"/>
          <p:cNvSpPr>
            <a:spLocks/>
          </p:cNvSpPr>
          <p:nvPr/>
        </p:nvSpPr>
        <p:spPr bwMode="gray">
          <a:xfrm flipH="1">
            <a:off x="4572000" y="2438400"/>
            <a:ext cx="364946" cy="136446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642" name="Group 10"/>
          <p:cNvGrpSpPr>
            <a:grpSpLocks/>
          </p:cNvGrpSpPr>
          <p:nvPr/>
        </p:nvGrpSpPr>
        <p:grpSpPr bwMode="auto">
          <a:xfrm>
            <a:off x="2667000" y="1066800"/>
            <a:ext cx="3886200" cy="1413707"/>
            <a:chOff x="1997" y="1314"/>
            <a:chExt cx="1889" cy="1009"/>
          </a:xfrm>
        </p:grpSpPr>
        <p:grpSp>
          <p:nvGrpSpPr>
            <p:cNvPr id="6964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493" cy="75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3037400" y="1219200"/>
            <a:ext cx="313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1- </a:t>
            </a:r>
            <a:r>
              <a:rPr lang="en-US" sz="2400" b="1" dirty="0" err="1">
                <a:solidFill>
                  <a:srgbClr val="0000FF"/>
                </a:solidFill>
              </a:rPr>
              <a:t>Quan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điểm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     </a:t>
            </a:r>
            <a:r>
              <a:rPr lang="en-US" sz="2400" b="1" dirty="0" err="1" smtClean="0">
                <a:solidFill>
                  <a:srgbClr val="0000FF"/>
                </a:solidFill>
              </a:rPr>
              <a:t>chỉ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đạo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4846726" y="2514600"/>
            <a:ext cx="4009529" cy="407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4. </a:t>
            </a:r>
            <a:r>
              <a:rPr lang="en-US" b="1" dirty="0" err="1" smtClean="0">
                <a:solidFill>
                  <a:srgbClr val="FF0000"/>
                </a:solidFill>
              </a:rPr>
              <a:t>Lãnh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đạo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tập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trung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thống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nhất</a:t>
            </a:r>
            <a:r>
              <a:rPr lang="en-US" b="1" dirty="0">
                <a:solidFill>
                  <a:srgbClr val="FF0000"/>
                </a:solidFill>
              </a:rPr>
              <a:t>; </a:t>
            </a:r>
            <a:r>
              <a:rPr lang="en-US" b="1" i="1" dirty="0" err="1">
                <a:solidFill>
                  <a:srgbClr val="FF0000"/>
                </a:solidFill>
              </a:rPr>
              <a:t>thực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hiện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thường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xuyên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liên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tục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</a:rPr>
              <a:t>có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trọng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tâm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trọng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điểm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có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lộ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trình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bước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vững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chắc</a:t>
            </a:r>
            <a:r>
              <a:rPr lang="en-US" b="1" i="1" dirty="0" smtClean="0">
                <a:solidFill>
                  <a:srgbClr val="FF0000"/>
                </a:solidFill>
              </a:rPr>
              <a:t>,…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tx2"/>
                </a:solidFill>
              </a:rPr>
              <a:t>5. </a:t>
            </a:r>
            <a:r>
              <a:rPr lang="en-US" b="1" i="1" dirty="0" err="1">
                <a:solidFill>
                  <a:schemeClr val="tx2"/>
                </a:solidFill>
              </a:rPr>
              <a:t>Thực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hiện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nguyên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</a:rPr>
              <a:t>tắc</a:t>
            </a:r>
            <a:r>
              <a:rPr lang="en-US" b="1" i="1" dirty="0" smtClean="0">
                <a:solidFill>
                  <a:schemeClr val="tx2"/>
                </a:solidFill>
              </a:rPr>
              <a:t>: </a:t>
            </a:r>
            <a:r>
              <a:rPr lang="en-US" b="1" i="1" dirty="0" smtClean="0">
                <a:solidFill>
                  <a:srgbClr val="336600"/>
                </a:solidFill>
              </a:rPr>
              <a:t>“</a:t>
            </a:r>
            <a:r>
              <a:rPr lang="en-US" b="1" i="1" dirty="0" err="1" smtClean="0">
                <a:solidFill>
                  <a:srgbClr val="336600"/>
                </a:solidFill>
              </a:rPr>
              <a:t>một</a:t>
            </a:r>
            <a:r>
              <a:rPr lang="en-US" b="1" i="1" dirty="0" smtClean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cơ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quan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thực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hiện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nhiều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việc</a:t>
            </a:r>
            <a:r>
              <a:rPr lang="en-US" b="1" dirty="0">
                <a:solidFill>
                  <a:srgbClr val="336600"/>
                </a:solidFill>
              </a:rPr>
              <a:t> </a:t>
            </a:r>
            <a:r>
              <a:rPr lang="en-US" b="1" dirty="0" err="1">
                <a:solidFill>
                  <a:srgbClr val="336600"/>
                </a:solidFill>
              </a:rPr>
              <a:t>và</a:t>
            </a:r>
            <a:r>
              <a:rPr lang="en-US" b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một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việc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chỉ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giao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cho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một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cơ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quan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chủ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trì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thực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hiện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và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chịu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trách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nhiệm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 smtClean="0">
                <a:solidFill>
                  <a:srgbClr val="336600"/>
                </a:solidFill>
              </a:rPr>
              <a:t>chính</a:t>
            </a:r>
            <a:r>
              <a:rPr lang="en-US" b="1" i="1" dirty="0" smtClean="0">
                <a:solidFill>
                  <a:srgbClr val="336600"/>
                </a:solidFill>
              </a:rPr>
              <a:t>”</a:t>
            </a:r>
            <a:r>
              <a:rPr lang="en-US" b="1" dirty="0" smtClean="0">
                <a:solidFill>
                  <a:srgbClr val="336600"/>
                </a:solidFill>
              </a:rPr>
              <a:t>. </a:t>
            </a:r>
            <a:r>
              <a:rPr lang="en-US" b="1" dirty="0" err="1">
                <a:solidFill>
                  <a:schemeClr val="tx2"/>
                </a:solidFill>
              </a:rPr>
              <a:t>Không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nhất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thiết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các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địa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phương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phải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có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mô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hình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 err="1">
                <a:solidFill>
                  <a:schemeClr val="tx2"/>
                </a:solidFill>
              </a:rPr>
              <a:t>quy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mô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tổ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chức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giống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nhau</a:t>
            </a:r>
            <a:r>
              <a:rPr lang="en-US" b="1" dirty="0" smtClean="0">
                <a:solidFill>
                  <a:schemeClr val="tx2"/>
                </a:solidFill>
              </a:rPr>
              <a:t>…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660033"/>
                </a:solidFill>
              </a:rPr>
              <a:t>6. </a:t>
            </a:r>
            <a:r>
              <a:rPr lang="en-US" b="1" i="1" dirty="0" err="1" smtClean="0">
                <a:solidFill>
                  <a:srgbClr val="660033"/>
                </a:solidFill>
              </a:rPr>
              <a:t>Làm</a:t>
            </a:r>
            <a:r>
              <a:rPr lang="en-US" b="1" i="1" dirty="0" smtClean="0">
                <a:solidFill>
                  <a:srgbClr val="660033"/>
                </a:solidFill>
              </a:rPr>
              <a:t> </a:t>
            </a:r>
            <a:r>
              <a:rPr lang="en-US" b="1" i="1" dirty="0" err="1" smtClean="0">
                <a:solidFill>
                  <a:srgbClr val="660033"/>
                </a:solidFill>
              </a:rPr>
              <a:t>tốt</a:t>
            </a:r>
            <a:r>
              <a:rPr lang="en-US" b="1" i="1" dirty="0" smtClean="0">
                <a:solidFill>
                  <a:srgbClr val="660033"/>
                </a:solidFill>
              </a:rPr>
              <a:t> </a:t>
            </a:r>
            <a:r>
              <a:rPr lang="en-US" b="1" i="1" dirty="0" err="1" smtClean="0">
                <a:solidFill>
                  <a:srgbClr val="660033"/>
                </a:solidFill>
              </a:rPr>
              <a:t>công</a:t>
            </a:r>
            <a:r>
              <a:rPr lang="en-US" b="1" i="1" dirty="0" smtClean="0">
                <a:solidFill>
                  <a:srgbClr val="660033"/>
                </a:solidFill>
              </a:rPr>
              <a:t> </a:t>
            </a:r>
            <a:r>
              <a:rPr lang="en-US" b="1" i="1" dirty="0" err="1" smtClean="0">
                <a:solidFill>
                  <a:srgbClr val="660033"/>
                </a:solidFill>
              </a:rPr>
              <a:t>tác</a:t>
            </a:r>
            <a:r>
              <a:rPr lang="en-US" b="1" i="1" dirty="0" smtClean="0">
                <a:solidFill>
                  <a:srgbClr val="660033"/>
                </a:solidFill>
              </a:rPr>
              <a:t> </a:t>
            </a:r>
            <a:r>
              <a:rPr lang="en-US" b="1" i="1" dirty="0" err="1" smtClean="0">
                <a:solidFill>
                  <a:srgbClr val="660033"/>
                </a:solidFill>
              </a:rPr>
              <a:t>giáo</a:t>
            </a:r>
            <a:r>
              <a:rPr lang="en-US" b="1" i="1" dirty="0" smtClean="0">
                <a:solidFill>
                  <a:srgbClr val="660033"/>
                </a:solidFill>
              </a:rPr>
              <a:t> </a:t>
            </a:r>
            <a:r>
              <a:rPr lang="en-US" b="1" i="1" dirty="0" err="1" smtClean="0">
                <a:solidFill>
                  <a:srgbClr val="660033"/>
                </a:solidFill>
              </a:rPr>
              <a:t>dục</a:t>
            </a:r>
            <a:r>
              <a:rPr lang="en-US" b="1" i="1" dirty="0" smtClean="0">
                <a:solidFill>
                  <a:srgbClr val="660033"/>
                </a:solidFill>
              </a:rPr>
              <a:t> CT-TT, </a:t>
            </a:r>
            <a:r>
              <a:rPr lang="en-US" b="1" i="1" dirty="0" err="1">
                <a:solidFill>
                  <a:srgbClr val="660033"/>
                </a:solidFill>
              </a:rPr>
              <a:t>tạo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sự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thống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nhất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cao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trong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smtClean="0">
                <a:solidFill>
                  <a:srgbClr val="660033"/>
                </a:solidFill>
              </a:rPr>
              <a:t>  </a:t>
            </a:r>
            <a:r>
              <a:rPr lang="en-US" b="1" i="1" dirty="0" err="1" smtClean="0">
                <a:solidFill>
                  <a:srgbClr val="660033"/>
                </a:solidFill>
              </a:rPr>
              <a:t>Đảng</a:t>
            </a:r>
            <a:r>
              <a:rPr lang="en-US" b="1" i="1" dirty="0" smtClean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và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sự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đồng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thuận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smtClean="0">
                <a:solidFill>
                  <a:srgbClr val="660033"/>
                </a:solidFill>
              </a:rPr>
              <a:t>XH,… </a:t>
            </a: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13</a:t>
            </a:fld>
            <a:endParaRPr lang="en-US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228600"/>
            <a:ext cx="8229600" cy="563562"/>
          </a:xfrm>
        </p:spPr>
        <p:txBody>
          <a:bodyPr/>
          <a:lstStyle/>
          <a:p>
            <a:pPr algn="ctr"/>
            <a:r>
              <a:rPr lang="en-US" sz="2400" dirty="0"/>
              <a:t>2- </a:t>
            </a:r>
            <a:r>
              <a:rPr lang="en-US" sz="2400" dirty="0" err="1"/>
              <a:t>Mục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endParaRPr lang="en-US" sz="2400" dirty="0"/>
          </a:p>
        </p:txBody>
      </p:sp>
      <p:sp>
        <p:nvSpPr>
          <p:cNvPr id="278552" name="AutoShape 24"/>
          <p:cNvSpPr>
            <a:spLocks noChangeArrowheads="1"/>
          </p:cNvSpPr>
          <p:nvPr/>
        </p:nvSpPr>
        <p:spPr bwMode="gray">
          <a:xfrm>
            <a:off x="304800" y="1524000"/>
            <a:ext cx="3048000" cy="3505200"/>
          </a:xfrm>
          <a:prstGeom prst="irregularSeal1">
            <a:avLst/>
          </a:prstGeom>
          <a:solidFill>
            <a:srgbClr val="E96421"/>
          </a:soli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53" name="Text Box 25"/>
          <p:cNvSpPr txBox="1">
            <a:spLocks noChangeArrowheads="1"/>
          </p:cNvSpPr>
          <p:nvPr/>
        </p:nvSpPr>
        <p:spPr bwMode="gray">
          <a:xfrm>
            <a:off x="762000" y="2667000"/>
            <a:ext cx="2057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Mục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tiêu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tổng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quát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8542" name="AutoShape 14"/>
          <p:cNvSpPr>
            <a:spLocks noChangeArrowheads="1"/>
          </p:cNvSpPr>
          <p:nvPr/>
        </p:nvSpPr>
        <p:spPr bwMode="gray">
          <a:xfrm rot="16200000">
            <a:off x="5100874" y="-1301620"/>
            <a:ext cx="1915745" cy="5869094"/>
          </a:xfrm>
          <a:prstGeom prst="upArrow">
            <a:avLst>
              <a:gd name="adj1" fmla="val 76236"/>
              <a:gd name="adj2" fmla="val 8577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dist="155023" dir="2099521" sy="50000" kx="2453608" algn="bl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8543" name="AutoShape 15"/>
          <p:cNvSpPr>
            <a:spLocks noChangeArrowheads="1"/>
          </p:cNvSpPr>
          <p:nvPr/>
        </p:nvSpPr>
        <p:spPr bwMode="gray">
          <a:xfrm rot="16200000">
            <a:off x="5078383" y="560417"/>
            <a:ext cx="1905000" cy="5813365"/>
          </a:xfrm>
          <a:prstGeom prst="upArrow">
            <a:avLst>
              <a:gd name="adj1" fmla="val 72871"/>
              <a:gd name="adj2" fmla="val 85770"/>
            </a:avLst>
          </a:prstGeom>
          <a:solidFill>
            <a:srgbClr val="99FF66"/>
          </a:solidFill>
          <a:ln>
            <a:noFill/>
          </a:ln>
          <a:effectLst>
            <a:outerShdw dist="155023" dir="2099521" sy="50000" kx="2453608" algn="bl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44" name="AutoShape 16"/>
          <p:cNvSpPr>
            <a:spLocks noChangeArrowheads="1"/>
          </p:cNvSpPr>
          <p:nvPr/>
        </p:nvSpPr>
        <p:spPr bwMode="gray">
          <a:xfrm rot="16200000">
            <a:off x="4748694" y="2351454"/>
            <a:ext cx="2264507" cy="6096000"/>
          </a:xfrm>
          <a:prstGeom prst="upArrow">
            <a:avLst>
              <a:gd name="adj1" fmla="val 77358"/>
              <a:gd name="adj2" fmla="val 85770"/>
            </a:avLst>
          </a:prstGeom>
          <a:solidFill>
            <a:srgbClr val="FFFF66"/>
          </a:solidFill>
          <a:ln>
            <a:noFill/>
          </a:ln>
          <a:effectLst>
            <a:outerShdw dist="155023" dir="2099521" sy="50000" kx="2453608" algn="bl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38600" y="9906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-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Tiếp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tục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đổi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mới</a:t>
            </a:r>
            <a:r>
              <a:rPr lang="en-US" sz="2200" b="1" i="1" dirty="0" smtClean="0">
                <a:solidFill>
                  <a:srgbClr val="0000FF"/>
                </a:solidFill>
              </a:rPr>
              <a:t>,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sắp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xếp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tổ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chức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bộ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máy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của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hệ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thống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C.trị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tinh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gọn</a:t>
            </a:r>
            <a:r>
              <a:rPr lang="en-US" sz="2200" b="1" i="1" dirty="0" smtClean="0">
                <a:solidFill>
                  <a:srgbClr val="0000FF"/>
                </a:solidFill>
              </a:rPr>
              <a:t>,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hoạt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động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hiệu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lực</a:t>
            </a:r>
            <a:r>
              <a:rPr lang="en-US" sz="2200" b="1" dirty="0" smtClean="0">
                <a:solidFill>
                  <a:srgbClr val="0000FF"/>
                </a:solidFill>
              </a:rPr>
              <a:t>, </a:t>
            </a:r>
            <a:r>
              <a:rPr lang="en-US" sz="2200" b="1" dirty="0" err="1" smtClean="0">
                <a:solidFill>
                  <a:srgbClr val="0000FF"/>
                </a:solidFill>
              </a:rPr>
              <a:t>hiệu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quả</a:t>
            </a:r>
            <a:r>
              <a:rPr lang="en-US" sz="2200" b="1" dirty="0" smtClean="0">
                <a:solidFill>
                  <a:srgbClr val="0000FF"/>
                </a:solidFill>
              </a:rPr>
              <a:t> …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2819162"/>
            <a:ext cx="48141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- </a:t>
            </a:r>
            <a:r>
              <a:rPr lang="en-US" sz="2000" b="1" dirty="0" err="1" smtClean="0">
                <a:solidFill>
                  <a:srgbClr val="C00000"/>
                </a:solidFill>
              </a:rPr>
              <a:t>T</a:t>
            </a:r>
            <a:r>
              <a:rPr lang="en-US" sz="2000" b="1" i="1" dirty="0" err="1" smtClean="0">
                <a:solidFill>
                  <a:srgbClr val="C00000"/>
                </a:solidFill>
              </a:rPr>
              <a:t>ăng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cường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vai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trò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lãnh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đạo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của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Đảng</a:t>
            </a:r>
            <a:r>
              <a:rPr lang="en-US" sz="2000" b="1" i="1" dirty="0">
                <a:solidFill>
                  <a:srgbClr val="C00000"/>
                </a:solidFill>
              </a:rPr>
              <a:t>;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hiệu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lực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Q.lý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của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Nhà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nước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và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chất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lượng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hoạt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động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của</a:t>
            </a:r>
            <a:r>
              <a:rPr lang="en-US" sz="2000" b="1" i="1" dirty="0">
                <a:solidFill>
                  <a:srgbClr val="C00000"/>
                </a:solidFill>
              </a:rPr>
              <a:t> MTTQ, </a:t>
            </a:r>
            <a:r>
              <a:rPr lang="en-US" sz="2000" b="1" i="1" dirty="0" err="1">
                <a:solidFill>
                  <a:srgbClr val="C00000"/>
                </a:solidFill>
              </a:rPr>
              <a:t>các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đoàn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thể</a:t>
            </a:r>
            <a:r>
              <a:rPr lang="en-US" sz="2000" b="1" i="1" dirty="0">
                <a:solidFill>
                  <a:srgbClr val="C00000"/>
                </a:solidFill>
              </a:rPr>
              <a:t>; </a:t>
            </a:r>
            <a:r>
              <a:rPr lang="en-US" sz="2000" b="1" i="1" dirty="0" err="1">
                <a:solidFill>
                  <a:srgbClr val="C00000"/>
                </a:solidFill>
              </a:rPr>
              <a:t>phát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huy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quyền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làm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chủ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</a:rPr>
              <a:t>ND</a:t>
            </a:r>
            <a:r>
              <a:rPr lang="en-US" sz="2000" b="1" i="1" dirty="0">
                <a:solidFill>
                  <a:srgbClr val="C00000"/>
                </a:solidFill>
              </a:rPr>
              <a:t>. </a:t>
            </a:r>
            <a:endParaRPr lang="en-US" sz="20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4572000"/>
            <a:ext cx="4876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dirty="0">
                <a:solidFill>
                  <a:srgbClr val="660066"/>
                </a:solidFill>
              </a:rPr>
              <a:t>- </a:t>
            </a:r>
            <a:r>
              <a:rPr lang="en-US" sz="2000" b="1" i="1" dirty="0" err="1">
                <a:solidFill>
                  <a:srgbClr val="0000FF"/>
                </a:solidFill>
              </a:rPr>
              <a:t>Tinh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giản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biên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chế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gắn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với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cơ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cấu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lại</a:t>
            </a:r>
            <a:r>
              <a:rPr lang="en-US" sz="2000" b="1" i="1" dirty="0">
                <a:solidFill>
                  <a:srgbClr val="0000FF"/>
                </a:solidFill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</a:rPr>
              <a:t>nâng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cao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chất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lượng</a:t>
            </a:r>
            <a:r>
              <a:rPr lang="en-US" sz="2000" b="1" i="1" dirty="0">
                <a:solidFill>
                  <a:srgbClr val="0000FF"/>
                </a:solidFill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</a:rPr>
              <a:t>sử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dụng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hiệu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quả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đội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ngũ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CB,CC,VC</a:t>
            </a:r>
            <a:r>
              <a:rPr lang="en-US" sz="2000" b="1" i="1" dirty="0" smtClean="0">
                <a:solidFill>
                  <a:srgbClr val="660066"/>
                </a:solidFill>
              </a:rPr>
              <a:t>;</a:t>
            </a:r>
            <a:r>
              <a:rPr lang="en-US" sz="2000" b="1" dirty="0" smtClean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giảm</a:t>
            </a:r>
            <a:r>
              <a:rPr lang="en-US" sz="2000" b="1" i="1" dirty="0">
                <a:solidFill>
                  <a:srgbClr val="660066"/>
                </a:solidFill>
              </a:rPr>
              <a:t> chi </a:t>
            </a:r>
            <a:r>
              <a:rPr lang="en-US" sz="2000" b="1" i="1" dirty="0" err="1">
                <a:solidFill>
                  <a:srgbClr val="660066"/>
                </a:solidFill>
              </a:rPr>
              <a:t>thường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xuyên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và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góp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phần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cải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cách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 smtClean="0">
                <a:solidFill>
                  <a:srgbClr val="660066"/>
                </a:solidFill>
              </a:rPr>
              <a:t>C.sách</a:t>
            </a:r>
            <a:r>
              <a:rPr lang="en-US" sz="2000" b="1" i="1" dirty="0" smtClean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tiền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lương</a:t>
            </a:r>
            <a:r>
              <a:rPr lang="en-US" sz="2000" b="1" i="1" dirty="0">
                <a:solidFill>
                  <a:srgbClr val="660066"/>
                </a:solidFill>
              </a:rPr>
              <a:t>. </a:t>
            </a:r>
            <a:endParaRPr lang="en-US" sz="2000" b="1" dirty="0">
              <a:solidFill>
                <a:srgbClr val="660066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14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0700637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AutoShape 2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B0BAD8">
                  <a:gamma/>
                  <a:tint val="45490"/>
                  <a:invGamma/>
                </a:srgbClr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1" name="AutoShape 3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B8CCFE">
                  <a:gamma/>
                  <a:tint val="39216"/>
                  <a:invGamma/>
                </a:srgbClr>
              </a:gs>
              <a:gs pos="100000">
                <a:srgbClr val="B8CCF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2" name="AutoShape 4"/>
          <p:cNvSpPr>
            <a:spLocks noChangeArrowheads="1"/>
          </p:cNvSpPr>
          <p:nvPr/>
        </p:nvSpPr>
        <p:spPr bwMode="gray">
          <a:xfrm>
            <a:off x="1517650" y="5596407"/>
            <a:ext cx="6400800" cy="67614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b="1" dirty="0"/>
          </a:p>
        </p:txBody>
      </p:sp>
      <p:sp>
        <p:nvSpPr>
          <p:cNvPr id="319493" name="AutoShape 5"/>
          <p:cNvSpPr>
            <a:spLocks noChangeArrowheads="1"/>
          </p:cNvSpPr>
          <p:nvPr/>
        </p:nvSpPr>
        <p:spPr bwMode="gray">
          <a:xfrm>
            <a:off x="2209800" y="4420252"/>
            <a:ext cx="6400800" cy="98994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b="1" dirty="0"/>
          </a:p>
        </p:txBody>
      </p:sp>
      <p:sp>
        <p:nvSpPr>
          <p:cNvPr id="319494" name="AutoShape 6"/>
          <p:cNvSpPr>
            <a:spLocks noChangeArrowheads="1"/>
          </p:cNvSpPr>
          <p:nvPr/>
        </p:nvSpPr>
        <p:spPr bwMode="gray">
          <a:xfrm>
            <a:off x="2362200" y="3277252"/>
            <a:ext cx="6400800" cy="98994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b="1" dirty="0"/>
          </a:p>
        </p:txBody>
      </p:sp>
      <p:sp>
        <p:nvSpPr>
          <p:cNvPr id="319495" name="AutoShape 7"/>
          <p:cNvSpPr>
            <a:spLocks noChangeArrowheads="1"/>
          </p:cNvSpPr>
          <p:nvPr/>
        </p:nvSpPr>
        <p:spPr bwMode="gray">
          <a:xfrm>
            <a:off x="1981200" y="2133600"/>
            <a:ext cx="6400800" cy="98994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b="1" dirty="0"/>
          </a:p>
        </p:txBody>
      </p:sp>
      <p:sp>
        <p:nvSpPr>
          <p:cNvPr id="319496" name="AutoShape 8"/>
          <p:cNvSpPr>
            <a:spLocks noChangeArrowheads="1"/>
          </p:cNvSpPr>
          <p:nvPr/>
        </p:nvSpPr>
        <p:spPr bwMode="gray">
          <a:xfrm>
            <a:off x="546100" y="990600"/>
            <a:ext cx="6400800" cy="98994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b="1" dirty="0"/>
          </a:p>
        </p:txBody>
      </p:sp>
      <p:grpSp>
        <p:nvGrpSpPr>
          <p:cNvPr id="319497" name="Group 9"/>
          <p:cNvGrpSpPr>
            <a:grpSpLocks/>
          </p:cNvGrpSpPr>
          <p:nvPr/>
        </p:nvGrpSpPr>
        <p:grpSpPr bwMode="auto">
          <a:xfrm>
            <a:off x="228600" y="1326603"/>
            <a:ext cx="381000" cy="381000"/>
            <a:chOff x="2078" y="1680"/>
            <a:chExt cx="1615" cy="1615"/>
          </a:xfrm>
        </p:grpSpPr>
        <p:sp>
          <p:nvSpPr>
            <p:cNvPr id="31949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9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00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1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2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03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19504" name="Group 16"/>
          <p:cNvGrpSpPr>
            <a:grpSpLocks/>
          </p:cNvGrpSpPr>
          <p:nvPr/>
        </p:nvGrpSpPr>
        <p:grpSpPr bwMode="auto">
          <a:xfrm>
            <a:off x="1676400" y="2480937"/>
            <a:ext cx="381000" cy="381000"/>
            <a:chOff x="2078" y="1680"/>
            <a:chExt cx="1615" cy="1615"/>
          </a:xfrm>
        </p:grpSpPr>
        <p:sp>
          <p:nvSpPr>
            <p:cNvPr id="319505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06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07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8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9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10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9511" name="Group 23"/>
          <p:cNvGrpSpPr>
            <a:grpSpLocks/>
          </p:cNvGrpSpPr>
          <p:nvPr/>
        </p:nvGrpSpPr>
        <p:grpSpPr bwMode="auto">
          <a:xfrm>
            <a:off x="2133600" y="3594426"/>
            <a:ext cx="381000" cy="381000"/>
            <a:chOff x="2078" y="1680"/>
            <a:chExt cx="1615" cy="1615"/>
          </a:xfrm>
        </p:grpSpPr>
        <p:sp>
          <p:nvSpPr>
            <p:cNvPr id="319512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13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14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15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16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17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9518" name="Group 30"/>
          <p:cNvGrpSpPr>
            <a:grpSpLocks/>
          </p:cNvGrpSpPr>
          <p:nvPr/>
        </p:nvGrpSpPr>
        <p:grpSpPr bwMode="auto">
          <a:xfrm>
            <a:off x="1981200" y="4731623"/>
            <a:ext cx="381000" cy="381000"/>
            <a:chOff x="2078" y="1680"/>
            <a:chExt cx="1615" cy="1615"/>
          </a:xfrm>
        </p:grpSpPr>
        <p:sp>
          <p:nvSpPr>
            <p:cNvPr id="319519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0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1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22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23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24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9525" name="Group 37"/>
          <p:cNvGrpSpPr>
            <a:grpSpLocks/>
          </p:cNvGrpSpPr>
          <p:nvPr/>
        </p:nvGrpSpPr>
        <p:grpSpPr bwMode="auto">
          <a:xfrm>
            <a:off x="1219200" y="5713413"/>
            <a:ext cx="355600" cy="381000"/>
            <a:chOff x="2078" y="1680"/>
            <a:chExt cx="1615" cy="1615"/>
          </a:xfrm>
        </p:grpSpPr>
        <p:sp>
          <p:nvSpPr>
            <p:cNvPr id="319526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7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8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29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30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31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9532" name="Rectangle 4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dirty="0"/>
              <a:t>b.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8300" y="3055203"/>
            <a:ext cx="1308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660033"/>
                </a:solidFill>
              </a:rPr>
              <a:t>- </a:t>
            </a:r>
            <a:r>
              <a:rPr lang="en-US" sz="2800" b="1" i="1" dirty="0" err="1">
                <a:solidFill>
                  <a:srgbClr val="660033"/>
                </a:solidFill>
              </a:rPr>
              <a:t>Đến</a:t>
            </a:r>
            <a:r>
              <a:rPr lang="en-US" sz="2800" b="1" i="1" dirty="0">
                <a:solidFill>
                  <a:srgbClr val="660033"/>
                </a:solidFill>
              </a:rPr>
              <a:t> </a:t>
            </a:r>
            <a:r>
              <a:rPr lang="en-US" sz="2800" b="1" i="1" dirty="0" err="1">
                <a:solidFill>
                  <a:srgbClr val="660033"/>
                </a:solidFill>
              </a:rPr>
              <a:t>năm</a:t>
            </a:r>
            <a:r>
              <a:rPr lang="en-US" sz="2800" b="1" i="1" dirty="0">
                <a:solidFill>
                  <a:srgbClr val="660033"/>
                </a:solidFill>
              </a:rPr>
              <a:t> 2021:</a:t>
            </a:r>
            <a:r>
              <a:rPr lang="en-US" sz="2800" dirty="0">
                <a:solidFill>
                  <a:srgbClr val="660033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021151"/>
            <a:ext cx="633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b="1" dirty="0" smtClean="0">
                <a:solidFill>
                  <a:srgbClr val="660066"/>
                </a:solidFill>
              </a:rPr>
              <a:t>1. </a:t>
            </a:r>
            <a:r>
              <a:rPr lang="en-US" b="1" i="1" dirty="0" err="1" smtClean="0">
                <a:solidFill>
                  <a:srgbClr val="660066"/>
                </a:solidFill>
              </a:rPr>
              <a:t>Cơ</a:t>
            </a:r>
            <a:r>
              <a:rPr lang="en-US" b="1" i="1" dirty="0" smtClean="0">
                <a:solidFill>
                  <a:srgbClr val="660066"/>
                </a:solidFill>
              </a:rPr>
              <a:t> </a:t>
            </a:r>
            <a:r>
              <a:rPr lang="en-US" b="1" i="1" dirty="0" err="1">
                <a:solidFill>
                  <a:srgbClr val="660066"/>
                </a:solidFill>
              </a:rPr>
              <a:t>bản</a:t>
            </a:r>
            <a:r>
              <a:rPr lang="en-US" b="1" i="1" dirty="0">
                <a:solidFill>
                  <a:srgbClr val="660066"/>
                </a:solidFill>
              </a:rPr>
              <a:t> </a:t>
            </a:r>
            <a:r>
              <a:rPr lang="en-US" b="1" i="1" dirty="0" err="1">
                <a:solidFill>
                  <a:srgbClr val="660066"/>
                </a:solidFill>
              </a:rPr>
              <a:t>hoàn</a:t>
            </a:r>
            <a:r>
              <a:rPr lang="en-US" b="1" i="1" dirty="0">
                <a:solidFill>
                  <a:srgbClr val="660066"/>
                </a:solidFill>
              </a:rPr>
              <a:t> </a:t>
            </a:r>
            <a:r>
              <a:rPr lang="en-US" b="1" i="1" dirty="0" err="1">
                <a:solidFill>
                  <a:srgbClr val="660066"/>
                </a:solidFill>
              </a:rPr>
              <a:t>thành</a:t>
            </a:r>
            <a:r>
              <a:rPr lang="en-US" b="1" i="1" dirty="0">
                <a:solidFill>
                  <a:srgbClr val="660066"/>
                </a:solidFill>
              </a:rPr>
              <a:t> </a:t>
            </a:r>
            <a:r>
              <a:rPr lang="en-US" b="1" i="1" dirty="0" err="1">
                <a:solidFill>
                  <a:srgbClr val="660066"/>
                </a:solidFill>
              </a:rPr>
              <a:t>việc</a:t>
            </a:r>
            <a:r>
              <a:rPr lang="en-US" b="1" i="1" dirty="0">
                <a:solidFill>
                  <a:srgbClr val="660066"/>
                </a:solidFill>
              </a:rPr>
              <a:t> </a:t>
            </a:r>
            <a:r>
              <a:rPr lang="en-US" b="1" i="1" dirty="0" err="1">
                <a:solidFill>
                  <a:srgbClr val="660066"/>
                </a:solidFill>
              </a:rPr>
              <a:t>sắp</a:t>
            </a:r>
            <a:r>
              <a:rPr lang="en-US" b="1" i="1" dirty="0">
                <a:solidFill>
                  <a:srgbClr val="660066"/>
                </a:solidFill>
              </a:rPr>
              <a:t> </a:t>
            </a:r>
            <a:r>
              <a:rPr lang="en-US" b="1" i="1" dirty="0" err="1">
                <a:solidFill>
                  <a:srgbClr val="660066"/>
                </a:solidFill>
              </a:rPr>
              <a:t>xếp</a:t>
            </a:r>
            <a:r>
              <a:rPr lang="en-US" b="1" i="1" dirty="0">
                <a:solidFill>
                  <a:srgbClr val="660066"/>
                </a:solidFill>
              </a:rPr>
              <a:t>, </a:t>
            </a:r>
            <a:r>
              <a:rPr lang="en-US" b="1" i="1" dirty="0" err="1">
                <a:solidFill>
                  <a:srgbClr val="660066"/>
                </a:solidFill>
              </a:rPr>
              <a:t>kiện</a:t>
            </a:r>
            <a:r>
              <a:rPr lang="en-US" b="1" i="1" dirty="0">
                <a:solidFill>
                  <a:srgbClr val="660066"/>
                </a:solidFill>
              </a:rPr>
              <a:t> </a:t>
            </a:r>
            <a:r>
              <a:rPr lang="en-US" b="1" i="1" dirty="0" err="1">
                <a:solidFill>
                  <a:srgbClr val="660066"/>
                </a:solidFill>
              </a:rPr>
              <a:t>toàn</a:t>
            </a:r>
            <a:r>
              <a:rPr lang="en-US" b="1" i="1" dirty="0">
                <a:solidFill>
                  <a:srgbClr val="660066"/>
                </a:solidFill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</a:rPr>
              <a:t>các</a:t>
            </a:r>
            <a:r>
              <a:rPr lang="en-US" b="1" i="1" dirty="0" smtClean="0">
                <a:solidFill>
                  <a:srgbClr val="660066"/>
                </a:solidFill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</a:rPr>
              <a:t>tổ</a:t>
            </a:r>
            <a:r>
              <a:rPr lang="en-US" b="1" i="1" dirty="0" smtClean="0">
                <a:solidFill>
                  <a:srgbClr val="660066"/>
                </a:solidFill>
              </a:rPr>
              <a:t> </a:t>
            </a:r>
            <a:r>
              <a:rPr lang="en-US" b="1" i="1" dirty="0" err="1">
                <a:solidFill>
                  <a:srgbClr val="660066"/>
                </a:solidFill>
              </a:rPr>
              <a:t>chức</a:t>
            </a:r>
            <a:r>
              <a:rPr lang="en-US" b="1" i="1" dirty="0">
                <a:solidFill>
                  <a:srgbClr val="660066"/>
                </a:solidFill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</a:rPr>
              <a:t>và</a:t>
            </a:r>
            <a:r>
              <a:rPr lang="en-US" b="1" i="1" dirty="0" smtClean="0">
                <a:solidFill>
                  <a:srgbClr val="660066"/>
                </a:solidFill>
              </a:rPr>
              <a:t> </a:t>
            </a:r>
            <a:r>
              <a:rPr lang="en-US" b="1" i="1" dirty="0" err="1">
                <a:solidFill>
                  <a:srgbClr val="660066"/>
                </a:solidFill>
              </a:rPr>
              <a:t>đầu</a:t>
            </a:r>
            <a:r>
              <a:rPr lang="en-US" b="1" i="1" dirty="0">
                <a:solidFill>
                  <a:srgbClr val="660066"/>
                </a:solidFill>
              </a:rPr>
              <a:t> </a:t>
            </a:r>
            <a:r>
              <a:rPr lang="en-US" b="1" i="1" dirty="0" err="1">
                <a:solidFill>
                  <a:srgbClr val="660066"/>
                </a:solidFill>
              </a:rPr>
              <a:t>mối</a:t>
            </a:r>
            <a:r>
              <a:rPr lang="en-US" b="1" i="1" dirty="0">
                <a:solidFill>
                  <a:srgbClr val="660066"/>
                </a:solidFill>
              </a:rPr>
              <a:t> </a:t>
            </a:r>
            <a:r>
              <a:rPr lang="en-US" b="1" i="1" dirty="0" err="1">
                <a:solidFill>
                  <a:srgbClr val="660066"/>
                </a:solidFill>
              </a:rPr>
              <a:t>bên</a:t>
            </a:r>
            <a:r>
              <a:rPr lang="en-US" b="1" i="1" dirty="0">
                <a:solidFill>
                  <a:srgbClr val="660066"/>
                </a:solidFill>
              </a:rPr>
              <a:t> </a:t>
            </a:r>
            <a:r>
              <a:rPr lang="en-US" b="1" i="1" dirty="0" err="1">
                <a:solidFill>
                  <a:srgbClr val="660066"/>
                </a:solidFill>
              </a:rPr>
              <a:t>trong</a:t>
            </a:r>
            <a:r>
              <a:rPr lang="en-US" b="1" i="1" dirty="0">
                <a:solidFill>
                  <a:srgbClr val="660066"/>
                </a:solidFill>
              </a:rPr>
              <a:t> </a:t>
            </a:r>
            <a:r>
              <a:rPr lang="en-US" b="1" i="1" dirty="0" err="1">
                <a:solidFill>
                  <a:srgbClr val="660066"/>
                </a:solidFill>
              </a:rPr>
              <a:t>của</a:t>
            </a:r>
            <a:r>
              <a:rPr lang="en-US" b="1" i="1" dirty="0">
                <a:solidFill>
                  <a:srgbClr val="660066"/>
                </a:solidFill>
              </a:rPr>
              <a:t> </a:t>
            </a:r>
            <a:r>
              <a:rPr lang="en-US" b="1" i="1" dirty="0" err="1">
                <a:solidFill>
                  <a:srgbClr val="660066"/>
                </a:solidFill>
              </a:rPr>
              <a:t>từng</a:t>
            </a:r>
            <a:r>
              <a:rPr lang="en-US" b="1" i="1" dirty="0">
                <a:solidFill>
                  <a:srgbClr val="660066"/>
                </a:solidFill>
              </a:rPr>
              <a:t> </a:t>
            </a:r>
            <a:r>
              <a:rPr lang="en-US" b="1" i="1" dirty="0" err="1">
                <a:solidFill>
                  <a:srgbClr val="660066"/>
                </a:solidFill>
              </a:rPr>
              <a:t>tổ</a:t>
            </a:r>
            <a:r>
              <a:rPr lang="en-US" b="1" i="1" dirty="0">
                <a:solidFill>
                  <a:srgbClr val="660066"/>
                </a:solidFill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</a:rPr>
              <a:t>chức</a:t>
            </a:r>
            <a:r>
              <a:rPr lang="en-US" b="1" dirty="0" smtClean="0">
                <a:solidFill>
                  <a:srgbClr val="660066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giảm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tối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cấp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trung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gian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giảm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cấp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phó</a:t>
            </a:r>
            <a:r>
              <a:rPr lang="en-US" b="1" i="1" dirty="0">
                <a:solidFill>
                  <a:srgbClr val="FF0000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145974"/>
            <a:ext cx="6379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2. </a:t>
            </a:r>
            <a:r>
              <a:rPr lang="en-US" b="1" i="1" dirty="0" err="1" smtClean="0">
                <a:solidFill>
                  <a:srgbClr val="0000FF"/>
                </a:solidFill>
              </a:rPr>
              <a:t>Sửa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đổi</a:t>
            </a:r>
            <a:r>
              <a:rPr lang="en-US" b="1" i="1" dirty="0">
                <a:solidFill>
                  <a:srgbClr val="0000FF"/>
                </a:solidFill>
              </a:rPr>
              <a:t>, </a:t>
            </a:r>
            <a:r>
              <a:rPr lang="en-US" b="1" i="1" dirty="0" err="1">
                <a:solidFill>
                  <a:srgbClr val="0000FF"/>
                </a:solidFill>
              </a:rPr>
              <a:t>bổ</a:t>
            </a:r>
            <a:r>
              <a:rPr lang="en-US" b="1" i="1" dirty="0">
                <a:solidFill>
                  <a:srgbClr val="0000FF"/>
                </a:solidFill>
              </a:rPr>
              <a:t> sung </a:t>
            </a:r>
            <a:r>
              <a:rPr lang="en-US" b="1" i="1" dirty="0" err="1">
                <a:solidFill>
                  <a:srgbClr val="0000FF"/>
                </a:solidFill>
              </a:rPr>
              <a:t>một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số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quy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định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về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chức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năng</a:t>
            </a:r>
            <a:r>
              <a:rPr lang="en-US" b="1" i="1" dirty="0">
                <a:solidFill>
                  <a:srgbClr val="0000FF"/>
                </a:solidFill>
              </a:rPr>
              <a:t>, </a:t>
            </a:r>
            <a:r>
              <a:rPr lang="en-US" b="1" i="1" dirty="0" err="1">
                <a:solidFill>
                  <a:srgbClr val="0000FF"/>
                </a:solidFill>
              </a:rPr>
              <a:t>nhiệm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vụ</a:t>
            </a:r>
            <a:r>
              <a:rPr lang="en-US" b="1" i="1" dirty="0">
                <a:solidFill>
                  <a:srgbClr val="0000FF"/>
                </a:solidFill>
              </a:rPr>
              <a:t>, </a:t>
            </a:r>
            <a:r>
              <a:rPr lang="en-US" b="1" i="1" dirty="0" err="1">
                <a:solidFill>
                  <a:srgbClr val="0000FF"/>
                </a:solidFill>
              </a:rPr>
              <a:t>tổ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chức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bộ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máy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của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hệ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thống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C.trị</a:t>
            </a:r>
            <a:r>
              <a:rPr lang="en-US" b="1" i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CC3300"/>
                </a:solidFill>
              </a:rPr>
              <a:t>khắc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b="1" dirty="0" err="1">
                <a:solidFill>
                  <a:srgbClr val="CC3300"/>
                </a:solidFill>
              </a:rPr>
              <a:t>phục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b="1" dirty="0" err="1">
                <a:solidFill>
                  <a:srgbClr val="CC3300"/>
                </a:solidFill>
              </a:rPr>
              <a:t>sự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b="1" dirty="0" err="1">
                <a:solidFill>
                  <a:srgbClr val="CC3300"/>
                </a:solidFill>
              </a:rPr>
              <a:t>trùng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b="1" dirty="0" err="1">
                <a:solidFill>
                  <a:srgbClr val="CC3300"/>
                </a:solidFill>
              </a:rPr>
              <a:t>lắp</a:t>
            </a:r>
            <a:r>
              <a:rPr lang="en-US" b="1" dirty="0">
                <a:solidFill>
                  <a:srgbClr val="CC3300"/>
                </a:solidFill>
              </a:rPr>
              <a:t>, </a:t>
            </a:r>
            <a:r>
              <a:rPr lang="en-US" b="1" dirty="0" err="1">
                <a:solidFill>
                  <a:srgbClr val="CC3300"/>
                </a:solidFill>
              </a:rPr>
              <a:t>chồng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b="1" dirty="0" err="1">
                <a:solidFill>
                  <a:srgbClr val="CC3300"/>
                </a:solidFill>
              </a:rPr>
              <a:t>chéo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b="1" dirty="0" err="1">
                <a:solidFill>
                  <a:srgbClr val="CC3300"/>
                </a:solidFill>
              </a:rPr>
              <a:t>nhiệm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b="1" dirty="0" err="1">
                <a:solidFill>
                  <a:srgbClr val="CC3300"/>
                </a:solidFill>
              </a:rPr>
              <a:t>vụ</a:t>
            </a:r>
            <a:r>
              <a:rPr lang="en-US" b="1" dirty="0">
                <a:solidFill>
                  <a:srgbClr val="CC3300"/>
                </a:solidFill>
              </a:rPr>
              <a:t>, </a:t>
            </a:r>
            <a:r>
              <a:rPr lang="en-US" b="1" dirty="0" err="1">
                <a:solidFill>
                  <a:srgbClr val="CC3300"/>
                </a:solidFill>
              </a:rPr>
              <a:t>lĩnh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b="1" dirty="0" err="1">
                <a:solidFill>
                  <a:srgbClr val="CC3300"/>
                </a:solidFill>
              </a:rPr>
              <a:t>vực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b="1" dirty="0" err="1">
                <a:solidFill>
                  <a:srgbClr val="CC3300"/>
                </a:solidFill>
              </a:rPr>
              <a:t>quản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b="1" dirty="0" err="1">
                <a:solidFill>
                  <a:srgbClr val="CC3300"/>
                </a:solidFill>
              </a:rPr>
              <a:t>lý</a:t>
            </a:r>
            <a:r>
              <a:rPr lang="en-US" b="1" dirty="0" smtClean="0">
                <a:solidFill>
                  <a:srgbClr val="CC3300"/>
                </a:solidFill>
              </a:rPr>
              <a:t>.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289626"/>
            <a:ext cx="6204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 3. </a:t>
            </a:r>
            <a:r>
              <a:rPr lang="en-US" b="1" i="1" dirty="0" err="1" smtClean="0">
                <a:solidFill>
                  <a:schemeClr val="tx2"/>
                </a:solidFill>
              </a:rPr>
              <a:t>Thực</a:t>
            </a:r>
            <a:r>
              <a:rPr lang="en-US" b="1" i="1" dirty="0" smtClean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hiện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thí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điểm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một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số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mô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hình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mới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về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tổ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chức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bộ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máy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và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kiêm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nhiệm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chức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danh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để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tinh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gọn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đầu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mối</a:t>
            </a:r>
            <a:r>
              <a:rPr lang="en-US" b="1" i="1" dirty="0">
                <a:solidFill>
                  <a:schemeClr val="tx2"/>
                </a:solidFill>
              </a:rPr>
              <a:t>, </a:t>
            </a:r>
            <a:r>
              <a:rPr lang="en-US" b="1" i="1" dirty="0" err="1">
                <a:solidFill>
                  <a:schemeClr val="tx2"/>
                </a:solidFill>
              </a:rPr>
              <a:t>tinh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giảm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biên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chế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0451" y="4431268"/>
            <a:ext cx="6172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4. </a:t>
            </a:r>
            <a:r>
              <a:rPr lang="en-US" b="1" i="1" dirty="0" smtClean="0">
                <a:solidFill>
                  <a:srgbClr val="002060"/>
                </a:solidFill>
              </a:rPr>
              <a:t>Thu </a:t>
            </a:r>
            <a:r>
              <a:rPr lang="en-US" b="1" i="1" dirty="0" err="1">
                <a:solidFill>
                  <a:srgbClr val="002060"/>
                </a:solidFill>
              </a:rPr>
              <a:t>gọn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các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đơn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vị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hành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chính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cấp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xã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chưa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đạt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50%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cả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hai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tiêu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chuẩn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về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quy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mô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dân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số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và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diện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tích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tự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nhiên</a:t>
            </a:r>
            <a:r>
              <a:rPr lang="en-US" b="1" i="1" dirty="0">
                <a:solidFill>
                  <a:srgbClr val="002060"/>
                </a:solidFill>
              </a:rPr>
              <a:t>;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giảm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số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lượng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thôn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tổ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dân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phố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5726668"/>
            <a:ext cx="6128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 5. </a:t>
            </a:r>
            <a:r>
              <a:rPr lang="en-US" sz="2000" b="1" dirty="0" err="1">
                <a:solidFill>
                  <a:srgbClr val="C00000"/>
                </a:solidFill>
              </a:rPr>
              <a:t>Giảm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tối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thiểu</a:t>
            </a:r>
            <a:r>
              <a:rPr lang="en-US" sz="2000" b="1" dirty="0">
                <a:solidFill>
                  <a:srgbClr val="C00000"/>
                </a:solidFill>
              </a:rPr>
              <a:t> 10% </a:t>
            </a:r>
            <a:r>
              <a:rPr lang="en-US" sz="2000" b="1" dirty="0" err="1">
                <a:solidFill>
                  <a:srgbClr val="C00000"/>
                </a:solidFill>
              </a:rPr>
              <a:t>biên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chế</a:t>
            </a:r>
            <a:r>
              <a:rPr lang="en-US" sz="2000" b="1" dirty="0">
                <a:solidFill>
                  <a:srgbClr val="C00000"/>
                </a:solidFill>
              </a:rPr>
              <a:t> so </a:t>
            </a:r>
            <a:r>
              <a:rPr lang="en-US" sz="2000" b="1" dirty="0" err="1">
                <a:solidFill>
                  <a:srgbClr val="C00000"/>
                </a:solidFill>
              </a:rPr>
              <a:t>với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năm</a:t>
            </a:r>
            <a:r>
              <a:rPr lang="en-US" sz="2000" b="1" dirty="0">
                <a:solidFill>
                  <a:srgbClr val="C00000"/>
                </a:solidFill>
              </a:rPr>
              <a:t> 2015.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15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6448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1" name="Group 3"/>
          <p:cNvGrpSpPr>
            <a:grpSpLocks/>
          </p:cNvGrpSpPr>
          <p:nvPr/>
        </p:nvGrpSpPr>
        <p:grpSpPr bwMode="auto">
          <a:xfrm>
            <a:off x="1447800" y="1524000"/>
            <a:ext cx="6248400" cy="3692525"/>
            <a:chOff x="877" y="1296"/>
            <a:chExt cx="4211" cy="2326"/>
          </a:xfrm>
        </p:grpSpPr>
        <p:sp>
          <p:nvSpPr>
            <p:cNvPr id="99332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7C16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3" name="Oval 5"/>
            <p:cNvSpPr>
              <a:spLocks noChangeArrowheads="1"/>
            </p:cNvSpPr>
            <p:nvPr/>
          </p:nvSpPr>
          <p:spPr bwMode="auto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4" name="Oval 6"/>
            <p:cNvSpPr>
              <a:spLocks noChangeArrowheads="1"/>
            </p:cNvSpPr>
            <p:nvPr/>
          </p:nvSpPr>
          <p:spPr bwMode="auto">
            <a:xfrm rot="20056323">
              <a:off x="4416" y="2033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5" name="Oval 7"/>
            <p:cNvSpPr>
              <a:spLocks noChangeArrowheads="1"/>
            </p:cNvSpPr>
            <p:nvPr/>
          </p:nvSpPr>
          <p:spPr bwMode="auto">
            <a:xfrm rot="20056323">
              <a:off x="1940" y="3391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6" name="Oval 8"/>
            <p:cNvSpPr>
              <a:spLocks noChangeArrowheads="1"/>
            </p:cNvSpPr>
            <p:nvPr/>
          </p:nvSpPr>
          <p:spPr bwMode="auto">
            <a:xfrm rot="20056323">
              <a:off x="3302" y="3185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7" name="Oval 9"/>
            <p:cNvSpPr>
              <a:spLocks noChangeArrowheads="1"/>
            </p:cNvSpPr>
            <p:nvPr/>
          </p:nvSpPr>
          <p:spPr bwMode="auto">
            <a:xfrm rot="20056323">
              <a:off x="1426" y="2561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8" name="Oval 10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339" name="Oval 11"/>
            <p:cNvSpPr>
              <a:spLocks noChangeArrowheads="1"/>
            </p:cNvSpPr>
            <p:nvPr/>
          </p:nvSpPr>
          <p:spPr bwMode="gray">
            <a:xfrm>
              <a:off x="1129" y="2095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340" name="Oval 12"/>
            <p:cNvSpPr>
              <a:spLocks noChangeArrowheads="1"/>
            </p:cNvSpPr>
            <p:nvPr/>
          </p:nvSpPr>
          <p:spPr bwMode="gray">
            <a:xfrm>
              <a:off x="1647" y="2928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341" name="Oval 13"/>
            <p:cNvSpPr>
              <a:spLocks noChangeArrowheads="1"/>
            </p:cNvSpPr>
            <p:nvPr/>
          </p:nvSpPr>
          <p:spPr bwMode="gray">
            <a:xfrm>
              <a:off x="3048" y="2707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342" name="Oval 14"/>
            <p:cNvSpPr>
              <a:spLocks noChangeArrowheads="1"/>
            </p:cNvSpPr>
            <p:nvPr/>
          </p:nvSpPr>
          <p:spPr bwMode="gray">
            <a:xfrm>
              <a:off x="4072" y="1629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9343" name="Text Box 15"/>
            <p:cNvSpPr txBox="1">
              <a:spLocks noChangeArrowheads="1"/>
            </p:cNvSpPr>
            <p:nvPr/>
          </p:nvSpPr>
          <p:spPr bwMode="white">
            <a:xfrm>
              <a:off x="1212" y="2273"/>
              <a:ext cx="581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 dirty="0" err="1" smtClean="0">
                  <a:solidFill>
                    <a:srgbClr val="FFFF00"/>
                  </a:solidFill>
                  <a:latin typeface="Verdana" pitchFamily="34" charset="0"/>
                </a:rPr>
                <a:t>Một</a:t>
              </a:r>
              <a:r>
                <a:rPr lang="en-US" sz="2000" b="1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99344" name="Text Box 16"/>
            <p:cNvSpPr txBox="1">
              <a:spLocks noChangeArrowheads="1"/>
            </p:cNvSpPr>
            <p:nvPr/>
          </p:nvSpPr>
          <p:spPr bwMode="white">
            <a:xfrm>
              <a:off x="2520" y="1488"/>
              <a:ext cx="47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 dirty="0" err="1" smtClean="0">
                  <a:solidFill>
                    <a:schemeClr val="bg1"/>
                  </a:solidFill>
                  <a:latin typeface="Verdana" pitchFamily="34" charset="0"/>
                </a:rPr>
                <a:t>Hai</a:t>
              </a:r>
              <a:endParaRPr lang="en-US" sz="22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99345" name="Text Box 17"/>
            <p:cNvSpPr txBox="1">
              <a:spLocks noChangeArrowheads="1"/>
            </p:cNvSpPr>
            <p:nvPr/>
          </p:nvSpPr>
          <p:spPr bwMode="white">
            <a:xfrm>
              <a:off x="4222" y="1841"/>
              <a:ext cx="397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 dirty="0" smtClean="0">
                  <a:solidFill>
                    <a:srgbClr val="FFFF66"/>
                  </a:solidFill>
                  <a:latin typeface="Verdana" pitchFamily="34" charset="0"/>
                </a:rPr>
                <a:t>Ba</a:t>
              </a:r>
              <a:endParaRPr lang="en-US" sz="2200" b="1" dirty="0">
                <a:solidFill>
                  <a:srgbClr val="FFFF66"/>
                </a:solidFill>
                <a:latin typeface="Verdana" pitchFamily="34" charset="0"/>
              </a:endParaRPr>
            </a:p>
          </p:txBody>
        </p:sp>
        <p:sp>
          <p:nvSpPr>
            <p:cNvPr id="99346" name="Text Box 18"/>
            <p:cNvSpPr txBox="1">
              <a:spLocks noChangeArrowheads="1"/>
            </p:cNvSpPr>
            <p:nvPr/>
          </p:nvSpPr>
          <p:spPr bwMode="white">
            <a:xfrm>
              <a:off x="3137" y="2880"/>
              <a:ext cx="53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 dirty="0" err="1" smtClean="0">
                  <a:solidFill>
                    <a:srgbClr val="FFFF00"/>
                  </a:solidFill>
                  <a:latin typeface="Verdana" pitchFamily="34" charset="0"/>
                </a:rPr>
                <a:t>Bốn</a:t>
              </a:r>
              <a:endParaRPr lang="en-US" sz="2200" b="1" dirty="0">
                <a:solidFill>
                  <a:srgbClr val="FFFF00"/>
                </a:solidFill>
                <a:latin typeface="Verdana" pitchFamily="34" charset="0"/>
              </a:endParaRPr>
            </a:p>
          </p:txBody>
        </p:sp>
        <p:sp>
          <p:nvSpPr>
            <p:cNvPr id="99347" name="Text Box 19"/>
            <p:cNvSpPr txBox="1">
              <a:spLocks noChangeArrowheads="1"/>
            </p:cNvSpPr>
            <p:nvPr/>
          </p:nvSpPr>
          <p:spPr bwMode="white">
            <a:xfrm>
              <a:off x="1699" y="3159"/>
              <a:ext cx="61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 dirty="0" err="1" smtClean="0">
                  <a:solidFill>
                    <a:schemeClr val="bg1"/>
                  </a:solidFill>
                  <a:latin typeface="Verdana" pitchFamily="34" charset="0"/>
                </a:rPr>
                <a:t>Năm</a:t>
              </a:r>
              <a:endParaRPr lang="en-US" sz="22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337492" y="2819400"/>
            <a:ext cx="2377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- </a:t>
            </a:r>
            <a:r>
              <a:rPr lang="en-US" sz="2400" b="1" i="1" dirty="0" err="1">
                <a:solidFill>
                  <a:srgbClr val="C00000"/>
                </a:solidFill>
              </a:rPr>
              <a:t>Từ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năm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</a:rPr>
              <a:t>2021    </a:t>
            </a:r>
            <a:r>
              <a:rPr lang="en-US" sz="2400" b="1" i="1" dirty="0" err="1">
                <a:solidFill>
                  <a:srgbClr val="C00000"/>
                </a:solidFill>
              </a:rPr>
              <a:t>đến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năm</a:t>
            </a:r>
            <a:r>
              <a:rPr lang="en-US" sz="2400" b="1" i="1" dirty="0">
                <a:solidFill>
                  <a:srgbClr val="C00000"/>
                </a:solidFill>
              </a:rPr>
              <a:t> 2030: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212" y="1182231"/>
            <a:ext cx="21619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1. </a:t>
            </a:r>
            <a:r>
              <a:rPr lang="en-US" sz="2000" b="1" i="1" dirty="0" err="1">
                <a:solidFill>
                  <a:srgbClr val="0000FF"/>
                </a:solidFill>
              </a:rPr>
              <a:t>Hoàn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thành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việc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xây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dựng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và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thực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hiện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mô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hình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tổng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thể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của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HTC.trị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phù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hợp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với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điều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kiện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mới</a:t>
            </a:r>
            <a:r>
              <a:rPr lang="en-US" sz="2000" b="1" i="1" dirty="0" smtClean="0">
                <a:solidFill>
                  <a:srgbClr val="0000FF"/>
                </a:solidFill>
              </a:rPr>
              <a:t>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348" y="152400"/>
            <a:ext cx="3089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660033"/>
                </a:solidFill>
              </a:rPr>
              <a:t>2. </a:t>
            </a:r>
            <a:r>
              <a:rPr lang="en-US" sz="2000" b="1" i="1" dirty="0" err="1">
                <a:solidFill>
                  <a:srgbClr val="660033"/>
                </a:solidFill>
              </a:rPr>
              <a:t>Phân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 smtClean="0">
                <a:solidFill>
                  <a:srgbClr val="660033"/>
                </a:solidFill>
              </a:rPr>
              <a:t>rõ</a:t>
            </a:r>
            <a:r>
              <a:rPr lang="en-US" sz="2000" b="1" i="1" dirty="0" smtClean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chức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năng</a:t>
            </a:r>
            <a:r>
              <a:rPr lang="en-US" sz="2000" b="1" i="1" dirty="0">
                <a:solidFill>
                  <a:srgbClr val="660033"/>
                </a:solidFill>
              </a:rPr>
              <a:t>, </a:t>
            </a:r>
            <a:r>
              <a:rPr lang="en-US" sz="2000" b="1" i="1" dirty="0" err="1">
                <a:solidFill>
                  <a:srgbClr val="660033"/>
                </a:solidFill>
              </a:rPr>
              <a:t>nhiệm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vụ</a:t>
            </a:r>
            <a:r>
              <a:rPr lang="en-US" sz="2000" b="1" i="1" dirty="0">
                <a:solidFill>
                  <a:srgbClr val="660033"/>
                </a:solidFill>
              </a:rPr>
              <a:t>, </a:t>
            </a:r>
            <a:r>
              <a:rPr lang="en-US" sz="2000" b="1" i="1" dirty="0" err="1">
                <a:solidFill>
                  <a:srgbClr val="660033"/>
                </a:solidFill>
              </a:rPr>
              <a:t>quyền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hạn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của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từng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cơ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quan</a:t>
            </a:r>
            <a:r>
              <a:rPr lang="en-US" sz="2000" b="1" i="1" dirty="0">
                <a:solidFill>
                  <a:srgbClr val="660033"/>
                </a:solidFill>
              </a:rPr>
              <a:t>, </a:t>
            </a:r>
            <a:r>
              <a:rPr lang="en-US" sz="2000" b="1" i="1" dirty="0" err="1">
                <a:solidFill>
                  <a:srgbClr val="660033"/>
                </a:solidFill>
              </a:rPr>
              <a:t>tổ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chức</a:t>
            </a:r>
            <a:r>
              <a:rPr lang="en-US" sz="2000" b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trong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 smtClean="0">
                <a:solidFill>
                  <a:srgbClr val="660033"/>
                </a:solidFill>
              </a:rPr>
              <a:t>HTC.trị</a:t>
            </a:r>
            <a:r>
              <a:rPr lang="en-US" sz="2000" b="1" i="1" dirty="0">
                <a:solidFill>
                  <a:srgbClr val="660033"/>
                </a:solidFill>
              </a:rPr>
              <a:t>;</a:t>
            </a:r>
            <a:r>
              <a:rPr lang="en-US" sz="2000" b="1" dirty="0">
                <a:solidFill>
                  <a:srgbClr val="660033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502384"/>
            <a:ext cx="327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3. </a:t>
            </a:r>
            <a:r>
              <a:rPr lang="en-US" sz="2000" b="1" i="1" dirty="0" err="1">
                <a:solidFill>
                  <a:schemeClr val="tx2"/>
                </a:solidFill>
              </a:rPr>
              <a:t>Tiếp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tục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cụ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thể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</a:rPr>
              <a:t>hoá</a:t>
            </a:r>
            <a:r>
              <a:rPr lang="en-US" sz="2000" b="1" i="1" dirty="0" smtClean="0">
                <a:solidFill>
                  <a:schemeClr val="tx2"/>
                </a:solidFill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</a:rPr>
              <a:t>chủ</a:t>
            </a:r>
            <a:r>
              <a:rPr lang="en-US" sz="2000" b="1" i="1" dirty="0" smtClean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trương</a:t>
            </a:r>
            <a:r>
              <a:rPr lang="en-US" sz="2000" b="1" i="1" dirty="0">
                <a:solidFill>
                  <a:schemeClr val="tx2"/>
                </a:solidFill>
              </a:rPr>
              <a:t>, </a:t>
            </a:r>
            <a:r>
              <a:rPr lang="en-US" sz="2000" b="1" i="1" dirty="0" smtClean="0">
                <a:solidFill>
                  <a:schemeClr val="tx2"/>
                </a:solidFill>
              </a:rPr>
              <a:t>NQ </a:t>
            </a:r>
            <a:r>
              <a:rPr lang="en-US" sz="2000" b="1" i="1" dirty="0" err="1" smtClean="0">
                <a:solidFill>
                  <a:schemeClr val="tx2"/>
                </a:solidFill>
              </a:rPr>
              <a:t>của</a:t>
            </a:r>
            <a:r>
              <a:rPr lang="en-US" sz="2000" b="1" i="1" dirty="0" smtClean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Đảng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về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</a:rPr>
              <a:t>sắp</a:t>
            </a:r>
            <a:r>
              <a:rPr lang="en-US" sz="2000" b="1" i="1" dirty="0" smtClean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xếp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tổ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chức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bộ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máy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bằng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các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quy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định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của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Đảng</a:t>
            </a:r>
            <a:r>
              <a:rPr lang="en-US" sz="2000" b="1" i="1" dirty="0" smtClean="0">
                <a:solidFill>
                  <a:schemeClr val="tx2"/>
                </a:solidFill>
              </a:rPr>
              <a:t>, PL NN.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962400"/>
            <a:ext cx="266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4. </a:t>
            </a:r>
            <a:r>
              <a:rPr lang="en-US" sz="2000" b="1" i="1" dirty="0" err="1">
                <a:solidFill>
                  <a:srgbClr val="002060"/>
                </a:solidFill>
              </a:rPr>
              <a:t>Phân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định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rõ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và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tổ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chức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thực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hiện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mô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hình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chính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quyền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nông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thôn</a:t>
            </a:r>
            <a:r>
              <a:rPr lang="en-US" sz="2000" b="1" i="1" dirty="0">
                <a:solidFill>
                  <a:srgbClr val="002060"/>
                </a:solidFill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</a:rPr>
              <a:t>đô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thị</a:t>
            </a:r>
            <a:r>
              <a:rPr lang="en-US" sz="2000" b="1" i="1" dirty="0">
                <a:solidFill>
                  <a:srgbClr val="002060"/>
                </a:solidFill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</a:rPr>
              <a:t>hải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đảo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và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đơn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vị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hành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chính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>–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K.tế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đặc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biệt</a:t>
            </a:r>
            <a:r>
              <a:rPr lang="en-US" sz="2000" b="1" dirty="0">
                <a:solidFill>
                  <a:srgbClr val="002060"/>
                </a:solidFill>
              </a:rPr>
              <a:t>;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65" y="5257800"/>
            <a:ext cx="45617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dirty="0">
                <a:solidFill>
                  <a:srgbClr val="660033"/>
                </a:solidFill>
              </a:rPr>
              <a:t>(5) </a:t>
            </a:r>
            <a:r>
              <a:rPr lang="en-US" sz="2000" b="1" dirty="0" err="1" smtClean="0">
                <a:solidFill>
                  <a:srgbClr val="660033"/>
                </a:solidFill>
              </a:rPr>
              <a:t>H</a:t>
            </a:r>
            <a:r>
              <a:rPr lang="en-US" sz="2000" b="1" i="1" dirty="0" err="1" smtClean="0">
                <a:solidFill>
                  <a:srgbClr val="660033"/>
                </a:solidFill>
              </a:rPr>
              <a:t>oàn</a:t>
            </a:r>
            <a:r>
              <a:rPr lang="en-US" sz="2000" b="1" i="1" dirty="0" smtClean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thành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việc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sắp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xếp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 smtClean="0">
                <a:solidFill>
                  <a:srgbClr val="660033"/>
                </a:solidFill>
              </a:rPr>
              <a:t>các</a:t>
            </a:r>
            <a:r>
              <a:rPr lang="en-US" sz="2000" b="1" i="1" dirty="0" smtClean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đơn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vị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hành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chính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cấp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huyện</a:t>
            </a:r>
            <a:r>
              <a:rPr lang="en-US" sz="2000" b="1" i="1" dirty="0">
                <a:solidFill>
                  <a:srgbClr val="660033"/>
                </a:solidFill>
              </a:rPr>
              <a:t>, </a:t>
            </a:r>
            <a:r>
              <a:rPr lang="en-US" sz="2000" b="1" i="1" dirty="0" err="1">
                <a:solidFill>
                  <a:srgbClr val="660033"/>
                </a:solidFill>
              </a:rPr>
              <a:t>xã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và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thôn</a:t>
            </a:r>
            <a:r>
              <a:rPr lang="en-US" sz="2000" b="1" i="1" dirty="0">
                <a:solidFill>
                  <a:srgbClr val="660033"/>
                </a:solidFill>
              </a:rPr>
              <a:t>, </a:t>
            </a:r>
            <a:r>
              <a:rPr lang="en-US" sz="2000" b="1" i="1" dirty="0" err="1">
                <a:solidFill>
                  <a:srgbClr val="660033"/>
                </a:solidFill>
              </a:rPr>
              <a:t>tổ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smtClean="0">
                <a:solidFill>
                  <a:srgbClr val="660033"/>
                </a:solidFill>
              </a:rPr>
              <a:t>DP </a:t>
            </a:r>
            <a:r>
              <a:rPr lang="en-US" sz="2000" b="1" i="1" dirty="0" err="1" smtClean="0">
                <a:solidFill>
                  <a:srgbClr val="660033"/>
                </a:solidFill>
              </a:rPr>
              <a:t>không</a:t>
            </a:r>
            <a:r>
              <a:rPr lang="en-US" sz="2000" b="1" i="1" dirty="0" smtClean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đảm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bảo</a:t>
            </a:r>
            <a:r>
              <a:rPr lang="en-US" sz="2000" b="1" i="1" dirty="0">
                <a:solidFill>
                  <a:srgbClr val="660033"/>
                </a:solidFill>
              </a:rPr>
              <a:t> 50% </a:t>
            </a:r>
            <a:r>
              <a:rPr lang="en-US" sz="2000" b="1" i="1" dirty="0" err="1">
                <a:solidFill>
                  <a:srgbClr val="660033"/>
                </a:solidFill>
              </a:rPr>
              <a:t>về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diện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tích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tự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nhiên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và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dân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số</a:t>
            </a:r>
            <a:r>
              <a:rPr lang="en-US" sz="2000" b="1" dirty="0">
                <a:solidFill>
                  <a:srgbClr val="660033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FA00A134-BFA4-4C82-AF63-2E9AB2826CBF}" type="slidenum">
              <a:rPr lang="en-US" sz="1600" b="1" smtClean="0"/>
              <a:pPr/>
              <a:t>16</a:t>
            </a:fld>
            <a:endParaRPr lang="en-US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pPr algn="l"/>
            <a:r>
              <a:rPr lang="en-US" smtClean="0"/>
              <a:t>        III. Nhiệm </a:t>
            </a:r>
            <a:r>
              <a:rPr lang="en-US" dirty="0" err="1"/>
              <a:t>vụ</a:t>
            </a:r>
            <a:r>
              <a:rPr lang="en-US" dirty="0"/>
              <a:t>,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 smtClean="0"/>
              <a:t>pháp</a:t>
            </a:r>
            <a:endParaRPr lang="en-US" dirty="0"/>
          </a:p>
        </p:txBody>
      </p:sp>
      <p:sp>
        <p:nvSpPr>
          <p:cNvPr id="95235" name="Freeform 3"/>
          <p:cNvSpPr>
            <a:spLocks noEditPoints="1"/>
          </p:cNvSpPr>
          <p:nvPr/>
        </p:nvSpPr>
        <p:spPr bwMode="gray">
          <a:xfrm>
            <a:off x="228600" y="1312812"/>
            <a:ext cx="5403273" cy="5545188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extLst/>
        </p:spPr>
        <p:txBody>
          <a:bodyPr/>
          <a:lstStyle/>
          <a:p>
            <a:endParaRPr lang="en-US"/>
          </a:p>
        </p:txBody>
      </p:sp>
      <p:sp>
        <p:nvSpPr>
          <p:cNvPr id="95264" name="Text Box 32"/>
          <p:cNvSpPr txBox="1">
            <a:spLocks noChangeArrowheads="1"/>
          </p:cNvSpPr>
          <p:nvPr/>
        </p:nvSpPr>
        <p:spPr bwMode="auto">
          <a:xfrm>
            <a:off x="228600" y="609600"/>
            <a:ext cx="650636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</a:rPr>
              <a:t>a. </a:t>
            </a:r>
            <a:r>
              <a:rPr lang="en-US" sz="2200" b="1" i="1" dirty="0" err="1">
                <a:solidFill>
                  <a:srgbClr val="C00000"/>
                </a:solidFill>
              </a:rPr>
              <a:t>Đối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với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hệ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thống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tổ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chức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của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Đảng</a:t>
            </a:r>
            <a:r>
              <a:rPr lang="en-US" sz="2200" b="1" i="1" dirty="0">
                <a:solidFill>
                  <a:srgbClr val="C00000"/>
                </a:solidFill>
              </a:rPr>
              <a:t>: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95266" name="Oval 34"/>
          <p:cNvSpPr>
            <a:spLocks noChangeArrowheads="1"/>
          </p:cNvSpPr>
          <p:nvPr/>
        </p:nvSpPr>
        <p:spPr bwMode="gray">
          <a:xfrm rot="-723406">
            <a:off x="2706688" y="5210189"/>
            <a:ext cx="1438275" cy="66675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7" name="Oval 35"/>
          <p:cNvSpPr>
            <a:spLocks noChangeArrowheads="1"/>
          </p:cNvSpPr>
          <p:nvPr/>
        </p:nvSpPr>
        <p:spPr bwMode="gray">
          <a:xfrm>
            <a:off x="2638425" y="4343400"/>
            <a:ext cx="1704975" cy="17065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5268" name="Oval 36"/>
          <p:cNvSpPr>
            <a:spLocks noChangeArrowheads="1"/>
          </p:cNvSpPr>
          <p:nvPr/>
        </p:nvSpPr>
        <p:spPr bwMode="gray">
          <a:xfrm>
            <a:off x="2667000" y="4356100"/>
            <a:ext cx="1665287" cy="16637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5269" name="Oval 37"/>
          <p:cNvSpPr>
            <a:spLocks noChangeArrowheads="1"/>
          </p:cNvSpPr>
          <p:nvPr/>
        </p:nvSpPr>
        <p:spPr bwMode="gray">
          <a:xfrm>
            <a:off x="2676525" y="4387850"/>
            <a:ext cx="1584325" cy="15557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5270" name="Oval 38"/>
          <p:cNvSpPr>
            <a:spLocks noChangeArrowheads="1"/>
          </p:cNvSpPr>
          <p:nvPr/>
        </p:nvSpPr>
        <p:spPr bwMode="gray">
          <a:xfrm>
            <a:off x="2768600" y="4376737"/>
            <a:ext cx="1409700" cy="12620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5271" name="Text Box 39"/>
          <p:cNvSpPr txBox="1">
            <a:spLocks noChangeArrowheads="1"/>
          </p:cNvSpPr>
          <p:nvPr/>
        </p:nvSpPr>
        <p:spPr bwMode="gray">
          <a:xfrm>
            <a:off x="3076361" y="4897438"/>
            <a:ext cx="83227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0000FF"/>
                </a:solidFill>
              </a:rPr>
              <a:t>Bốn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95272" name="Oval 40"/>
          <p:cNvSpPr>
            <a:spLocks noChangeArrowheads="1"/>
          </p:cNvSpPr>
          <p:nvPr/>
        </p:nvSpPr>
        <p:spPr bwMode="gray">
          <a:xfrm rot="-772996">
            <a:off x="739494" y="4309690"/>
            <a:ext cx="1133475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273" name="Group 41"/>
          <p:cNvGrpSpPr>
            <a:grpSpLocks/>
          </p:cNvGrpSpPr>
          <p:nvPr/>
        </p:nvGrpSpPr>
        <p:grpSpPr bwMode="auto">
          <a:xfrm>
            <a:off x="787400" y="3371850"/>
            <a:ext cx="1371600" cy="1441450"/>
            <a:chOff x="732" y="2112"/>
            <a:chExt cx="842" cy="860"/>
          </a:xfrm>
        </p:grpSpPr>
        <p:sp>
          <p:nvSpPr>
            <p:cNvPr id="95274" name="Oval 42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5275" name="Oval 43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5276" name="Oval 44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5277" name="Oval 45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5278" name="Text Box 46"/>
            <p:cNvSpPr txBox="1">
              <a:spLocks noChangeArrowheads="1"/>
            </p:cNvSpPr>
            <p:nvPr/>
          </p:nvSpPr>
          <p:spPr bwMode="gray">
            <a:xfrm>
              <a:off x="964" y="2414"/>
              <a:ext cx="355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Ba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5279" name="Oval 47"/>
          <p:cNvSpPr>
            <a:spLocks noChangeArrowheads="1"/>
          </p:cNvSpPr>
          <p:nvPr/>
        </p:nvSpPr>
        <p:spPr bwMode="gray">
          <a:xfrm>
            <a:off x="685800" y="2606675"/>
            <a:ext cx="914400" cy="5334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0" name="Oval 48"/>
          <p:cNvSpPr>
            <a:spLocks noChangeArrowheads="1"/>
          </p:cNvSpPr>
          <p:nvPr/>
        </p:nvSpPr>
        <p:spPr bwMode="gray">
          <a:xfrm>
            <a:off x="762000" y="2000250"/>
            <a:ext cx="1023938" cy="10239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5281" name="Oval 49"/>
          <p:cNvSpPr>
            <a:spLocks noChangeArrowheads="1"/>
          </p:cNvSpPr>
          <p:nvPr/>
        </p:nvSpPr>
        <p:spPr bwMode="gray">
          <a:xfrm>
            <a:off x="774700" y="2005013"/>
            <a:ext cx="1000125" cy="10001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5282" name="Oval 50"/>
          <p:cNvSpPr>
            <a:spLocks noChangeArrowheads="1"/>
          </p:cNvSpPr>
          <p:nvPr/>
        </p:nvSpPr>
        <p:spPr bwMode="gray">
          <a:xfrm>
            <a:off x="804863" y="2016125"/>
            <a:ext cx="950912" cy="9334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5283" name="Oval 51"/>
          <p:cNvSpPr>
            <a:spLocks noChangeArrowheads="1"/>
          </p:cNvSpPr>
          <p:nvPr/>
        </p:nvSpPr>
        <p:spPr bwMode="gray">
          <a:xfrm>
            <a:off x="839788" y="2041525"/>
            <a:ext cx="847725" cy="757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5284" name="Text Box 52"/>
          <p:cNvSpPr txBox="1">
            <a:spLocks noChangeArrowheads="1"/>
          </p:cNvSpPr>
          <p:nvPr/>
        </p:nvSpPr>
        <p:spPr bwMode="gray">
          <a:xfrm>
            <a:off x="1012419" y="2349500"/>
            <a:ext cx="5437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660066"/>
                </a:solidFill>
              </a:rPr>
              <a:t>Hai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95285" name="Oval 53"/>
          <p:cNvSpPr>
            <a:spLocks noChangeArrowheads="1"/>
          </p:cNvSpPr>
          <p:nvPr/>
        </p:nvSpPr>
        <p:spPr bwMode="gray">
          <a:xfrm>
            <a:off x="1752600" y="1981200"/>
            <a:ext cx="685800" cy="2286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6" name="Oval 54"/>
          <p:cNvSpPr>
            <a:spLocks noChangeArrowheads="1"/>
          </p:cNvSpPr>
          <p:nvPr/>
        </p:nvSpPr>
        <p:spPr bwMode="gray">
          <a:xfrm>
            <a:off x="1933575" y="1447800"/>
            <a:ext cx="682625" cy="68262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5287" name="Oval 55"/>
          <p:cNvSpPr>
            <a:spLocks noChangeArrowheads="1"/>
          </p:cNvSpPr>
          <p:nvPr/>
        </p:nvSpPr>
        <p:spPr bwMode="gray">
          <a:xfrm>
            <a:off x="1925638" y="1390650"/>
            <a:ext cx="665162" cy="6667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5288" name="Oval 56"/>
          <p:cNvSpPr>
            <a:spLocks noChangeArrowheads="1"/>
          </p:cNvSpPr>
          <p:nvPr/>
        </p:nvSpPr>
        <p:spPr bwMode="gray">
          <a:xfrm>
            <a:off x="1909763" y="1457325"/>
            <a:ext cx="633412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5289" name="Oval 57"/>
          <p:cNvSpPr>
            <a:spLocks noChangeArrowheads="1"/>
          </p:cNvSpPr>
          <p:nvPr/>
        </p:nvSpPr>
        <p:spPr bwMode="gray">
          <a:xfrm>
            <a:off x="1981200" y="1447800"/>
            <a:ext cx="563563" cy="503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5290" name="Text Box 58"/>
          <p:cNvSpPr txBox="1">
            <a:spLocks noChangeArrowheads="1"/>
          </p:cNvSpPr>
          <p:nvPr/>
        </p:nvSpPr>
        <p:spPr bwMode="gray">
          <a:xfrm>
            <a:off x="1967500" y="1581150"/>
            <a:ext cx="5020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</a:rPr>
              <a:t>Một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38425" y="1041737"/>
            <a:ext cx="6276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1. </a:t>
            </a:r>
            <a:r>
              <a:rPr lang="en-US" sz="2000" b="1" i="1" dirty="0" smtClean="0">
                <a:solidFill>
                  <a:srgbClr val="0000FF"/>
                </a:solidFill>
              </a:rPr>
              <a:t>TW </a:t>
            </a:r>
            <a:r>
              <a:rPr lang="en-US" sz="2000" b="1" i="1" dirty="0" err="1">
                <a:solidFill>
                  <a:srgbClr val="0000FF"/>
                </a:solidFill>
              </a:rPr>
              <a:t>quy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định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chức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năng</a:t>
            </a:r>
            <a:r>
              <a:rPr lang="en-US" sz="2000" b="1" i="1" dirty="0">
                <a:solidFill>
                  <a:srgbClr val="0000FF"/>
                </a:solidFill>
              </a:rPr>
              <a:t>,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N.vụ</a:t>
            </a:r>
            <a:r>
              <a:rPr lang="en-US" sz="2000" b="1" i="1" dirty="0">
                <a:solidFill>
                  <a:srgbClr val="0000FF"/>
                </a:solidFill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</a:rPr>
              <a:t>quyền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hạn</a:t>
            </a:r>
            <a:r>
              <a:rPr lang="en-US" sz="2000" b="1" i="1" dirty="0">
                <a:solidFill>
                  <a:srgbClr val="0000FF"/>
                </a:solidFill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</a:rPr>
              <a:t>trách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nhiệm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của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cấp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uỷ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cấp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tỉnh</a:t>
            </a:r>
            <a:r>
              <a:rPr lang="en-US" sz="2000" b="1" i="1" dirty="0">
                <a:solidFill>
                  <a:srgbClr val="0000FF"/>
                </a:solidFill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</a:rPr>
              <a:t>cấp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huyện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và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khung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quy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chế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làm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việc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của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các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cấp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uỷ</a:t>
            </a:r>
            <a:r>
              <a:rPr lang="en-US" sz="2000" b="1" i="1" dirty="0">
                <a:solidFill>
                  <a:srgbClr val="0000FF"/>
                </a:solidFill>
              </a:rPr>
              <a:t>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39" y="2209800"/>
            <a:ext cx="7358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dirty="0" smtClean="0">
                <a:solidFill>
                  <a:srgbClr val="660066"/>
                </a:solidFill>
              </a:rPr>
              <a:t>2. </a:t>
            </a:r>
            <a:r>
              <a:rPr lang="en-US" sz="2000" b="1" i="1" dirty="0" err="1">
                <a:solidFill>
                  <a:srgbClr val="660066"/>
                </a:solidFill>
              </a:rPr>
              <a:t>X</a:t>
            </a:r>
            <a:r>
              <a:rPr lang="en-US" sz="2000" b="1" i="1" dirty="0" err="1" smtClean="0">
                <a:solidFill>
                  <a:srgbClr val="660066"/>
                </a:solidFill>
              </a:rPr>
              <a:t>ây</a:t>
            </a:r>
            <a:r>
              <a:rPr lang="en-US" sz="2000" b="1" i="1" dirty="0" smtClean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dựng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quy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định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về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tiêu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chuẩn</a:t>
            </a:r>
            <a:r>
              <a:rPr lang="en-US" sz="2000" b="1" i="1" dirty="0">
                <a:solidFill>
                  <a:srgbClr val="660066"/>
                </a:solidFill>
              </a:rPr>
              <a:t>, </a:t>
            </a:r>
            <a:r>
              <a:rPr lang="en-US" sz="2000" b="1" i="1" dirty="0" err="1">
                <a:solidFill>
                  <a:srgbClr val="660066"/>
                </a:solidFill>
              </a:rPr>
              <a:t>cơ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cấu</a:t>
            </a:r>
            <a:r>
              <a:rPr lang="en-US" sz="2000" b="1" i="1" dirty="0">
                <a:solidFill>
                  <a:srgbClr val="660066"/>
                </a:solidFill>
              </a:rPr>
              <a:t>, </a:t>
            </a:r>
            <a:r>
              <a:rPr lang="en-US" sz="2000" b="1" i="1" dirty="0" err="1">
                <a:solidFill>
                  <a:srgbClr val="660066"/>
                </a:solidFill>
              </a:rPr>
              <a:t>số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lượng</a:t>
            </a:r>
            <a:r>
              <a:rPr lang="en-US" sz="2000" b="1" i="1" dirty="0">
                <a:solidFill>
                  <a:srgbClr val="660066"/>
                </a:solidFill>
              </a:rPr>
              <a:t>, </a:t>
            </a:r>
            <a:r>
              <a:rPr lang="en-US" sz="2000" b="1" i="1" dirty="0" err="1" smtClean="0">
                <a:solidFill>
                  <a:srgbClr val="660066"/>
                </a:solidFill>
              </a:rPr>
              <a:t>quy</a:t>
            </a:r>
            <a:r>
              <a:rPr lang="en-US" sz="2000" b="1" i="1" dirty="0" smtClean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trình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 smtClean="0">
                <a:solidFill>
                  <a:srgbClr val="660066"/>
                </a:solidFill>
              </a:rPr>
              <a:t>lựa</a:t>
            </a:r>
            <a:r>
              <a:rPr lang="en-US" sz="2000" b="1" i="1" dirty="0" smtClean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chọn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cấp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uỷ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viên</a:t>
            </a:r>
            <a:r>
              <a:rPr lang="en-US" sz="2000" b="1" i="1" dirty="0">
                <a:solidFill>
                  <a:srgbClr val="660066"/>
                </a:solidFill>
              </a:rPr>
              <a:t>, </a:t>
            </a:r>
            <a:r>
              <a:rPr lang="en-US" sz="2000" b="1" i="1" dirty="0" smtClean="0">
                <a:solidFill>
                  <a:srgbClr val="660066"/>
                </a:solidFill>
              </a:rPr>
              <a:t>UVBTV </a:t>
            </a:r>
            <a:r>
              <a:rPr lang="en-US" sz="2000" b="1" i="1" dirty="0" err="1" smtClean="0">
                <a:solidFill>
                  <a:srgbClr val="660066"/>
                </a:solidFill>
              </a:rPr>
              <a:t>cấp</a:t>
            </a:r>
            <a:r>
              <a:rPr lang="en-US" sz="2000" b="1" i="1" dirty="0" smtClean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uỷ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các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cấp</a:t>
            </a:r>
            <a:r>
              <a:rPr lang="en-US" sz="2000" b="1" i="1" dirty="0">
                <a:solidFill>
                  <a:srgbClr val="660066"/>
                </a:solidFill>
              </a:rPr>
              <a:t>. </a:t>
            </a:r>
            <a:endParaRPr lang="en-US" sz="2000" b="1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710" y="3048000"/>
            <a:ext cx="6848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3. </a:t>
            </a:r>
            <a:r>
              <a:rPr lang="en-US" sz="2000" b="1" i="1" dirty="0" err="1">
                <a:solidFill>
                  <a:srgbClr val="C00000"/>
                </a:solidFill>
              </a:rPr>
              <a:t>Kết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thúc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hoạt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động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của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các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</a:rPr>
              <a:t>BCĐ </a:t>
            </a:r>
            <a:r>
              <a:rPr lang="en-US" sz="2000" b="1" i="1" dirty="0" err="1">
                <a:solidFill>
                  <a:srgbClr val="C00000"/>
                </a:solidFill>
              </a:rPr>
              <a:t>Tây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Bắc</a:t>
            </a:r>
            <a:r>
              <a:rPr lang="en-US" sz="2000" b="1" i="1" dirty="0">
                <a:solidFill>
                  <a:srgbClr val="C00000"/>
                </a:solidFill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</a:rPr>
              <a:t>Tây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Nguyên</a:t>
            </a:r>
            <a:r>
              <a:rPr lang="en-US" sz="2000" b="1" i="1" dirty="0">
                <a:solidFill>
                  <a:srgbClr val="C00000"/>
                </a:solidFill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</a:rPr>
              <a:t>Tây</a:t>
            </a:r>
            <a:r>
              <a:rPr lang="en-US" sz="2000" b="1" i="1" dirty="0">
                <a:solidFill>
                  <a:srgbClr val="C00000"/>
                </a:solidFill>
              </a:rPr>
              <a:t> Nam </a:t>
            </a:r>
            <a:r>
              <a:rPr lang="en-US" sz="2000" b="1" i="1" dirty="0" err="1">
                <a:solidFill>
                  <a:srgbClr val="C00000"/>
                </a:solidFill>
              </a:rPr>
              <a:t>Bộ</a:t>
            </a:r>
            <a:r>
              <a:rPr lang="en-US" sz="2000" b="1" dirty="0">
                <a:solidFill>
                  <a:srgbClr val="C00000"/>
                </a:solidFill>
              </a:rPr>
              <a:t>. </a:t>
            </a:r>
            <a:r>
              <a:rPr lang="en-US" sz="2000" b="1" i="1" dirty="0" err="1">
                <a:solidFill>
                  <a:schemeClr val="tx2"/>
                </a:solidFill>
              </a:rPr>
              <a:t>Tổ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chức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lại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Đảng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bộ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Ngoài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nước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và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Đảng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bộ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Bộ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Ngoại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</a:rPr>
              <a:t>giao</a:t>
            </a:r>
            <a:r>
              <a:rPr lang="en-US" sz="2000" b="1" i="1" dirty="0" smtClean="0">
                <a:solidFill>
                  <a:schemeClr val="tx2"/>
                </a:solidFill>
              </a:rPr>
              <a:t>.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Chuyển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Văn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phòng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smtClean="0">
                <a:solidFill>
                  <a:schemeClr val="tx2"/>
                </a:solidFill>
              </a:rPr>
              <a:t>BCĐ </a:t>
            </a:r>
            <a:r>
              <a:rPr lang="en-US" sz="2000" b="1" i="1" dirty="0" err="1">
                <a:solidFill>
                  <a:schemeClr val="tx2"/>
                </a:solidFill>
              </a:rPr>
              <a:t>Cải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cách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tư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pháp</a:t>
            </a:r>
            <a:r>
              <a:rPr lang="en-US" sz="2000" b="1" i="1" dirty="0">
                <a:solidFill>
                  <a:schemeClr val="tx2"/>
                </a:solidFill>
              </a:rPr>
              <a:t> TW </a:t>
            </a:r>
            <a:r>
              <a:rPr lang="en-US" sz="2000" b="1" i="1" dirty="0" err="1">
                <a:solidFill>
                  <a:schemeClr val="tx2"/>
                </a:solidFill>
              </a:rPr>
              <a:t>về</a:t>
            </a:r>
            <a:r>
              <a:rPr lang="en-US" sz="2000" b="1" i="1" dirty="0">
                <a:solidFill>
                  <a:schemeClr val="tx2"/>
                </a:solidFill>
              </a:rPr>
              <a:t> Ban </a:t>
            </a:r>
            <a:r>
              <a:rPr lang="en-US" sz="2000" b="1" i="1" dirty="0" err="1">
                <a:solidFill>
                  <a:schemeClr val="tx2"/>
                </a:solidFill>
              </a:rPr>
              <a:t>Nội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chính</a:t>
            </a:r>
            <a:r>
              <a:rPr lang="en-US" sz="2000" b="1" i="1" dirty="0">
                <a:solidFill>
                  <a:schemeClr val="tx2"/>
                </a:solidFill>
              </a:rPr>
              <a:t> TW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1873" y="4495800"/>
            <a:ext cx="3283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4. </a:t>
            </a:r>
            <a:r>
              <a:rPr lang="en-US" sz="2000" b="1" i="1" dirty="0" err="1">
                <a:solidFill>
                  <a:srgbClr val="0000FF"/>
                </a:solidFill>
              </a:rPr>
              <a:t>Sắp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xếp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lại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tổ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chức</a:t>
            </a:r>
            <a:r>
              <a:rPr lang="en-US" sz="2000" b="1" dirty="0" smtClean="0">
                <a:solidFill>
                  <a:srgbClr val="0000FF"/>
                </a:solidFill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</a:rPr>
              <a:t>đổi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mới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cơ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chế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hoạt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động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của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các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Ban BV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và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C.sóc</a:t>
            </a:r>
            <a:r>
              <a:rPr lang="en-US" sz="2000" b="1" i="1" dirty="0" smtClean="0">
                <a:solidFill>
                  <a:srgbClr val="0000FF"/>
                </a:solidFill>
              </a:rPr>
              <a:t> SK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cán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bộ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cho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phù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hợp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17</a:t>
            </a:fld>
            <a:endParaRPr lang="en-US" sz="16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1" name="Group 3"/>
          <p:cNvGrpSpPr>
            <a:grpSpLocks/>
          </p:cNvGrpSpPr>
          <p:nvPr/>
        </p:nvGrpSpPr>
        <p:grpSpPr bwMode="auto">
          <a:xfrm>
            <a:off x="2758944" y="1369868"/>
            <a:ext cx="3778512" cy="3589587"/>
            <a:chOff x="1488" y="1104"/>
            <a:chExt cx="2880" cy="2736"/>
          </a:xfrm>
        </p:grpSpPr>
        <p:sp>
          <p:nvSpPr>
            <p:cNvPr id="89092" name="Oval 4"/>
            <p:cNvSpPr>
              <a:spLocks noChangeArrowheads="1"/>
            </p:cNvSpPr>
            <p:nvPr/>
          </p:nvSpPr>
          <p:spPr bwMode="auto">
            <a:xfrm>
              <a:off x="1632" y="1344"/>
              <a:ext cx="2544" cy="249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9093" name="Group 5"/>
            <p:cNvGrpSpPr>
              <a:grpSpLocks/>
            </p:cNvGrpSpPr>
            <p:nvPr/>
          </p:nvGrpSpPr>
          <p:grpSpPr bwMode="auto">
            <a:xfrm>
              <a:off x="2256" y="1968"/>
              <a:ext cx="1296" cy="1344"/>
              <a:chOff x="2016" y="1920"/>
              <a:chExt cx="1680" cy="1680"/>
            </a:xfrm>
          </p:grpSpPr>
          <p:sp>
            <p:nvSpPr>
              <p:cNvPr id="89094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095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097" name="Group 9"/>
            <p:cNvGrpSpPr>
              <a:grpSpLocks/>
            </p:cNvGrpSpPr>
            <p:nvPr/>
          </p:nvGrpSpPr>
          <p:grpSpPr bwMode="auto">
            <a:xfrm>
              <a:off x="2640" y="1104"/>
              <a:ext cx="432" cy="415"/>
              <a:chOff x="2640" y="1088"/>
              <a:chExt cx="432" cy="415"/>
            </a:xfrm>
          </p:grpSpPr>
          <p:grpSp>
            <p:nvGrpSpPr>
              <p:cNvPr id="89098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89099" name="Oval 1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00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9101" name="Text Box 13"/>
              <p:cNvSpPr txBox="1">
                <a:spLocks noChangeArrowheads="1"/>
              </p:cNvSpPr>
              <p:nvPr/>
            </p:nvSpPr>
            <p:spPr bwMode="gray">
              <a:xfrm>
                <a:off x="2734" y="1152"/>
                <a:ext cx="26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B</a:t>
                </a:r>
              </a:p>
            </p:txBody>
          </p:sp>
        </p:grpSp>
        <p:grpSp>
          <p:nvGrpSpPr>
            <p:cNvPr id="89102" name="Group 14"/>
            <p:cNvGrpSpPr>
              <a:grpSpLocks/>
            </p:cNvGrpSpPr>
            <p:nvPr/>
          </p:nvGrpSpPr>
          <p:grpSpPr bwMode="auto">
            <a:xfrm>
              <a:off x="2236" y="3191"/>
              <a:ext cx="201" cy="176"/>
              <a:chOff x="2236" y="3191"/>
              <a:chExt cx="201" cy="176"/>
            </a:xfrm>
          </p:grpSpPr>
          <p:sp>
            <p:nvSpPr>
              <p:cNvPr id="89103" name="Oval 15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04" name="Oval 16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105" name="Group 17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1824" y="3357"/>
              <a:chExt cx="432" cy="432"/>
            </a:xfrm>
          </p:grpSpPr>
          <p:grpSp>
            <p:nvGrpSpPr>
              <p:cNvPr id="89106" name="Group 18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89107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08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9109" name="Text Box 21"/>
              <p:cNvSpPr txBox="1">
                <a:spLocks noChangeArrowheads="1"/>
              </p:cNvSpPr>
              <p:nvPr/>
            </p:nvSpPr>
            <p:spPr bwMode="gray">
              <a:xfrm>
                <a:off x="1911" y="3438"/>
                <a:ext cx="24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E</a:t>
                </a:r>
              </a:p>
            </p:txBody>
          </p:sp>
        </p:grpSp>
        <p:grpSp>
          <p:nvGrpSpPr>
            <p:cNvPr id="89110" name="Group 2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3938" y="1968"/>
              <a:chExt cx="430" cy="437"/>
            </a:xfrm>
          </p:grpSpPr>
          <p:grpSp>
            <p:nvGrpSpPr>
              <p:cNvPr id="89111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89112" name="Oval 2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7647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13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9114" name="Text Box 26"/>
              <p:cNvSpPr txBox="1">
                <a:spLocks noChangeArrowheads="1"/>
              </p:cNvSpPr>
              <p:nvPr/>
            </p:nvSpPr>
            <p:spPr bwMode="gray">
              <a:xfrm>
                <a:off x="4020" y="202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C</a:t>
                </a:r>
              </a:p>
            </p:txBody>
          </p:sp>
        </p:grpSp>
        <p:grpSp>
          <p:nvGrpSpPr>
            <p:cNvPr id="89115" name="Group 27"/>
            <p:cNvGrpSpPr>
              <a:grpSpLocks/>
            </p:cNvGrpSpPr>
            <p:nvPr/>
          </p:nvGrpSpPr>
          <p:grpSpPr bwMode="auto">
            <a:xfrm>
              <a:off x="3552" y="3360"/>
              <a:ext cx="412" cy="392"/>
              <a:chOff x="3552" y="3339"/>
              <a:chExt cx="412" cy="392"/>
            </a:xfrm>
          </p:grpSpPr>
          <p:grpSp>
            <p:nvGrpSpPr>
              <p:cNvPr id="89116" name="Group 28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89117" name="Oval 2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18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9119" name="Text Box 31"/>
              <p:cNvSpPr txBox="1">
                <a:spLocks noChangeArrowheads="1"/>
              </p:cNvSpPr>
              <p:nvPr/>
            </p:nvSpPr>
            <p:spPr bwMode="gray">
              <a:xfrm>
                <a:off x="3641" y="3360"/>
                <a:ext cx="27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D</a:t>
                </a:r>
              </a:p>
            </p:txBody>
          </p:sp>
        </p:grpSp>
        <p:grpSp>
          <p:nvGrpSpPr>
            <p:cNvPr id="89120" name="Group 32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1488" y="1968"/>
              <a:chExt cx="432" cy="432"/>
            </a:xfrm>
          </p:grpSpPr>
          <p:grpSp>
            <p:nvGrpSpPr>
              <p:cNvPr id="89121" name="Group 33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89122" name="Oval 3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23" name="Freeform 3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9124" name="Text Box 36"/>
              <p:cNvSpPr txBox="1">
                <a:spLocks noChangeArrowheads="1"/>
              </p:cNvSpPr>
              <p:nvPr/>
            </p:nvSpPr>
            <p:spPr bwMode="gray">
              <a:xfrm>
                <a:off x="1580" y="2016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A</a:t>
                </a:r>
              </a:p>
            </p:txBody>
          </p:sp>
        </p:grpSp>
        <p:sp>
          <p:nvSpPr>
            <p:cNvPr id="89125" name="Oval 37"/>
            <p:cNvSpPr>
              <a:spLocks noChangeArrowheads="1"/>
            </p:cNvSpPr>
            <p:nvPr/>
          </p:nvSpPr>
          <p:spPr bwMode="gray">
            <a:xfrm rot="18227093">
              <a:off x="3507" y="326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6" name="Oval 38"/>
            <p:cNvSpPr>
              <a:spLocks noChangeArrowheads="1"/>
            </p:cNvSpPr>
            <p:nvPr/>
          </p:nvSpPr>
          <p:spPr bwMode="gray">
            <a:xfrm rot="18227093">
              <a:off x="3411" y="3165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9127" name="Group 39"/>
            <p:cNvGrpSpPr>
              <a:grpSpLocks/>
            </p:cNvGrpSpPr>
            <p:nvPr/>
          </p:nvGrpSpPr>
          <p:grpSpPr bwMode="auto">
            <a:xfrm>
              <a:off x="1968" y="2256"/>
              <a:ext cx="231" cy="130"/>
              <a:chOff x="2016" y="2304"/>
              <a:chExt cx="231" cy="130"/>
            </a:xfrm>
          </p:grpSpPr>
          <p:sp>
            <p:nvSpPr>
              <p:cNvPr id="89128" name="Oval 40"/>
              <p:cNvSpPr>
                <a:spLocks noChangeArrowheads="1"/>
              </p:cNvSpPr>
              <p:nvPr/>
            </p:nvSpPr>
            <p:spPr bwMode="gray">
              <a:xfrm rot="18227093">
                <a:off x="2019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29" name="Oval 41"/>
              <p:cNvSpPr>
                <a:spLocks noChangeArrowheads="1"/>
              </p:cNvSpPr>
              <p:nvPr/>
            </p:nvSpPr>
            <p:spPr bwMode="gray">
              <a:xfrm rot="18227093">
                <a:off x="2163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130" name="Group 42"/>
            <p:cNvGrpSpPr>
              <a:grpSpLocks/>
            </p:cNvGrpSpPr>
            <p:nvPr/>
          </p:nvGrpSpPr>
          <p:grpSpPr bwMode="auto">
            <a:xfrm>
              <a:off x="2832" y="1612"/>
              <a:ext cx="87" cy="260"/>
              <a:chOff x="2832" y="1612"/>
              <a:chExt cx="87" cy="260"/>
            </a:xfrm>
          </p:grpSpPr>
          <p:sp>
            <p:nvSpPr>
              <p:cNvPr id="89131" name="Oval 43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32" name="Oval 44"/>
              <p:cNvSpPr>
                <a:spLocks noChangeArrowheads="1"/>
              </p:cNvSpPr>
              <p:nvPr/>
            </p:nvSpPr>
            <p:spPr bwMode="gray">
              <a:xfrm rot="18227093">
                <a:off x="2835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9133" name="Oval 45"/>
            <p:cNvSpPr>
              <a:spLocks noChangeArrowheads="1"/>
            </p:cNvSpPr>
            <p:nvPr/>
          </p:nvSpPr>
          <p:spPr bwMode="gray">
            <a:xfrm rot="18227093">
              <a:off x="3759" y="227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4" name="Oval 46"/>
            <p:cNvSpPr>
              <a:spLocks noChangeArrowheads="1"/>
            </p:cNvSpPr>
            <p:nvPr/>
          </p:nvSpPr>
          <p:spPr bwMode="gray">
            <a:xfrm rot="18227093">
              <a:off x="360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399" y="1752600"/>
            <a:ext cx="2727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5. </a:t>
            </a:r>
            <a:r>
              <a:rPr lang="en-US" b="1" i="1" dirty="0" err="1">
                <a:solidFill>
                  <a:srgbClr val="0000FF"/>
                </a:solidFill>
              </a:rPr>
              <a:t>Bổ</a:t>
            </a:r>
            <a:r>
              <a:rPr lang="en-US" b="1" i="1" dirty="0">
                <a:solidFill>
                  <a:srgbClr val="0000FF"/>
                </a:solidFill>
              </a:rPr>
              <a:t> sung, </a:t>
            </a:r>
            <a:r>
              <a:rPr lang="en-US" b="1" i="1" dirty="0" err="1">
                <a:solidFill>
                  <a:srgbClr val="0000FF"/>
                </a:solidFill>
              </a:rPr>
              <a:t>hoàn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thiện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chức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năng</a:t>
            </a:r>
            <a:r>
              <a:rPr lang="en-US" b="1" i="1" dirty="0">
                <a:solidFill>
                  <a:srgbClr val="0000FF"/>
                </a:solidFill>
              </a:rPr>
              <a:t>, </a:t>
            </a:r>
            <a:r>
              <a:rPr lang="en-US" b="1" i="1" dirty="0" err="1">
                <a:solidFill>
                  <a:srgbClr val="0000FF"/>
                </a:solidFill>
              </a:rPr>
              <a:t>nhiệm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vụ</a:t>
            </a:r>
            <a:r>
              <a:rPr lang="en-US" b="1" i="1" dirty="0">
                <a:solidFill>
                  <a:srgbClr val="0000FF"/>
                </a:solidFill>
              </a:rPr>
              <a:t>, </a:t>
            </a:r>
            <a:r>
              <a:rPr lang="en-US" b="1" i="1" dirty="0" err="1">
                <a:solidFill>
                  <a:srgbClr val="0000FF"/>
                </a:solidFill>
              </a:rPr>
              <a:t>quyền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hạn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của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các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đảng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uỷ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khối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cơ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quan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theo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hướng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tinh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gọn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48575"/>
            <a:ext cx="5029200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660033"/>
                </a:solidFill>
              </a:rPr>
              <a:t>6. </a:t>
            </a:r>
            <a:r>
              <a:rPr lang="en-US" b="1" dirty="0" err="1" smtClean="0">
                <a:solidFill>
                  <a:srgbClr val="660033"/>
                </a:solidFill>
              </a:rPr>
              <a:t>Hoàn</a:t>
            </a:r>
            <a:r>
              <a:rPr lang="en-US" b="1" dirty="0" smtClean="0">
                <a:solidFill>
                  <a:srgbClr val="660033"/>
                </a:solidFill>
              </a:rPr>
              <a:t> </a:t>
            </a:r>
            <a:r>
              <a:rPr lang="en-US" b="1" dirty="0" err="1">
                <a:solidFill>
                  <a:srgbClr val="660033"/>
                </a:solidFill>
              </a:rPr>
              <a:t>thiện</a:t>
            </a:r>
            <a:r>
              <a:rPr lang="en-US" b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chức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năng</a:t>
            </a:r>
            <a:r>
              <a:rPr lang="en-US" b="1" i="1" dirty="0">
                <a:solidFill>
                  <a:srgbClr val="660033"/>
                </a:solidFill>
              </a:rPr>
              <a:t>, </a:t>
            </a:r>
            <a:r>
              <a:rPr lang="en-US" b="1" i="1" dirty="0" err="1">
                <a:solidFill>
                  <a:srgbClr val="660033"/>
                </a:solidFill>
              </a:rPr>
              <a:t>nhiệm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vụ</a:t>
            </a:r>
            <a:r>
              <a:rPr lang="en-US" b="1" i="1" dirty="0">
                <a:solidFill>
                  <a:srgbClr val="660033"/>
                </a:solidFill>
              </a:rPr>
              <a:t>, </a:t>
            </a:r>
            <a:r>
              <a:rPr lang="en-US" b="1" i="1" dirty="0" err="1">
                <a:solidFill>
                  <a:srgbClr val="660033"/>
                </a:solidFill>
              </a:rPr>
              <a:t>quyền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hạn</a:t>
            </a:r>
            <a:r>
              <a:rPr lang="en-US" b="1" i="1" dirty="0">
                <a:solidFill>
                  <a:srgbClr val="660033"/>
                </a:solidFill>
              </a:rPr>
              <a:t>, </a:t>
            </a:r>
            <a:r>
              <a:rPr lang="en-US" b="1" i="1" dirty="0" err="1">
                <a:solidFill>
                  <a:srgbClr val="660033"/>
                </a:solidFill>
              </a:rPr>
              <a:t>của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các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loại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hình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tổ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chức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cơ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sở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 smtClean="0">
                <a:solidFill>
                  <a:srgbClr val="660033"/>
                </a:solidFill>
              </a:rPr>
              <a:t>đảng</a:t>
            </a:r>
            <a:r>
              <a:rPr lang="en-US" b="1" i="1" dirty="0" smtClean="0">
                <a:solidFill>
                  <a:srgbClr val="660033"/>
                </a:solidFill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i="1" dirty="0">
                <a:solidFill>
                  <a:srgbClr val="FF0000"/>
                </a:solidFill>
              </a:rPr>
              <a:t>-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Khắc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phục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tình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trạng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thôn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T</a:t>
            </a:r>
            <a:r>
              <a:rPr lang="en-US" b="1" i="1" dirty="0" err="1" smtClean="0">
                <a:solidFill>
                  <a:srgbClr val="FF0000"/>
                </a:solidFill>
              </a:rPr>
              <a:t>ổ</a:t>
            </a:r>
            <a:r>
              <a:rPr lang="en-US" b="1" i="1" dirty="0" smtClean="0">
                <a:solidFill>
                  <a:srgbClr val="FF0000"/>
                </a:solidFill>
              </a:rPr>
              <a:t> DP </a:t>
            </a:r>
            <a:r>
              <a:rPr lang="en-US" b="1" i="1" dirty="0" err="1">
                <a:solidFill>
                  <a:srgbClr val="FF0000"/>
                </a:solidFill>
              </a:rPr>
              <a:t>chưa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có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tổ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chức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đảng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1256" y="1905000"/>
            <a:ext cx="260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b="1" dirty="0">
                <a:solidFill>
                  <a:srgbClr val="C00000"/>
                </a:solidFill>
              </a:rPr>
              <a:t>(7) </a:t>
            </a:r>
            <a:r>
              <a:rPr lang="en-US" b="1" dirty="0" err="1">
                <a:solidFill>
                  <a:srgbClr val="C00000"/>
                </a:solidFill>
              </a:rPr>
              <a:t>H</a:t>
            </a:r>
            <a:r>
              <a:rPr lang="en-US" b="1" i="1" dirty="0" err="1">
                <a:solidFill>
                  <a:srgbClr val="C00000"/>
                </a:solidFill>
              </a:rPr>
              <a:t>oàn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thiện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mô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hình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tổ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chức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đảng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trong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các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DN </a:t>
            </a:r>
            <a:r>
              <a:rPr lang="en-US" b="1" i="1" dirty="0" err="1" smtClean="0">
                <a:solidFill>
                  <a:srgbClr val="C00000"/>
                </a:solidFill>
              </a:rPr>
              <a:t>N.nước</a:t>
            </a:r>
            <a:r>
              <a:rPr lang="en-US" b="1" i="1" dirty="0">
                <a:solidFill>
                  <a:srgbClr val="C00000"/>
                </a:solidFill>
              </a:rPr>
              <a:t>,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đ.vị</a:t>
            </a:r>
            <a:r>
              <a:rPr lang="en-US" b="1" i="1" dirty="0" smtClean="0">
                <a:solidFill>
                  <a:srgbClr val="C00000"/>
                </a:solidFill>
              </a:rPr>
              <a:t> SN </a:t>
            </a:r>
            <a:r>
              <a:rPr lang="en-US" b="1" i="1" dirty="0" err="1">
                <a:solidFill>
                  <a:srgbClr val="C00000"/>
                </a:solidFill>
              </a:rPr>
              <a:t>công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lập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để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tăng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cường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sự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lãnh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đạo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của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Đảng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và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Q.lý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đội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ngũ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đảng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viên</a:t>
            </a:r>
            <a:r>
              <a:rPr lang="en-US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9949" y="4800600"/>
            <a:ext cx="4187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8. </a:t>
            </a:r>
            <a:r>
              <a:rPr lang="en-US" b="1" dirty="0" err="1">
                <a:solidFill>
                  <a:schemeClr val="tx2"/>
                </a:solidFill>
              </a:rPr>
              <a:t>Thực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hiện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i="1" dirty="0" smtClean="0">
                <a:solidFill>
                  <a:schemeClr val="tx2"/>
                </a:solidFill>
              </a:rPr>
              <a:t>VP </a:t>
            </a:r>
            <a:r>
              <a:rPr lang="en-US" b="1" i="1" dirty="0" err="1">
                <a:solidFill>
                  <a:schemeClr val="tx2"/>
                </a:solidFill>
              </a:rPr>
              <a:t>cấp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uỷ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phục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vụ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chung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các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cơ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quan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tham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mưu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</a:rPr>
              <a:t>cấp</a:t>
            </a:r>
            <a:r>
              <a:rPr lang="en-US" b="1" i="1" dirty="0" smtClean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uỷ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</a:rPr>
              <a:t>Tỉnh</a:t>
            </a:r>
            <a:r>
              <a:rPr lang="en-US" b="1" dirty="0">
                <a:solidFill>
                  <a:schemeClr val="tx2"/>
                </a:solidFill>
              </a:rPr>
              <a:t>; </a:t>
            </a:r>
            <a:r>
              <a:rPr lang="en-US" b="1" i="1" u="sng" dirty="0" err="1" smtClean="0">
                <a:solidFill>
                  <a:srgbClr val="0000FF"/>
                </a:solidFill>
              </a:rPr>
              <a:t>Trưởng</a:t>
            </a:r>
            <a:r>
              <a:rPr lang="en-US" b="1" i="1" u="sng" dirty="0" smtClean="0">
                <a:solidFill>
                  <a:srgbClr val="0000FF"/>
                </a:solidFill>
              </a:rPr>
              <a:t> ban </a:t>
            </a:r>
            <a:r>
              <a:rPr lang="en-US" b="1" i="1" u="sng" dirty="0" err="1">
                <a:solidFill>
                  <a:srgbClr val="0000FF"/>
                </a:solidFill>
              </a:rPr>
              <a:t>T</a:t>
            </a:r>
            <a:r>
              <a:rPr lang="en-US" b="1" i="1" u="sng" dirty="0" err="1" smtClean="0">
                <a:solidFill>
                  <a:srgbClr val="0000FF"/>
                </a:solidFill>
              </a:rPr>
              <a:t>uyên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</a:rPr>
              <a:t>giáo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</a:rPr>
              <a:t>kiêm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 smtClean="0">
                <a:solidFill>
                  <a:srgbClr val="0000FF"/>
                </a:solidFill>
              </a:rPr>
              <a:t>GĐ TTBDCT </a:t>
            </a:r>
            <a:r>
              <a:rPr lang="en-US" b="1" i="1" u="sng" dirty="0" err="1">
                <a:solidFill>
                  <a:srgbClr val="0000FF"/>
                </a:solidFill>
              </a:rPr>
              <a:t>huyện</a:t>
            </a:r>
            <a:r>
              <a:rPr lang="en-US" b="1" dirty="0">
                <a:solidFill>
                  <a:schemeClr val="tx2"/>
                </a:solidFill>
              </a:rPr>
              <a:t>. </a:t>
            </a:r>
            <a:r>
              <a:rPr lang="en-US" b="1" dirty="0" err="1" smtClean="0">
                <a:solidFill>
                  <a:srgbClr val="336600"/>
                </a:solidFill>
              </a:rPr>
              <a:t>H</a:t>
            </a:r>
            <a:r>
              <a:rPr lang="en-US" b="1" i="1" dirty="0" err="1" smtClean="0">
                <a:solidFill>
                  <a:srgbClr val="336600"/>
                </a:solidFill>
              </a:rPr>
              <a:t>ợp</a:t>
            </a:r>
            <a:r>
              <a:rPr lang="en-US" b="1" i="1" dirty="0" smtClean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nhất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smtClean="0">
                <a:solidFill>
                  <a:srgbClr val="336600"/>
                </a:solidFill>
              </a:rPr>
              <a:t>VP </a:t>
            </a:r>
            <a:r>
              <a:rPr lang="en-US" b="1" i="1" dirty="0" err="1" smtClean="0">
                <a:solidFill>
                  <a:srgbClr val="336600"/>
                </a:solidFill>
              </a:rPr>
              <a:t>cấp</a:t>
            </a:r>
            <a:r>
              <a:rPr lang="en-US" b="1" i="1" dirty="0" smtClean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uỷ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với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smtClean="0">
                <a:solidFill>
                  <a:srgbClr val="336600"/>
                </a:solidFill>
              </a:rPr>
              <a:t>VP </a:t>
            </a:r>
            <a:r>
              <a:rPr lang="en-US" b="1" i="1" dirty="0">
                <a:solidFill>
                  <a:srgbClr val="336600"/>
                </a:solidFill>
              </a:rPr>
              <a:t>HĐND, </a:t>
            </a:r>
            <a:r>
              <a:rPr lang="en-US" b="1" i="1" dirty="0" smtClean="0">
                <a:solidFill>
                  <a:srgbClr val="336600"/>
                </a:solidFill>
              </a:rPr>
              <a:t>UBND </a:t>
            </a:r>
            <a:r>
              <a:rPr lang="en-US" b="1" i="1" dirty="0" err="1">
                <a:solidFill>
                  <a:srgbClr val="336600"/>
                </a:solidFill>
              </a:rPr>
              <a:t>huyện</a:t>
            </a:r>
            <a:r>
              <a:rPr lang="en-US" b="1" i="1" dirty="0">
                <a:solidFill>
                  <a:srgbClr val="336600"/>
                </a:solidFill>
              </a:rPr>
              <a:t> ở </a:t>
            </a:r>
            <a:r>
              <a:rPr lang="en-US" b="1" i="1" dirty="0" err="1">
                <a:solidFill>
                  <a:srgbClr val="336600"/>
                </a:solidFill>
              </a:rPr>
              <a:t>những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nơi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có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đủ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điều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kiện</a:t>
            </a:r>
            <a:r>
              <a:rPr lang="en-US" b="1" dirty="0">
                <a:solidFill>
                  <a:srgbClr val="336600"/>
                </a:solidFill>
              </a:rPr>
              <a:t>. </a:t>
            </a:r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733800"/>
            <a:ext cx="29711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6600"/>
                </a:solidFill>
              </a:rPr>
              <a:t>9. </a:t>
            </a:r>
            <a:r>
              <a:rPr lang="en-US" b="1" dirty="0" err="1">
                <a:solidFill>
                  <a:srgbClr val="006600"/>
                </a:solidFill>
              </a:rPr>
              <a:t>Thí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điểm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việc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i="1" u="sng" dirty="0" err="1">
                <a:solidFill>
                  <a:srgbClr val="C00000"/>
                </a:solidFill>
              </a:rPr>
              <a:t>kiêm</a:t>
            </a:r>
            <a:r>
              <a:rPr lang="en-US" b="1" i="1" u="sng" dirty="0">
                <a:solidFill>
                  <a:srgbClr val="C00000"/>
                </a:solidFill>
              </a:rPr>
              <a:t> </a:t>
            </a:r>
            <a:r>
              <a:rPr lang="en-US" b="1" i="1" u="sng" dirty="0" err="1">
                <a:solidFill>
                  <a:srgbClr val="C00000"/>
                </a:solidFill>
              </a:rPr>
              <a:t>nhiệm</a:t>
            </a:r>
            <a:r>
              <a:rPr lang="en-US" b="1" i="1" u="sng" dirty="0">
                <a:solidFill>
                  <a:srgbClr val="C00000"/>
                </a:solidFill>
              </a:rPr>
              <a:t> </a:t>
            </a:r>
            <a:r>
              <a:rPr lang="en-US" b="1" i="1" u="sng" dirty="0" err="1">
                <a:solidFill>
                  <a:srgbClr val="C00000"/>
                </a:solidFill>
              </a:rPr>
              <a:t>chức</a:t>
            </a:r>
            <a:r>
              <a:rPr lang="en-US" b="1" i="1" u="sng" dirty="0">
                <a:solidFill>
                  <a:srgbClr val="C00000"/>
                </a:solidFill>
              </a:rPr>
              <a:t> </a:t>
            </a:r>
            <a:r>
              <a:rPr lang="en-US" b="1" i="1" u="sng" dirty="0" err="1">
                <a:solidFill>
                  <a:srgbClr val="C00000"/>
                </a:solidFill>
              </a:rPr>
              <a:t>danh</a:t>
            </a:r>
            <a:r>
              <a:rPr lang="en-US" b="1" i="1" u="sng" dirty="0">
                <a:solidFill>
                  <a:srgbClr val="C00000"/>
                </a:solidFill>
              </a:rPr>
              <a:t> </a:t>
            </a:r>
            <a:r>
              <a:rPr lang="en-US" b="1" i="1" u="sng" dirty="0" err="1">
                <a:solidFill>
                  <a:srgbClr val="C00000"/>
                </a:solidFill>
              </a:rPr>
              <a:t>người</a:t>
            </a:r>
            <a:r>
              <a:rPr lang="en-US" b="1" i="1" u="sng" dirty="0">
                <a:solidFill>
                  <a:srgbClr val="C00000"/>
                </a:solidFill>
              </a:rPr>
              <a:t> </a:t>
            </a:r>
            <a:r>
              <a:rPr lang="en-US" b="1" i="1" u="sng" dirty="0" err="1">
                <a:solidFill>
                  <a:srgbClr val="C00000"/>
                </a:solidFill>
              </a:rPr>
              <a:t>đứng</a:t>
            </a:r>
            <a:r>
              <a:rPr lang="en-US" b="1" i="1" u="sng" dirty="0">
                <a:solidFill>
                  <a:srgbClr val="C00000"/>
                </a:solidFill>
              </a:rPr>
              <a:t> </a:t>
            </a:r>
            <a:r>
              <a:rPr lang="en-US" b="1" i="1" u="sng" dirty="0" err="1">
                <a:solidFill>
                  <a:srgbClr val="C00000"/>
                </a:solidFill>
              </a:rPr>
              <a:t>đầu</a:t>
            </a:r>
            <a:r>
              <a:rPr lang="en-US" b="1" i="1" u="sng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hoặc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u="sng" dirty="0" err="1">
                <a:solidFill>
                  <a:srgbClr val="C00000"/>
                </a:solidFill>
              </a:rPr>
              <a:t>hợp</a:t>
            </a:r>
            <a:r>
              <a:rPr lang="en-US" b="1" i="1" u="sng" dirty="0">
                <a:solidFill>
                  <a:srgbClr val="C00000"/>
                </a:solidFill>
              </a:rPr>
              <a:t> </a:t>
            </a:r>
            <a:r>
              <a:rPr lang="en-US" b="1" i="1" u="sng" dirty="0" err="1">
                <a:solidFill>
                  <a:srgbClr val="C00000"/>
                </a:solidFill>
              </a:rPr>
              <a:t>nhất</a:t>
            </a:r>
            <a:r>
              <a:rPr lang="en-US" b="1" i="1" u="sng" dirty="0">
                <a:solidFill>
                  <a:srgbClr val="C00000"/>
                </a:solidFill>
              </a:rPr>
              <a:t> </a:t>
            </a:r>
            <a:r>
              <a:rPr lang="en-US" b="1" i="1" u="sng" dirty="0" err="1">
                <a:solidFill>
                  <a:srgbClr val="C00000"/>
                </a:solidFill>
              </a:rPr>
              <a:t>một</a:t>
            </a:r>
            <a:r>
              <a:rPr lang="en-US" b="1" i="1" u="sng" dirty="0">
                <a:solidFill>
                  <a:srgbClr val="C00000"/>
                </a:solidFill>
              </a:rPr>
              <a:t> </a:t>
            </a:r>
            <a:r>
              <a:rPr lang="en-US" b="1" i="1" u="sng" dirty="0" err="1">
                <a:solidFill>
                  <a:srgbClr val="C00000"/>
                </a:solidFill>
              </a:rPr>
              <a:t>số</a:t>
            </a:r>
            <a:r>
              <a:rPr lang="en-US" b="1" i="1" u="sng" dirty="0">
                <a:solidFill>
                  <a:srgbClr val="C00000"/>
                </a:solidFill>
              </a:rPr>
              <a:t> </a:t>
            </a:r>
            <a:r>
              <a:rPr lang="en-US" b="1" i="1" u="sng" dirty="0" err="1">
                <a:solidFill>
                  <a:srgbClr val="C00000"/>
                </a:solidFill>
              </a:rPr>
              <a:t>cơ</a:t>
            </a:r>
            <a:r>
              <a:rPr lang="en-US" b="1" i="1" u="sng" dirty="0">
                <a:solidFill>
                  <a:srgbClr val="C00000"/>
                </a:solidFill>
              </a:rPr>
              <a:t> </a:t>
            </a:r>
            <a:r>
              <a:rPr lang="en-US" b="1" i="1" u="sng" dirty="0" err="1">
                <a:solidFill>
                  <a:srgbClr val="C00000"/>
                </a:solidFill>
              </a:rPr>
              <a:t>quan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của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Đảng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và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Nhà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nước</a:t>
            </a:r>
            <a:r>
              <a:rPr lang="en-US" b="1" i="1" dirty="0">
                <a:solidFill>
                  <a:srgbClr val="006600"/>
                </a:solidFill>
              </a:rPr>
              <a:t>, </a:t>
            </a:r>
            <a:r>
              <a:rPr lang="en-US" b="1" i="1" dirty="0" err="1">
                <a:solidFill>
                  <a:srgbClr val="006600"/>
                </a:solidFill>
              </a:rPr>
              <a:t>cơ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quan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của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Đảng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và</a:t>
            </a:r>
            <a:r>
              <a:rPr lang="en-US" b="1" i="1" dirty="0">
                <a:solidFill>
                  <a:srgbClr val="006600"/>
                </a:solidFill>
              </a:rPr>
              <a:t> MTTQ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có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chức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năng</a:t>
            </a:r>
            <a:r>
              <a:rPr lang="en-US" b="1" dirty="0">
                <a:solidFill>
                  <a:srgbClr val="006600"/>
                </a:solidFill>
              </a:rPr>
              <a:t>, </a:t>
            </a:r>
            <a:r>
              <a:rPr lang="en-US" b="1" dirty="0" err="1">
                <a:solidFill>
                  <a:srgbClr val="006600"/>
                </a:solidFill>
              </a:rPr>
              <a:t>nhiệm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vụ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tương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đồng</a:t>
            </a:r>
            <a:r>
              <a:rPr lang="en-US" b="1" dirty="0">
                <a:solidFill>
                  <a:srgbClr val="006600"/>
                </a:solidFill>
              </a:rPr>
              <a:t> ở </a:t>
            </a:r>
            <a:r>
              <a:rPr lang="en-US" b="1" dirty="0" err="1" smtClean="0">
                <a:solidFill>
                  <a:srgbClr val="006600"/>
                </a:solidFill>
              </a:rPr>
              <a:t>Tỉnh</a:t>
            </a:r>
            <a:r>
              <a:rPr lang="en-US" b="1" dirty="0">
                <a:solidFill>
                  <a:srgbClr val="006600"/>
                </a:solidFill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</a:rPr>
              <a:t>Huyện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những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nơi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có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đủ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điều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kiện</a:t>
            </a:r>
            <a:r>
              <a:rPr lang="en-US" b="1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FA00A134-BFA4-4C82-AF63-2E9AB2826CBF}" type="slidenum">
              <a:rPr lang="en-US" sz="1600" b="1" smtClean="0"/>
              <a:pPr/>
              <a:t>18</a:t>
            </a:fld>
            <a:endParaRPr lang="en-US" sz="16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915400" cy="563562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b. </a:t>
            </a:r>
            <a:r>
              <a:rPr lang="en-US" sz="2400" dirty="0" err="1">
                <a:solidFill>
                  <a:srgbClr val="C00000"/>
                </a:solidFill>
              </a:rPr>
              <a:t>Đối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với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thống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tổ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chức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Nhà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nước</a:t>
            </a:r>
            <a:r>
              <a:rPr lang="en-US" sz="2400" dirty="0">
                <a:solidFill>
                  <a:srgbClr val="C00000"/>
                </a:solidFill>
              </a:rPr>
              <a:t> ở </a:t>
            </a:r>
            <a:r>
              <a:rPr lang="en-US" sz="2400" dirty="0" smtClean="0">
                <a:solidFill>
                  <a:srgbClr val="C00000"/>
                </a:solidFill>
              </a:rPr>
              <a:t>TW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96259" name="Group 3"/>
          <p:cNvGrpSpPr>
            <a:grpSpLocks/>
          </p:cNvGrpSpPr>
          <p:nvPr/>
        </p:nvGrpSpPr>
        <p:grpSpPr bwMode="auto">
          <a:xfrm>
            <a:off x="235780" y="904249"/>
            <a:ext cx="2888420" cy="5696371"/>
            <a:chOff x="720" y="1296"/>
            <a:chExt cx="1367" cy="2542"/>
          </a:xfrm>
        </p:grpSpPr>
        <p:sp>
          <p:nvSpPr>
            <p:cNvPr id="9626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2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266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6267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26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626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627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6271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96272" name="Text Box 16"/>
            <p:cNvSpPr txBox="1">
              <a:spLocks noChangeArrowheads="1"/>
            </p:cNvSpPr>
            <p:nvPr/>
          </p:nvSpPr>
          <p:spPr bwMode="gray">
            <a:xfrm>
              <a:off x="1303" y="1354"/>
              <a:ext cx="169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</a:rPr>
                <a:t>1</a:t>
              </a:r>
              <a:endParaRPr lang="en-US" b="1" dirty="0"/>
            </a:p>
          </p:txBody>
        </p:sp>
      </p:grpSp>
      <p:grpSp>
        <p:nvGrpSpPr>
          <p:cNvPr id="96274" name="Group 18"/>
          <p:cNvGrpSpPr>
            <a:grpSpLocks/>
          </p:cNvGrpSpPr>
          <p:nvPr/>
        </p:nvGrpSpPr>
        <p:grpSpPr bwMode="auto">
          <a:xfrm>
            <a:off x="3321605" y="904250"/>
            <a:ext cx="2621995" cy="5696370"/>
            <a:chOff x="2208" y="1296"/>
            <a:chExt cx="1365" cy="2542"/>
          </a:xfrm>
        </p:grpSpPr>
        <p:sp>
          <p:nvSpPr>
            <p:cNvPr id="9627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627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628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628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628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628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6284" name="Text Box 28"/>
            <p:cNvSpPr txBox="1">
              <a:spLocks noChangeArrowheads="1"/>
            </p:cNvSpPr>
            <p:nvPr/>
          </p:nvSpPr>
          <p:spPr bwMode="gray">
            <a:xfrm>
              <a:off x="2791" y="1354"/>
              <a:ext cx="169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</a:rPr>
                <a:t>2</a:t>
              </a:r>
              <a:endParaRPr lang="en-US" b="1" dirty="0"/>
            </a:p>
          </p:txBody>
        </p:sp>
        <p:sp>
          <p:nvSpPr>
            <p:cNvPr id="9628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7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288" name="Group 32"/>
          <p:cNvGrpSpPr>
            <a:grpSpLocks/>
          </p:cNvGrpSpPr>
          <p:nvPr/>
        </p:nvGrpSpPr>
        <p:grpSpPr bwMode="auto">
          <a:xfrm>
            <a:off x="6156027" y="904249"/>
            <a:ext cx="2625836" cy="5572751"/>
            <a:chOff x="3692" y="1296"/>
            <a:chExt cx="1367" cy="2542"/>
          </a:xfrm>
        </p:grpSpPr>
        <p:sp>
          <p:nvSpPr>
            <p:cNvPr id="9628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1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293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96294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29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629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629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6298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96299" name="Text Box 43"/>
            <p:cNvSpPr txBox="1">
              <a:spLocks noChangeArrowheads="1"/>
            </p:cNvSpPr>
            <p:nvPr/>
          </p:nvSpPr>
          <p:spPr bwMode="gray">
            <a:xfrm>
              <a:off x="4279" y="1354"/>
              <a:ext cx="169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</a:rPr>
                <a:t>3</a:t>
              </a:r>
              <a:endParaRPr lang="en-US" b="1" dirty="0"/>
            </a:p>
          </p:txBody>
        </p:sp>
        <p:sp>
          <p:nvSpPr>
            <p:cNvPr id="96301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2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52400" y="1752600"/>
            <a:ext cx="3030733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 smtClean="0">
                <a:solidFill>
                  <a:srgbClr val="FFCCFF"/>
                </a:solidFill>
              </a:rPr>
              <a:t>- </a:t>
            </a:r>
            <a:r>
              <a:rPr lang="en-US" sz="2000" b="1" dirty="0" err="1" smtClean="0">
                <a:solidFill>
                  <a:srgbClr val="FFCCFF"/>
                </a:solidFill>
              </a:rPr>
              <a:t>T</a:t>
            </a:r>
            <a:r>
              <a:rPr lang="en-US" sz="2000" b="1" i="1" dirty="0" err="1" smtClean="0">
                <a:solidFill>
                  <a:srgbClr val="FFCCFF"/>
                </a:solidFill>
              </a:rPr>
              <a:t>ăng</a:t>
            </a:r>
            <a:r>
              <a:rPr lang="en-US" sz="2000" b="1" i="1" dirty="0" smtClean="0">
                <a:solidFill>
                  <a:srgbClr val="FFCCFF"/>
                </a:solidFill>
              </a:rPr>
              <a:t> </a:t>
            </a:r>
            <a:r>
              <a:rPr lang="en-US" sz="2000" b="1" i="1" dirty="0" err="1" smtClean="0">
                <a:solidFill>
                  <a:srgbClr val="FFCCFF"/>
                </a:solidFill>
              </a:rPr>
              <a:t>số</a:t>
            </a:r>
            <a:r>
              <a:rPr lang="en-US" sz="2000" b="1" i="1" dirty="0" smtClean="0">
                <a:solidFill>
                  <a:srgbClr val="FFCCFF"/>
                </a:solidFill>
              </a:rPr>
              <a:t> </a:t>
            </a:r>
            <a:r>
              <a:rPr lang="en-US" sz="2000" b="1" i="1" dirty="0" err="1" smtClean="0">
                <a:solidFill>
                  <a:srgbClr val="FFCCFF"/>
                </a:solidFill>
              </a:rPr>
              <a:t>đại</a:t>
            </a:r>
            <a:r>
              <a:rPr lang="en-US" sz="2000" b="1" i="1" dirty="0" smtClean="0">
                <a:solidFill>
                  <a:srgbClr val="FFCCFF"/>
                </a:solidFill>
              </a:rPr>
              <a:t> </a:t>
            </a:r>
            <a:r>
              <a:rPr lang="en-US" sz="2000" b="1" i="1" dirty="0" err="1" smtClean="0">
                <a:solidFill>
                  <a:srgbClr val="FFCCFF"/>
                </a:solidFill>
              </a:rPr>
              <a:t>biểu</a:t>
            </a:r>
            <a:r>
              <a:rPr lang="en-US" sz="2000" b="1" i="1" dirty="0" smtClean="0">
                <a:solidFill>
                  <a:srgbClr val="FFCCFF"/>
                </a:solidFill>
              </a:rPr>
              <a:t>   </a:t>
            </a:r>
            <a:r>
              <a:rPr lang="en-US" sz="2000" b="1" i="1" dirty="0" err="1">
                <a:solidFill>
                  <a:srgbClr val="FFCCFF"/>
                </a:solidFill>
              </a:rPr>
              <a:t>Quốc</a:t>
            </a:r>
            <a:r>
              <a:rPr lang="en-US" sz="2000" b="1" i="1" dirty="0">
                <a:solidFill>
                  <a:srgbClr val="FFCCFF"/>
                </a:solidFill>
              </a:rPr>
              <a:t> </a:t>
            </a:r>
            <a:r>
              <a:rPr lang="en-US" sz="2000" b="1" i="1" dirty="0" err="1">
                <a:solidFill>
                  <a:srgbClr val="FFCCFF"/>
                </a:solidFill>
              </a:rPr>
              <a:t>hội</a:t>
            </a:r>
            <a:r>
              <a:rPr lang="en-US" sz="2000" b="1" i="1" dirty="0">
                <a:solidFill>
                  <a:srgbClr val="FFCCFF"/>
                </a:solidFill>
              </a:rPr>
              <a:t> </a:t>
            </a:r>
            <a:r>
              <a:rPr lang="en-US" sz="2000" b="1" i="1" dirty="0" err="1">
                <a:solidFill>
                  <a:srgbClr val="FFCCFF"/>
                </a:solidFill>
              </a:rPr>
              <a:t>chuyên</a:t>
            </a:r>
            <a:r>
              <a:rPr lang="en-US" sz="2000" b="1" i="1" dirty="0">
                <a:solidFill>
                  <a:srgbClr val="FFCCFF"/>
                </a:solidFill>
              </a:rPr>
              <a:t> </a:t>
            </a:r>
            <a:r>
              <a:rPr lang="en-US" sz="2000" b="1" i="1" dirty="0" err="1" smtClean="0">
                <a:solidFill>
                  <a:srgbClr val="FFCCFF"/>
                </a:solidFill>
              </a:rPr>
              <a:t>trách</a:t>
            </a:r>
            <a:r>
              <a:rPr lang="en-US" sz="2000" b="1" i="1" dirty="0" smtClean="0">
                <a:solidFill>
                  <a:srgbClr val="FFCCFF"/>
                </a:solidFill>
              </a:rPr>
              <a:t>, </a:t>
            </a:r>
            <a:r>
              <a:rPr lang="en-US" sz="2000" b="1" i="1" dirty="0" err="1">
                <a:solidFill>
                  <a:srgbClr val="FFFF00"/>
                </a:solidFill>
              </a:rPr>
              <a:t>giảm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số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đại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biểu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Quốc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hội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kiêm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nhiệm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công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tác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i="1" dirty="0">
                <a:solidFill>
                  <a:srgbClr val="FFFF00"/>
                </a:solidFill>
              </a:rPr>
              <a:t>ở </a:t>
            </a:r>
            <a:r>
              <a:rPr lang="en-US" sz="2000" b="1" i="1" dirty="0" err="1">
                <a:solidFill>
                  <a:srgbClr val="FFFF00"/>
                </a:solidFill>
              </a:rPr>
              <a:t>các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cơ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quan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hành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pháp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i="1" dirty="0" err="1" smtClean="0">
                <a:solidFill>
                  <a:schemeClr val="bg1"/>
                </a:solidFill>
              </a:rPr>
              <a:t>Sắp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xếp</a:t>
            </a:r>
            <a:r>
              <a:rPr lang="en-US" sz="2000" b="1" i="1" dirty="0">
                <a:solidFill>
                  <a:schemeClr val="bg1"/>
                </a:solidFill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</a:rPr>
              <a:t>cơ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cấu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lại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 VP </a:t>
            </a:r>
            <a:r>
              <a:rPr lang="en-US" sz="2000" b="1" i="1" dirty="0" err="1" smtClean="0">
                <a:solidFill>
                  <a:schemeClr val="bg1"/>
                </a:solidFill>
              </a:rPr>
              <a:t>Quốc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hội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theo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hướng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tinh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gọn</a:t>
            </a:r>
            <a:r>
              <a:rPr lang="en-US" sz="2000" b="1" i="1" dirty="0">
                <a:solidFill>
                  <a:schemeClr val="bg1"/>
                </a:solidFill>
              </a:rPr>
              <a:t>,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hoạt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động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hiệu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quả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8303" y="1779925"/>
            <a:ext cx="24490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Chính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phủ</a:t>
            </a:r>
            <a:r>
              <a:rPr lang="en-US" sz="2000" b="1" i="1" dirty="0">
                <a:solidFill>
                  <a:srgbClr val="0000FF"/>
                </a:solidFill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</a:rPr>
              <a:t>các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bộ</a:t>
            </a:r>
            <a:r>
              <a:rPr lang="en-US" sz="2000" b="1" i="1" dirty="0">
                <a:solidFill>
                  <a:srgbClr val="0000FF"/>
                </a:solidFill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</a:rPr>
              <a:t>ngành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tiếp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tục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kiện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toàn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tổ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chức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bộ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máy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theo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hướng</a:t>
            </a:r>
            <a:r>
              <a:rPr lang="en-US" sz="2000" b="1" i="1" dirty="0" smtClean="0">
                <a:solidFill>
                  <a:srgbClr val="0000FF"/>
                </a:solidFill>
              </a:rPr>
              <a:t>: </a:t>
            </a:r>
            <a:r>
              <a:rPr lang="en-US" sz="2000" b="1" i="1" dirty="0" err="1">
                <a:solidFill>
                  <a:srgbClr val="006600"/>
                </a:solidFill>
              </a:rPr>
              <a:t>tập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trung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 smtClean="0">
                <a:solidFill>
                  <a:srgbClr val="006600"/>
                </a:solidFill>
              </a:rPr>
              <a:t>quản</a:t>
            </a:r>
            <a:r>
              <a:rPr lang="en-US" sz="2000" b="1" i="1" dirty="0" smtClean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lý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vĩ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mô</a:t>
            </a:r>
            <a:r>
              <a:rPr lang="en-US" sz="2000" b="1" i="1" dirty="0">
                <a:solidFill>
                  <a:srgbClr val="006600"/>
                </a:solidFill>
              </a:rPr>
              <a:t>, </a:t>
            </a:r>
            <a:r>
              <a:rPr lang="en-US" sz="2000" b="1" i="1" dirty="0" err="1">
                <a:solidFill>
                  <a:srgbClr val="006600"/>
                </a:solidFill>
              </a:rPr>
              <a:t>xây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dựng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chiến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lược</a:t>
            </a:r>
            <a:r>
              <a:rPr lang="en-US" sz="2000" b="1" i="1" dirty="0">
                <a:solidFill>
                  <a:srgbClr val="006600"/>
                </a:solidFill>
              </a:rPr>
              <a:t>, </a:t>
            </a:r>
            <a:r>
              <a:rPr lang="en-US" sz="2000" b="1" i="1" dirty="0" err="1">
                <a:solidFill>
                  <a:srgbClr val="006600"/>
                </a:solidFill>
              </a:rPr>
              <a:t>quy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hoạch</a:t>
            </a:r>
            <a:r>
              <a:rPr lang="en-US" sz="2000" b="1" i="1" dirty="0">
                <a:solidFill>
                  <a:srgbClr val="006600"/>
                </a:solidFill>
              </a:rPr>
              <a:t>, </a:t>
            </a:r>
            <a:r>
              <a:rPr lang="en-US" sz="2000" b="1" i="1" dirty="0" err="1">
                <a:solidFill>
                  <a:srgbClr val="006600"/>
                </a:solidFill>
              </a:rPr>
              <a:t>kế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hoạch</a:t>
            </a:r>
            <a:r>
              <a:rPr lang="en-US" sz="2000" b="1" i="1" dirty="0">
                <a:solidFill>
                  <a:srgbClr val="006600"/>
                </a:solidFill>
              </a:rPr>
              <a:t>, </a:t>
            </a:r>
            <a:r>
              <a:rPr lang="en-US" sz="2000" b="1" i="1" dirty="0" err="1">
                <a:solidFill>
                  <a:srgbClr val="006600"/>
                </a:solidFill>
              </a:rPr>
              <a:t>luật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pháp</a:t>
            </a:r>
            <a:r>
              <a:rPr lang="en-US" sz="2000" b="1" i="1" dirty="0">
                <a:solidFill>
                  <a:srgbClr val="006600"/>
                </a:solidFill>
              </a:rPr>
              <a:t>, </a:t>
            </a:r>
            <a:r>
              <a:rPr lang="en-US" sz="2000" b="1" i="1" dirty="0" err="1">
                <a:solidFill>
                  <a:srgbClr val="006600"/>
                </a:solidFill>
              </a:rPr>
              <a:t>cơ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chế</a:t>
            </a:r>
            <a:r>
              <a:rPr lang="en-US" sz="2000" b="1" i="1" dirty="0">
                <a:solidFill>
                  <a:srgbClr val="006600"/>
                </a:solidFill>
              </a:rPr>
              <a:t>, </a:t>
            </a:r>
            <a:r>
              <a:rPr lang="en-US" sz="2000" b="1" i="1" dirty="0" err="1">
                <a:solidFill>
                  <a:srgbClr val="006600"/>
                </a:solidFill>
              </a:rPr>
              <a:t>chính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sách</a:t>
            </a:r>
            <a:r>
              <a:rPr lang="en-US" sz="2000" b="1" dirty="0">
                <a:solidFill>
                  <a:srgbClr val="0000FF"/>
                </a:solidFill>
              </a:rPr>
              <a:t>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7135" y="1858357"/>
            <a:ext cx="260472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b="1" i="1" dirty="0" smtClean="0">
                <a:solidFill>
                  <a:srgbClr val="333300"/>
                </a:solidFill>
              </a:rPr>
              <a:t>- </a:t>
            </a:r>
            <a:r>
              <a:rPr lang="en-US" sz="2000" b="1" i="1" dirty="0" err="1" smtClean="0">
                <a:solidFill>
                  <a:srgbClr val="333300"/>
                </a:solidFill>
              </a:rPr>
              <a:t>Sửa</a:t>
            </a:r>
            <a:r>
              <a:rPr lang="en-US" sz="2000" b="1" i="1" dirty="0" smtClean="0">
                <a:solidFill>
                  <a:srgbClr val="333300"/>
                </a:solidFill>
              </a:rPr>
              <a:t> </a:t>
            </a:r>
            <a:r>
              <a:rPr lang="en-US" sz="2000" b="1" i="1" dirty="0" err="1" smtClean="0">
                <a:solidFill>
                  <a:srgbClr val="333300"/>
                </a:solidFill>
              </a:rPr>
              <a:t>đổi</a:t>
            </a:r>
            <a:r>
              <a:rPr lang="en-US" sz="2000" b="1" dirty="0">
                <a:solidFill>
                  <a:srgbClr val="333300"/>
                </a:solidFill>
              </a:rPr>
              <a:t>,</a:t>
            </a:r>
            <a:r>
              <a:rPr lang="en-US" sz="2000" b="1" dirty="0" smtClean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khắc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phục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sự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trùng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b="1" i="1" dirty="0" err="1" smtClean="0">
                <a:solidFill>
                  <a:srgbClr val="333300"/>
                </a:solidFill>
              </a:rPr>
              <a:t>lắp</a:t>
            </a:r>
            <a:r>
              <a:rPr lang="en-US" sz="2000" b="1" i="1" dirty="0" smtClean="0">
                <a:solidFill>
                  <a:srgbClr val="333300"/>
                </a:solidFill>
              </a:rPr>
              <a:t> </a:t>
            </a:r>
            <a:r>
              <a:rPr lang="en-US" sz="2000" b="1" i="1" dirty="0" err="1" smtClean="0">
                <a:solidFill>
                  <a:srgbClr val="333300"/>
                </a:solidFill>
              </a:rPr>
              <a:t>chức</a:t>
            </a:r>
            <a:r>
              <a:rPr lang="en-US" sz="2000" b="1" i="1" dirty="0" smtClean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năng</a:t>
            </a:r>
            <a:r>
              <a:rPr lang="en-US" sz="2000" b="1" i="1" dirty="0">
                <a:solidFill>
                  <a:srgbClr val="333300"/>
                </a:solidFill>
              </a:rPr>
              <a:t>, </a:t>
            </a:r>
            <a:r>
              <a:rPr lang="en-US" sz="2000" b="1" i="1" dirty="0" err="1" smtClean="0">
                <a:solidFill>
                  <a:srgbClr val="333300"/>
                </a:solidFill>
              </a:rPr>
              <a:t>N.vụ</a:t>
            </a:r>
            <a:r>
              <a:rPr lang="en-US" sz="2000" b="1" i="1" dirty="0" smtClean="0">
                <a:solidFill>
                  <a:srgbClr val="333300"/>
                </a:solidFill>
              </a:rPr>
              <a:t> </a:t>
            </a:r>
            <a:r>
              <a:rPr lang="en-US" sz="2000" b="1" i="1" dirty="0" err="1" smtClean="0">
                <a:solidFill>
                  <a:srgbClr val="333300"/>
                </a:solidFill>
              </a:rPr>
              <a:t>của</a:t>
            </a:r>
            <a:r>
              <a:rPr lang="en-US" sz="2000" b="1" i="1" dirty="0" smtClean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các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bộ</a:t>
            </a:r>
            <a:r>
              <a:rPr lang="en-US" sz="2000" b="1" i="1" dirty="0">
                <a:solidFill>
                  <a:srgbClr val="333300"/>
                </a:solidFill>
              </a:rPr>
              <a:t>, </a:t>
            </a:r>
            <a:r>
              <a:rPr lang="en-US" sz="2000" b="1" i="1" dirty="0" err="1" smtClean="0">
                <a:solidFill>
                  <a:srgbClr val="333300"/>
                </a:solidFill>
              </a:rPr>
              <a:t>ngành</a:t>
            </a:r>
            <a:r>
              <a:rPr lang="en-US" sz="2000" b="1" dirty="0" smtClean="0">
                <a:solidFill>
                  <a:srgbClr val="333300"/>
                </a:solidFill>
              </a:rPr>
              <a:t>..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b="1" i="1" dirty="0" smtClean="0">
                <a:solidFill>
                  <a:srgbClr val="C00000"/>
                </a:solidFill>
              </a:rPr>
              <a:t>-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Một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tổ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chức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có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thể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đảm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nhiệm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nhiều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việc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</a:rPr>
              <a:t>nhưng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một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việc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chỉ</a:t>
            </a:r>
            <a:r>
              <a:rPr lang="en-US" sz="2000" b="1" i="1" dirty="0">
                <a:solidFill>
                  <a:srgbClr val="C00000"/>
                </a:solidFill>
              </a:rPr>
              <a:t> do </a:t>
            </a:r>
            <a:r>
              <a:rPr lang="en-US" sz="2000" b="1" i="1" dirty="0" err="1">
                <a:solidFill>
                  <a:srgbClr val="C00000"/>
                </a:solidFill>
              </a:rPr>
              <a:t>một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tổ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chức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chủ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trì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và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chịu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trách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nhiệm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chính</a:t>
            </a:r>
            <a:r>
              <a:rPr lang="en-US" sz="2000" b="1" i="1" dirty="0">
                <a:solidFill>
                  <a:srgbClr val="C00000"/>
                </a:solidFill>
              </a:rPr>
              <a:t>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19</a:t>
            </a:fld>
            <a:endParaRPr lang="en-US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6046113"/>
            <a:ext cx="8305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chemeClr val="tx2"/>
                </a:solidFill>
              </a:rPr>
              <a:t>Toàn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</a:rPr>
              <a:t>cảnh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</a:rPr>
              <a:t>phiên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</a:rPr>
              <a:t>khai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</a:rPr>
              <a:t>mạc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</a:rPr>
              <a:t>Hội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</a:rPr>
              <a:t>nghị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</a:rPr>
              <a:t>Trung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</a:rPr>
              <a:t>ương</a:t>
            </a:r>
            <a:r>
              <a:rPr lang="en-US" sz="2200" b="1" dirty="0" smtClean="0">
                <a:solidFill>
                  <a:schemeClr val="tx2"/>
                </a:solidFill>
              </a:rPr>
              <a:t> 6 </a:t>
            </a:r>
            <a:r>
              <a:rPr lang="en-US" sz="2200" b="1" dirty="0" err="1" smtClean="0">
                <a:solidFill>
                  <a:schemeClr val="tx2"/>
                </a:solidFill>
              </a:rPr>
              <a:t>khóa</a:t>
            </a:r>
            <a:r>
              <a:rPr lang="en-US" sz="2200" b="1" dirty="0" smtClean="0">
                <a:solidFill>
                  <a:schemeClr val="tx2"/>
                </a:solidFill>
              </a:rPr>
              <a:t> XII. 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2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5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gray">
          <a:xfrm rot="3419336">
            <a:off x="7265987" y="1454436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gray">
          <a:xfrm rot="3419336">
            <a:off x="999293" y="1987836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gray">
          <a:xfrm>
            <a:off x="1092956" y="2346611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FFFFFF"/>
                </a:solidFill>
              </a:rPr>
              <a:t>2000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gray">
          <a:xfrm rot="3419336">
            <a:off x="2572582" y="3740436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gray">
          <a:xfrm>
            <a:off x="2666245" y="4099211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FFFFFF"/>
                </a:solidFill>
              </a:rPr>
              <a:t>2001</a:t>
            </a: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gray">
          <a:xfrm rot="3419336">
            <a:off x="4706182" y="2597436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gray">
          <a:xfrm>
            <a:off x="4799845" y="2956211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FFFFFF"/>
                </a:solidFill>
              </a:rPr>
              <a:t>2002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gray">
          <a:xfrm>
            <a:off x="7359650" y="1813211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FFFFFF"/>
                </a:solidFill>
              </a:rPr>
              <a:t>2003</a:t>
            </a:r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1785106" y="2905125"/>
            <a:ext cx="1186694" cy="127822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 flipV="1">
            <a:off x="3810000" y="3649948"/>
            <a:ext cx="1066800" cy="6096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 flipV="1">
            <a:off x="5943600" y="2265648"/>
            <a:ext cx="1295400" cy="7747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609601" y="268069"/>
            <a:ext cx="815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660066"/>
                </a:solidFill>
              </a:rPr>
              <a:t>4.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Các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bộ</a:t>
            </a:r>
            <a:r>
              <a:rPr lang="en-US" sz="2000" b="1" i="1" dirty="0">
                <a:solidFill>
                  <a:srgbClr val="660066"/>
                </a:solidFill>
              </a:rPr>
              <a:t>, </a:t>
            </a:r>
            <a:r>
              <a:rPr lang="en-US" sz="2000" b="1" i="1" dirty="0" err="1" smtClean="0">
                <a:solidFill>
                  <a:srgbClr val="660066"/>
                </a:solidFill>
              </a:rPr>
              <a:t>ngành</a:t>
            </a:r>
            <a:r>
              <a:rPr lang="en-US" sz="2000" b="1" i="1" dirty="0" smtClean="0">
                <a:solidFill>
                  <a:srgbClr val="660066"/>
                </a:solidFill>
              </a:rPr>
              <a:t> </a:t>
            </a:r>
            <a:r>
              <a:rPr lang="en-US" sz="2000" b="1" i="1" dirty="0" err="1" smtClean="0">
                <a:solidFill>
                  <a:srgbClr val="660066"/>
                </a:solidFill>
              </a:rPr>
              <a:t>Chính</a:t>
            </a:r>
            <a:r>
              <a:rPr lang="en-US" sz="2000" b="1" i="1" dirty="0" smtClean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phủ</a:t>
            </a:r>
            <a:r>
              <a:rPr lang="en-US" sz="2000" b="1" dirty="0">
                <a:solidFill>
                  <a:srgbClr val="660066"/>
                </a:solidFill>
              </a:rPr>
              <a:t> </a:t>
            </a:r>
            <a:r>
              <a:rPr lang="en-US" sz="2000" b="1" dirty="0" err="1" smtClean="0">
                <a:solidFill>
                  <a:srgbClr val="660066"/>
                </a:solidFill>
              </a:rPr>
              <a:t>sắp</a:t>
            </a:r>
            <a:r>
              <a:rPr lang="en-US" sz="2000" b="1" dirty="0" smtClean="0">
                <a:solidFill>
                  <a:srgbClr val="660066"/>
                </a:solidFill>
              </a:rPr>
              <a:t> </a:t>
            </a:r>
            <a:r>
              <a:rPr lang="en-US" sz="2000" b="1" dirty="0" err="1" smtClean="0">
                <a:solidFill>
                  <a:srgbClr val="660066"/>
                </a:solidFill>
              </a:rPr>
              <a:t>xếp</a:t>
            </a:r>
            <a:r>
              <a:rPr lang="en-US" sz="2000" b="1" dirty="0" smtClean="0">
                <a:solidFill>
                  <a:srgbClr val="660066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giảm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số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tổng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cục</a:t>
            </a:r>
            <a:r>
              <a:rPr lang="en-US" sz="2000" b="1" i="1" dirty="0">
                <a:solidFill>
                  <a:srgbClr val="C00000"/>
                </a:solidFill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</a:rPr>
              <a:t>cục</a:t>
            </a:r>
            <a:r>
              <a:rPr lang="en-US" sz="2000" b="1" i="1" dirty="0">
                <a:solidFill>
                  <a:srgbClr val="C00000"/>
                </a:solidFill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</a:rPr>
              <a:t>vụ</a:t>
            </a:r>
            <a:r>
              <a:rPr lang="en-US" sz="2000" b="1" i="1" dirty="0">
                <a:solidFill>
                  <a:srgbClr val="C00000"/>
                </a:solidFill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</a:rPr>
              <a:t>phòng</a:t>
            </a:r>
            <a:r>
              <a:rPr lang="en-US" sz="2000" b="1" dirty="0">
                <a:solidFill>
                  <a:srgbClr val="C00000"/>
                </a:solidFill>
              </a:rPr>
              <a:t>; </a:t>
            </a:r>
            <a:r>
              <a:rPr lang="en-US" sz="2000" b="1" i="1" dirty="0" err="1">
                <a:solidFill>
                  <a:srgbClr val="C00000"/>
                </a:solidFill>
              </a:rPr>
              <a:t>không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thành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lập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tổ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chức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mới</a:t>
            </a:r>
            <a:r>
              <a:rPr lang="en-US" sz="2000" b="1" i="1" dirty="0">
                <a:solidFill>
                  <a:srgbClr val="C00000"/>
                </a:solidFill>
              </a:rPr>
              <a:t>, </a:t>
            </a:r>
            <a:r>
              <a:rPr lang="en-US" sz="2000" b="1" i="1" dirty="0" err="1" smtClean="0">
                <a:solidFill>
                  <a:srgbClr val="336600"/>
                </a:solidFill>
              </a:rPr>
              <a:t>Giảm</a:t>
            </a:r>
            <a:r>
              <a:rPr lang="en-US" sz="2000" b="1" i="1" dirty="0" smtClean="0">
                <a:solidFill>
                  <a:srgbClr val="336600"/>
                </a:solidFill>
              </a:rPr>
              <a:t> </a:t>
            </a:r>
            <a:r>
              <a:rPr lang="en-US" sz="2000" b="1" i="1" dirty="0" err="1">
                <a:solidFill>
                  <a:srgbClr val="336600"/>
                </a:solidFill>
              </a:rPr>
              <a:t>tối</a:t>
            </a:r>
            <a:r>
              <a:rPr lang="en-US" sz="2000" b="1" i="1" dirty="0">
                <a:solidFill>
                  <a:srgbClr val="336600"/>
                </a:solidFill>
              </a:rPr>
              <a:t> </a:t>
            </a:r>
            <a:r>
              <a:rPr lang="en-US" sz="2000" b="1" i="1" dirty="0" err="1">
                <a:solidFill>
                  <a:srgbClr val="336600"/>
                </a:solidFill>
              </a:rPr>
              <a:t>đa</a:t>
            </a:r>
            <a:r>
              <a:rPr lang="en-US" sz="2000" b="1" i="1" dirty="0">
                <a:solidFill>
                  <a:srgbClr val="336600"/>
                </a:solidFill>
              </a:rPr>
              <a:t> </a:t>
            </a:r>
            <a:r>
              <a:rPr lang="en-US" sz="2000" b="1" i="1" dirty="0" err="1">
                <a:solidFill>
                  <a:srgbClr val="336600"/>
                </a:solidFill>
              </a:rPr>
              <a:t>các</a:t>
            </a:r>
            <a:r>
              <a:rPr lang="en-US" sz="2000" b="1" i="1" dirty="0">
                <a:solidFill>
                  <a:srgbClr val="336600"/>
                </a:solidFill>
              </a:rPr>
              <a:t> </a:t>
            </a:r>
            <a:r>
              <a:rPr lang="en-US" sz="2000" b="1" i="1" dirty="0" smtClean="0">
                <a:solidFill>
                  <a:srgbClr val="336600"/>
                </a:solidFill>
              </a:rPr>
              <a:t>BQL </a:t>
            </a:r>
            <a:r>
              <a:rPr lang="en-US" sz="2000" b="1" i="1" dirty="0" err="1" smtClean="0">
                <a:solidFill>
                  <a:srgbClr val="336600"/>
                </a:solidFill>
              </a:rPr>
              <a:t>dự</a:t>
            </a:r>
            <a:r>
              <a:rPr lang="en-US" sz="2000" b="1" i="1" dirty="0" smtClean="0">
                <a:solidFill>
                  <a:srgbClr val="336600"/>
                </a:solidFill>
              </a:rPr>
              <a:t> </a:t>
            </a:r>
            <a:r>
              <a:rPr lang="en-US" sz="2000" b="1" i="1" dirty="0" err="1">
                <a:solidFill>
                  <a:srgbClr val="336600"/>
                </a:solidFill>
              </a:rPr>
              <a:t>án</a:t>
            </a:r>
            <a:r>
              <a:rPr lang="en-US" sz="2000" b="1" i="1" dirty="0">
                <a:solidFill>
                  <a:srgbClr val="336600"/>
                </a:solidFill>
              </a:rPr>
              <a:t>.</a:t>
            </a:r>
            <a:r>
              <a:rPr lang="en-US" sz="2000" b="1" dirty="0">
                <a:solidFill>
                  <a:srgbClr val="336600"/>
                </a:solidFill>
              </a:rPr>
              <a:t> </a:t>
            </a:r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2378452" y="1134070"/>
            <a:ext cx="447954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B050"/>
                </a:solidFill>
              </a:rPr>
              <a:t>5.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P</a:t>
            </a:r>
            <a:r>
              <a:rPr lang="en-US" sz="2000" b="1" i="1" dirty="0" err="1" smtClean="0">
                <a:solidFill>
                  <a:srgbClr val="00B050"/>
                </a:solidFill>
              </a:rPr>
              <a:t>hân</a:t>
            </a:r>
            <a:r>
              <a:rPr lang="en-US" sz="2000" b="1" i="1" dirty="0" smtClean="0">
                <a:solidFill>
                  <a:srgbClr val="00B050"/>
                </a:solidFill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</a:rPr>
              <a:t>cấp</a:t>
            </a:r>
            <a:r>
              <a:rPr lang="en-US" sz="2000" b="1" i="1" dirty="0">
                <a:solidFill>
                  <a:srgbClr val="00B050"/>
                </a:solidFill>
              </a:rPr>
              <a:t>, </a:t>
            </a:r>
            <a:r>
              <a:rPr lang="en-US" sz="2000" b="1" i="1" dirty="0" err="1">
                <a:solidFill>
                  <a:srgbClr val="00B050"/>
                </a:solidFill>
              </a:rPr>
              <a:t>phân</a:t>
            </a:r>
            <a:r>
              <a:rPr lang="en-US" sz="2000" b="1" i="1" dirty="0">
                <a:solidFill>
                  <a:srgbClr val="00B050"/>
                </a:solidFill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</a:rPr>
              <a:t>quyền</a:t>
            </a:r>
            <a:r>
              <a:rPr lang="en-US" sz="2000" b="1" i="1" dirty="0">
                <a:solidFill>
                  <a:srgbClr val="00B050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giữa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Chính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phủ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với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các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bộ</a:t>
            </a:r>
            <a:r>
              <a:rPr lang="en-US" sz="2000" b="1" i="1" dirty="0">
                <a:solidFill>
                  <a:srgbClr val="0000FF"/>
                </a:solidFill>
              </a:rPr>
              <a:t>,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ngành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và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chính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quyền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địa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phương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20040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CC0000"/>
                </a:solidFill>
              </a:rPr>
              <a:t>6. </a:t>
            </a:r>
            <a:r>
              <a:rPr lang="en-US" sz="2000" b="1" i="1" dirty="0" err="1">
                <a:solidFill>
                  <a:srgbClr val="CC0000"/>
                </a:solidFill>
              </a:rPr>
              <a:t>Đẩy</a:t>
            </a:r>
            <a:r>
              <a:rPr lang="en-US" sz="2000" b="1" i="1" dirty="0">
                <a:solidFill>
                  <a:srgbClr val="CC0000"/>
                </a:solidFill>
              </a:rPr>
              <a:t> </a:t>
            </a:r>
            <a:r>
              <a:rPr lang="en-US" sz="2000" b="1" i="1" dirty="0" err="1">
                <a:solidFill>
                  <a:srgbClr val="CC0000"/>
                </a:solidFill>
              </a:rPr>
              <a:t>mạnh</a:t>
            </a:r>
            <a:r>
              <a:rPr lang="en-US" sz="2000" b="1" i="1" dirty="0">
                <a:solidFill>
                  <a:srgbClr val="CC0000"/>
                </a:solidFill>
              </a:rPr>
              <a:t> </a:t>
            </a:r>
            <a:r>
              <a:rPr lang="en-US" sz="2000" b="1" i="1" dirty="0" err="1">
                <a:solidFill>
                  <a:srgbClr val="CC0000"/>
                </a:solidFill>
              </a:rPr>
              <a:t>cải</a:t>
            </a:r>
            <a:r>
              <a:rPr lang="en-US" sz="2000" b="1" i="1" dirty="0">
                <a:solidFill>
                  <a:srgbClr val="CC0000"/>
                </a:solidFill>
              </a:rPr>
              <a:t> </a:t>
            </a:r>
            <a:r>
              <a:rPr lang="en-US" sz="2000" b="1" i="1" dirty="0" err="1">
                <a:solidFill>
                  <a:srgbClr val="CC0000"/>
                </a:solidFill>
              </a:rPr>
              <a:t>cách</a:t>
            </a:r>
            <a:r>
              <a:rPr lang="en-US" sz="2000" b="1" i="1" dirty="0">
                <a:solidFill>
                  <a:srgbClr val="CC0000"/>
                </a:solidFill>
              </a:rPr>
              <a:t> </a:t>
            </a:r>
            <a:r>
              <a:rPr lang="en-US" sz="2000" b="1" i="1" dirty="0" err="1">
                <a:solidFill>
                  <a:srgbClr val="CC0000"/>
                </a:solidFill>
              </a:rPr>
              <a:t>thủ</a:t>
            </a:r>
            <a:r>
              <a:rPr lang="en-US" sz="2000" b="1" i="1" dirty="0">
                <a:solidFill>
                  <a:srgbClr val="CC0000"/>
                </a:solidFill>
              </a:rPr>
              <a:t> </a:t>
            </a:r>
            <a:r>
              <a:rPr lang="en-US" sz="2000" b="1" i="1" dirty="0" err="1">
                <a:solidFill>
                  <a:srgbClr val="CC0000"/>
                </a:solidFill>
              </a:rPr>
              <a:t>tục</a:t>
            </a:r>
            <a:r>
              <a:rPr lang="en-US" sz="2000" b="1" i="1" dirty="0">
                <a:solidFill>
                  <a:srgbClr val="CC0000"/>
                </a:solidFill>
              </a:rPr>
              <a:t> </a:t>
            </a:r>
            <a:r>
              <a:rPr lang="en-US" sz="2000" b="1" i="1" dirty="0" smtClean="0">
                <a:solidFill>
                  <a:srgbClr val="CC0000"/>
                </a:solidFill>
              </a:rPr>
              <a:t>HC </a:t>
            </a:r>
            <a:r>
              <a:rPr lang="en-US" sz="2000" b="1" dirty="0" err="1" smtClean="0">
                <a:solidFill>
                  <a:srgbClr val="333300"/>
                </a:solidFill>
              </a:rPr>
              <a:t>gắn</a:t>
            </a:r>
            <a:r>
              <a:rPr lang="en-US" sz="2000" b="1" dirty="0" smtClean="0">
                <a:solidFill>
                  <a:srgbClr val="333300"/>
                </a:solidFill>
              </a:rPr>
              <a:t> </a:t>
            </a:r>
            <a:r>
              <a:rPr lang="en-US" sz="2000" b="1" dirty="0" err="1" smtClean="0">
                <a:solidFill>
                  <a:srgbClr val="333300"/>
                </a:solidFill>
              </a:rPr>
              <a:t>với</a:t>
            </a:r>
            <a:r>
              <a:rPr lang="en-US" sz="2000" b="1" dirty="0" smtClean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kiện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toàn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tổ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chức</a:t>
            </a:r>
            <a:r>
              <a:rPr lang="en-US" sz="2000" b="1" i="1" dirty="0">
                <a:solidFill>
                  <a:srgbClr val="333300"/>
                </a:solidFill>
              </a:rPr>
              <a:t>, </a:t>
            </a:r>
            <a:r>
              <a:rPr lang="en-US" sz="2000" b="1" i="1" dirty="0" err="1">
                <a:solidFill>
                  <a:srgbClr val="333300"/>
                </a:solidFill>
              </a:rPr>
              <a:t>giảm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đầu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mối</a:t>
            </a:r>
            <a:r>
              <a:rPr lang="en-US" sz="2000" b="1" i="1" dirty="0" smtClean="0">
                <a:solidFill>
                  <a:srgbClr val="333300"/>
                </a:solidFill>
              </a:rPr>
              <a:t>, </a:t>
            </a:r>
            <a:r>
              <a:rPr lang="en-US" sz="2000" b="1" i="1" dirty="0" err="1">
                <a:solidFill>
                  <a:srgbClr val="333300"/>
                </a:solidFill>
              </a:rPr>
              <a:t>tinh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giản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biên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chế</a:t>
            </a:r>
            <a:endParaRPr lang="en-US" sz="2000" b="1" dirty="0">
              <a:solidFill>
                <a:srgbClr val="33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1" y="4902772"/>
            <a:ext cx="243839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7.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Chuyển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một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số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N.vụ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và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D.vụ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hành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chính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công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cho</a:t>
            </a:r>
            <a:r>
              <a:rPr lang="en-US" sz="2000" b="1" i="1" dirty="0" smtClean="0">
                <a:solidFill>
                  <a:srgbClr val="0000FF"/>
                </a:solidFill>
              </a:rPr>
              <a:t> DN, </a:t>
            </a:r>
            <a:r>
              <a:rPr lang="en-US" sz="2000" b="1" i="1" dirty="0" err="1">
                <a:solidFill>
                  <a:srgbClr val="0000FF"/>
                </a:solidFill>
              </a:rPr>
              <a:t>các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tổ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chức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XH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đảm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nhiệm</a:t>
            </a:r>
            <a:r>
              <a:rPr lang="en-US" sz="2000" b="1" dirty="0">
                <a:solidFill>
                  <a:srgbClr val="0000FF"/>
                </a:solidFill>
              </a:rPr>
              <a:t>. 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599" y="3810000"/>
            <a:ext cx="24383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2000" b="1" dirty="0">
                <a:solidFill>
                  <a:srgbClr val="FF0000"/>
                </a:solidFill>
              </a:rPr>
              <a:t>8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</a:rPr>
              <a:t>Một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L.vực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như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b="1" i="1" dirty="0" err="1">
                <a:solidFill>
                  <a:srgbClr val="FF0000"/>
                </a:solidFill>
              </a:rPr>
              <a:t>Thuế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H.quan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kho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bạc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NN, BHXH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sắp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xếp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theo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K.vực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liên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tỉnh</a:t>
            </a:r>
            <a:r>
              <a:rPr lang="en-US" sz="2000" b="1" i="1" dirty="0">
                <a:solidFill>
                  <a:srgbClr val="FF0000"/>
                </a:solidFill>
              </a:rPr>
              <a:t>,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liên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huyện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để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thu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gọn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đầu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mối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tinh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giản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biên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chế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2667000"/>
            <a:ext cx="213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</a:t>
            </a:r>
            <a:r>
              <a:rPr lang="en-US" sz="2000" b="1" dirty="0" smtClean="0"/>
              <a:t>9. </a:t>
            </a:r>
            <a:r>
              <a:rPr lang="en-US" sz="2000" b="1" i="1" dirty="0" err="1"/>
              <a:t>Nghiên</a:t>
            </a:r>
            <a:r>
              <a:rPr lang="en-US" sz="2000" b="1" i="1" dirty="0"/>
              <a:t> </a:t>
            </a:r>
            <a:r>
              <a:rPr lang="en-US" sz="2000" b="1" i="1" dirty="0" err="1"/>
              <a:t>cứu</a:t>
            </a:r>
            <a:r>
              <a:rPr lang="en-US" sz="2000" b="1" i="1" dirty="0"/>
              <a:t> </a:t>
            </a:r>
            <a:r>
              <a:rPr lang="en-US" sz="2000" b="1" i="1" dirty="0" err="1"/>
              <a:t>làm</a:t>
            </a:r>
            <a:r>
              <a:rPr lang="en-US" sz="2000" b="1" i="1" dirty="0"/>
              <a:t> </a:t>
            </a:r>
            <a:r>
              <a:rPr lang="en-US" sz="2000" b="1" i="1" dirty="0" err="1"/>
              <a:t>rõ</a:t>
            </a:r>
            <a:r>
              <a:rPr lang="en-US" sz="2000" b="1" i="1" dirty="0"/>
              <a:t> </a:t>
            </a:r>
            <a:r>
              <a:rPr lang="en-US" sz="2000" b="1" i="1" dirty="0" err="1"/>
              <a:t>cơ</a:t>
            </a:r>
            <a:r>
              <a:rPr lang="en-US" sz="2000" b="1" i="1" dirty="0"/>
              <a:t> </a:t>
            </a:r>
            <a:r>
              <a:rPr lang="en-US" sz="2000" b="1" i="1" dirty="0" err="1"/>
              <a:t>sở</a:t>
            </a:r>
            <a:r>
              <a:rPr lang="en-US" sz="2000" b="1" i="1" dirty="0"/>
              <a:t> </a:t>
            </a:r>
            <a:r>
              <a:rPr lang="en-US" sz="2000" b="1" i="1" dirty="0" err="1"/>
              <a:t>lý</a:t>
            </a:r>
            <a:r>
              <a:rPr lang="en-US" sz="2000" b="1" i="1" dirty="0"/>
              <a:t> </a:t>
            </a:r>
            <a:r>
              <a:rPr lang="en-US" sz="2000" b="1" i="1" dirty="0" err="1"/>
              <a:t>luận</a:t>
            </a:r>
            <a:r>
              <a:rPr lang="en-US" sz="2000" b="1" i="1" dirty="0"/>
              <a:t> </a:t>
            </a:r>
            <a:r>
              <a:rPr lang="en-US" sz="2000" b="1" i="1" dirty="0" err="1"/>
              <a:t>và</a:t>
            </a:r>
            <a:r>
              <a:rPr lang="en-US" sz="2000" b="1" i="1" dirty="0"/>
              <a:t> </a:t>
            </a:r>
            <a:r>
              <a:rPr lang="en-US" sz="2000" b="1" i="1" dirty="0" err="1"/>
              <a:t>thực</a:t>
            </a:r>
            <a:r>
              <a:rPr lang="en-US" sz="2000" b="1" i="1" dirty="0"/>
              <a:t> </a:t>
            </a:r>
            <a:r>
              <a:rPr lang="en-US" sz="2000" b="1" i="1" dirty="0" err="1"/>
              <a:t>tiễn</a:t>
            </a:r>
            <a:r>
              <a:rPr lang="en-US" sz="2000" b="1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i="1" dirty="0" err="1" smtClean="0"/>
              <a:t>Q.lý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đa</a:t>
            </a:r>
            <a:r>
              <a:rPr lang="en-US" sz="2000" b="1" i="1" dirty="0"/>
              <a:t> </a:t>
            </a:r>
            <a:r>
              <a:rPr lang="en-US" sz="2000" b="1" i="1" dirty="0" err="1"/>
              <a:t>ngành</a:t>
            </a:r>
            <a:r>
              <a:rPr lang="en-US" sz="2000" b="1" i="1" dirty="0"/>
              <a:t>, </a:t>
            </a:r>
            <a:r>
              <a:rPr lang="en-US" sz="2000" b="1" i="1" dirty="0" err="1"/>
              <a:t>đa</a:t>
            </a:r>
            <a:r>
              <a:rPr lang="en-US" sz="2000" b="1" i="1" dirty="0"/>
              <a:t> </a:t>
            </a:r>
            <a:r>
              <a:rPr lang="en-US" sz="2000" b="1" i="1" dirty="0" err="1"/>
              <a:t>lĩnh</a:t>
            </a:r>
            <a:r>
              <a:rPr lang="en-US" sz="2000" b="1" i="1" dirty="0"/>
              <a:t> </a:t>
            </a:r>
            <a:r>
              <a:rPr lang="en-US" sz="2000" b="1" i="1" dirty="0" err="1"/>
              <a:t>vực</a:t>
            </a:r>
            <a:r>
              <a:rPr lang="en-US" sz="2000" b="1" i="1" dirty="0"/>
              <a:t> </a:t>
            </a:r>
            <a:r>
              <a:rPr lang="en-US" sz="2000" b="1" i="1" dirty="0" err="1"/>
              <a:t>của</a:t>
            </a:r>
            <a:r>
              <a:rPr lang="en-US" sz="2000" b="1" i="1" dirty="0"/>
              <a:t> </a:t>
            </a:r>
            <a:r>
              <a:rPr lang="en-US" sz="2000" b="1" i="1" dirty="0" err="1"/>
              <a:t>một</a:t>
            </a:r>
            <a:r>
              <a:rPr lang="en-US" sz="2000" b="1" i="1" dirty="0"/>
              <a:t> </a:t>
            </a:r>
            <a:r>
              <a:rPr lang="en-US" sz="2000" b="1" i="1" dirty="0" err="1"/>
              <a:t>số</a:t>
            </a:r>
            <a:r>
              <a:rPr lang="en-US" sz="2000" b="1" i="1" dirty="0"/>
              <a:t> </a:t>
            </a:r>
            <a:r>
              <a:rPr lang="en-US" sz="2000" b="1" i="1" dirty="0" err="1"/>
              <a:t>bộ</a:t>
            </a:r>
            <a:r>
              <a:rPr lang="en-US" sz="2000" b="1" i="1" dirty="0"/>
              <a:t>, </a:t>
            </a:r>
            <a:r>
              <a:rPr lang="en-US" sz="2000" b="1" i="1" dirty="0" err="1" smtClean="0"/>
              <a:t>ngành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để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sắp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xếp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tổ</a:t>
            </a:r>
            <a:r>
              <a:rPr lang="en-US" sz="2000" b="1" i="1" dirty="0"/>
              <a:t> </a:t>
            </a:r>
            <a:r>
              <a:rPr lang="en-US" sz="2000" b="1" i="1" dirty="0" err="1"/>
              <a:t>chức</a:t>
            </a:r>
            <a:r>
              <a:rPr lang="en-US" sz="2000" b="1" i="1" dirty="0"/>
              <a:t>, </a:t>
            </a:r>
            <a:r>
              <a:rPr lang="en-US" sz="2000" b="1" i="1" dirty="0" err="1"/>
              <a:t>thu</a:t>
            </a:r>
            <a:r>
              <a:rPr lang="en-US" sz="2000" b="1" i="1" dirty="0"/>
              <a:t> </a:t>
            </a:r>
            <a:r>
              <a:rPr lang="en-US" sz="2000" b="1" i="1" dirty="0" err="1"/>
              <a:t>gọn</a:t>
            </a:r>
            <a:r>
              <a:rPr lang="en-US" sz="2000" b="1" i="1" dirty="0"/>
              <a:t> </a:t>
            </a:r>
            <a:r>
              <a:rPr lang="en-US" sz="2000" b="1" i="1" dirty="0" err="1"/>
              <a:t>đầu</a:t>
            </a:r>
            <a:r>
              <a:rPr lang="en-US" sz="2000" b="1" i="1" dirty="0"/>
              <a:t> </a:t>
            </a:r>
            <a:r>
              <a:rPr lang="en-US" sz="2000" b="1" i="1" dirty="0" err="1"/>
              <a:t>mối</a:t>
            </a:r>
            <a:r>
              <a:rPr lang="en-US" sz="2000" b="1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20</a:t>
            </a:fld>
            <a:endParaRPr lang="en-US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c. </a:t>
            </a:r>
            <a:r>
              <a:rPr lang="en-US" sz="2400" dirty="0" err="1">
                <a:solidFill>
                  <a:srgbClr val="C00000"/>
                </a:solidFill>
              </a:rPr>
              <a:t>Đối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với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chính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quyền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địa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phương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77507" name="AutoShape 3"/>
          <p:cNvSpPr>
            <a:spLocks noChangeArrowheads="1"/>
          </p:cNvSpPr>
          <p:nvPr/>
        </p:nvSpPr>
        <p:spPr bwMode="gray">
          <a:xfrm>
            <a:off x="235664" y="1932574"/>
            <a:ext cx="2812336" cy="4238138"/>
          </a:xfrm>
          <a:prstGeom prst="roundRect">
            <a:avLst>
              <a:gd name="adj" fmla="val 4690"/>
            </a:avLst>
          </a:prstGeom>
          <a:solidFill>
            <a:srgbClr val="A9DC86"/>
          </a:solidFill>
          <a:ln w="2540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9DC8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25400" dir="10800000" sy="50000" kx="-2453608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77508" name="AutoShape 4"/>
          <p:cNvSpPr>
            <a:spLocks noChangeArrowheads="1"/>
          </p:cNvSpPr>
          <p:nvPr/>
        </p:nvSpPr>
        <p:spPr bwMode="gray">
          <a:xfrm>
            <a:off x="228599" y="1295400"/>
            <a:ext cx="2985313" cy="53208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6B828"/>
              </a:gs>
              <a:gs pos="100000">
                <a:srgbClr val="2F611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11" name="AutoShape 7"/>
          <p:cNvSpPr>
            <a:spLocks noChangeArrowheads="1"/>
          </p:cNvSpPr>
          <p:nvPr/>
        </p:nvSpPr>
        <p:spPr bwMode="gray">
          <a:xfrm>
            <a:off x="3309460" y="1932574"/>
            <a:ext cx="2679859" cy="4238138"/>
          </a:xfrm>
          <a:prstGeom prst="roundRect">
            <a:avLst>
              <a:gd name="adj" fmla="val 4690"/>
            </a:avLst>
          </a:prstGeom>
          <a:solidFill>
            <a:srgbClr val="F1D08F"/>
          </a:solidFill>
          <a:ln w="2540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1D08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25400" dir="10800000" sy="50000" kx="-2453608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77515" name="AutoShape 11"/>
          <p:cNvSpPr>
            <a:spLocks noChangeArrowheads="1"/>
          </p:cNvSpPr>
          <p:nvPr/>
        </p:nvSpPr>
        <p:spPr bwMode="gray">
          <a:xfrm>
            <a:off x="6232446" y="1932574"/>
            <a:ext cx="2523331" cy="4238138"/>
          </a:xfrm>
          <a:prstGeom prst="roundRect">
            <a:avLst>
              <a:gd name="adj" fmla="val 4690"/>
            </a:avLst>
          </a:prstGeom>
          <a:solidFill>
            <a:srgbClr val="6FC5E3"/>
          </a:solidFill>
          <a:ln w="2540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FC5E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25400" dir="10800000" sy="50000" kx="-2453608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77519" name="Freeform 15"/>
          <p:cNvSpPr>
            <a:spLocks/>
          </p:cNvSpPr>
          <p:nvPr/>
        </p:nvSpPr>
        <p:spPr bwMode="gray">
          <a:xfrm rot="852463">
            <a:off x="2248157" y="468830"/>
            <a:ext cx="1795817" cy="1157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88CE58">
                  <a:gamma/>
                  <a:tint val="90980"/>
                  <a:invGamma/>
                  <a:alpha val="32001"/>
                </a:srgbClr>
              </a:gs>
              <a:gs pos="100000">
                <a:srgbClr val="88CE5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0" name="Freeform 16"/>
          <p:cNvSpPr>
            <a:spLocks/>
          </p:cNvSpPr>
          <p:nvPr/>
        </p:nvSpPr>
        <p:spPr bwMode="gray">
          <a:xfrm rot="1207569">
            <a:off x="5177533" y="387104"/>
            <a:ext cx="1795817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AD83EB">
                  <a:gamma/>
                  <a:tint val="90980"/>
                  <a:invGamma/>
                  <a:alpha val="32001"/>
                </a:srgbClr>
              </a:gs>
              <a:gs pos="100000">
                <a:srgbClr val="AD83E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4" name="Text Box 20"/>
          <p:cNvSpPr txBox="1">
            <a:spLocks noChangeArrowheads="1"/>
          </p:cNvSpPr>
          <p:nvPr/>
        </p:nvSpPr>
        <p:spPr bwMode="gray">
          <a:xfrm>
            <a:off x="152401" y="2239357"/>
            <a:ext cx="2993664" cy="324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9144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2000" b="1" i="1" dirty="0" err="1" smtClean="0">
                <a:solidFill>
                  <a:srgbClr val="FFCCFF"/>
                </a:solidFill>
              </a:rPr>
              <a:t>Phân</a:t>
            </a:r>
            <a:r>
              <a:rPr lang="en-US" sz="2000" b="1" i="1" dirty="0" smtClean="0">
                <a:solidFill>
                  <a:srgbClr val="FFCCFF"/>
                </a:solidFill>
              </a:rPr>
              <a:t> </a:t>
            </a:r>
            <a:r>
              <a:rPr lang="en-US" sz="2000" b="1" i="1" dirty="0" err="1">
                <a:solidFill>
                  <a:srgbClr val="FFCCFF"/>
                </a:solidFill>
              </a:rPr>
              <a:t>định</a:t>
            </a:r>
            <a:r>
              <a:rPr lang="en-US" sz="2000" b="1" i="1" dirty="0">
                <a:solidFill>
                  <a:srgbClr val="FFCCFF"/>
                </a:solidFill>
              </a:rPr>
              <a:t> </a:t>
            </a:r>
            <a:r>
              <a:rPr lang="en-US" sz="2000" b="1" i="1" dirty="0" err="1">
                <a:solidFill>
                  <a:srgbClr val="FFCCFF"/>
                </a:solidFill>
              </a:rPr>
              <a:t>rõ</a:t>
            </a:r>
            <a:r>
              <a:rPr lang="en-US" sz="2000" b="1" i="1" dirty="0">
                <a:solidFill>
                  <a:srgbClr val="FFCCFF"/>
                </a:solidFill>
              </a:rPr>
              <a:t> </a:t>
            </a:r>
            <a:r>
              <a:rPr lang="en-US" sz="2000" b="1" i="1" dirty="0" err="1" smtClean="0">
                <a:solidFill>
                  <a:srgbClr val="FFCCFF"/>
                </a:solidFill>
              </a:rPr>
              <a:t>tổ</a:t>
            </a:r>
            <a:r>
              <a:rPr lang="en-US" sz="2000" b="1" i="1" dirty="0" smtClean="0">
                <a:solidFill>
                  <a:srgbClr val="FFCCFF"/>
                </a:solidFill>
              </a:rPr>
              <a:t> </a:t>
            </a:r>
            <a:r>
              <a:rPr lang="en-US" sz="2000" b="1" i="1" dirty="0" err="1">
                <a:solidFill>
                  <a:srgbClr val="FFCCFF"/>
                </a:solidFill>
              </a:rPr>
              <a:t>chức</a:t>
            </a:r>
            <a:r>
              <a:rPr lang="en-US" sz="2000" b="1" i="1" dirty="0">
                <a:solidFill>
                  <a:srgbClr val="FFCCFF"/>
                </a:solidFill>
              </a:rPr>
              <a:t> </a:t>
            </a:r>
            <a:r>
              <a:rPr lang="en-US" sz="2000" b="1" i="1" dirty="0" err="1">
                <a:solidFill>
                  <a:srgbClr val="FFCCFF"/>
                </a:solidFill>
              </a:rPr>
              <a:t>bộ</a:t>
            </a:r>
            <a:r>
              <a:rPr lang="en-US" sz="2000" b="1" i="1" dirty="0">
                <a:solidFill>
                  <a:srgbClr val="FFCCFF"/>
                </a:solidFill>
              </a:rPr>
              <a:t> </a:t>
            </a:r>
            <a:r>
              <a:rPr lang="en-US" sz="2000" b="1" i="1" dirty="0" err="1">
                <a:solidFill>
                  <a:srgbClr val="FFCCFF"/>
                </a:solidFill>
              </a:rPr>
              <a:t>máy</a:t>
            </a:r>
            <a:r>
              <a:rPr lang="en-US" sz="2000" b="1" i="1" dirty="0">
                <a:solidFill>
                  <a:srgbClr val="FFCCFF"/>
                </a:solidFill>
              </a:rPr>
              <a:t> </a:t>
            </a:r>
            <a:r>
              <a:rPr lang="en-US" sz="2000" b="1" i="1" dirty="0" err="1">
                <a:solidFill>
                  <a:srgbClr val="FFCCFF"/>
                </a:solidFill>
              </a:rPr>
              <a:t>chính</a:t>
            </a:r>
            <a:r>
              <a:rPr lang="en-US" sz="2000" b="1" i="1" dirty="0">
                <a:solidFill>
                  <a:srgbClr val="FFCCFF"/>
                </a:solidFill>
              </a:rPr>
              <a:t> </a:t>
            </a:r>
            <a:r>
              <a:rPr lang="en-US" sz="2000" b="1" i="1" dirty="0" err="1">
                <a:solidFill>
                  <a:srgbClr val="FFCCFF"/>
                </a:solidFill>
              </a:rPr>
              <a:t>quyền</a:t>
            </a:r>
            <a:r>
              <a:rPr lang="en-US" sz="2000" b="1" i="1" dirty="0">
                <a:solidFill>
                  <a:srgbClr val="FFCCFF"/>
                </a:solidFill>
              </a:rPr>
              <a:t> </a:t>
            </a:r>
            <a:r>
              <a:rPr lang="en-US" sz="2000" b="1" i="1" dirty="0" err="1">
                <a:solidFill>
                  <a:srgbClr val="FFCCFF"/>
                </a:solidFill>
              </a:rPr>
              <a:t>đô</a:t>
            </a:r>
            <a:r>
              <a:rPr lang="en-US" sz="2000" b="1" i="1" dirty="0">
                <a:solidFill>
                  <a:srgbClr val="FFCCFF"/>
                </a:solidFill>
              </a:rPr>
              <a:t> </a:t>
            </a:r>
            <a:r>
              <a:rPr lang="en-US" sz="2000" b="1" i="1" dirty="0" err="1">
                <a:solidFill>
                  <a:srgbClr val="FFCCFF"/>
                </a:solidFill>
              </a:rPr>
              <a:t>thị</a:t>
            </a:r>
            <a:r>
              <a:rPr lang="en-US" sz="2000" b="1" i="1" dirty="0">
                <a:solidFill>
                  <a:srgbClr val="FFCCFF"/>
                </a:solidFill>
              </a:rPr>
              <a:t>, </a:t>
            </a:r>
            <a:r>
              <a:rPr lang="en-US" sz="2000" b="1" i="1" dirty="0" err="1">
                <a:solidFill>
                  <a:srgbClr val="FFCCFF"/>
                </a:solidFill>
              </a:rPr>
              <a:t>nông</a:t>
            </a:r>
            <a:r>
              <a:rPr lang="en-US" sz="2000" b="1" i="1" dirty="0">
                <a:solidFill>
                  <a:srgbClr val="FFCCFF"/>
                </a:solidFill>
              </a:rPr>
              <a:t> </a:t>
            </a:r>
            <a:r>
              <a:rPr lang="en-US" sz="2000" b="1" i="1" dirty="0" err="1">
                <a:solidFill>
                  <a:srgbClr val="FFCCFF"/>
                </a:solidFill>
              </a:rPr>
              <a:t>thôn</a:t>
            </a:r>
            <a:r>
              <a:rPr lang="en-US" sz="2000" b="1" i="1" dirty="0">
                <a:solidFill>
                  <a:srgbClr val="FFCCFF"/>
                </a:solidFill>
              </a:rPr>
              <a:t>, </a:t>
            </a:r>
            <a:r>
              <a:rPr lang="en-US" sz="2000" b="1" i="1" dirty="0" err="1">
                <a:solidFill>
                  <a:srgbClr val="FFCCFF"/>
                </a:solidFill>
              </a:rPr>
              <a:t>hải</a:t>
            </a:r>
            <a:r>
              <a:rPr lang="en-US" sz="2000" b="1" i="1" dirty="0">
                <a:solidFill>
                  <a:srgbClr val="FFCCFF"/>
                </a:solidFill>
              </a:rPr>
              <a:t> </a:t>
            </a:r>
            <a:r>
              <a:rPr lang="en-US" sz="2000" b="1" i="1" dirty="0" err="1">
                <a:solidFill>
                  <a:srgbClr val="FFCCFF"/>
                </a:solidFill>
              </a:rPr>
              <a:t>đảo</a:t>
            </a:r>
            <a:r>
              <a:rPr lang="en-US" sz="2000" b="1" i="1" dirty="0">
                <a:solidFill>
                  <a:srgbClr val="FFCCFF"/>
                </a:solidFill>
              </a:rPr>
              <a:t>, </a:t>
            </a:r>
            <a:r>
              <a:rPr lang="en-US" sz="2000" b="1" i="1" dirty="0" err="1" smtClean="0">
                <a:solidFill>
                  <a:srgbClr val="FFCCFF"/>
                </a:solidFill>
              </a:rPr>
              <a:t>đ.vị</a:t>
            </a:r>
            <a:r>
              <a:rPr lang="en-US" sz="2000" b="1" i="1" dirty="0" smtClean="0">
                <a:solidFill>
                  <a:srgbClr val="FFCCFF"/>
                </a:solidFill>
              </a:rPr>
              <a:t> HC- </a:t>
            </a:r>
            <a:r>
              <a:rPr lang="en-US" sz="2000" b="1" i="1" dirty="0" err="1" smtClean="0">
                <a:solidFill>
                  <a:srgbClr val="FFCCFF"/>
                </a:solidFill>
              </a:rPr>
              <a:t>K.tế</a:t>
            </a:r>
            <a:r>
              <a:rPr lang="en-US" sz="2000" b="1" i="1" dirty="0" smtClean="0">
                <a:solidFill>
                  <a:srgbClr val="FFCCFF"/>
                </a:solidFill>
              </a:rPr>
              <a:t> </a:t>
            </a:r>
            <a:r>
              <a:rPr lang="en-US" sz="2000" b="1" i="1" dirty="0" err="1">
                <a:solidFill>
                  <a:srgbClr val="FFCCFF"/>
                </a:solidFill>
              </a:rPr>
              <a:t>đặc</a:t>
            </a:r>
            <a:r>
              <a:rPr lang="en-US" sz="2000" b="1" i="1" dirty="0">
                <a:solidFill>
                  <a:srgbClr val="FFCCFF"/>
                </a:solidFill>
              </a:rPr>
              <a:t> </a:t>
            </a:r>
            <a:r>
              <a:rPr lang="en-US" sz="2000" b="1" i="1" dirty="0" err="1" smtClean="0">
                <a:solidFill>
                  <a:srgbClr val="FFCCFF"/>
                </a:solidFill>
              </a:rPr>
              <a:t>biệt</a:t>
            </a:r>
            <a:r>
              <a:rPr lang="en-US" sz="2000" b="1" dirty="0" smtClean="0">
                <a:solidFill>
                  <a:schemeClr val="tx2"/>
                </a:solidFill>
              </a:rPr>
              <a:t>.</a:t>
            </a:r>
            <a:r>
              <a:rPr lang="en-US" sz="2000" i="1" u="sng" dirty="0"/>
              <a:t> </a:t>
            </a:r>
            <a:endParaRPr lang="en-US" sz="2000" i="1" u="sng" dirty="0" smtClean="0"/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 smtClean="0">
                <a:solidFill>
                  <a:srgbClr val="CCFF99"/>
                </a:solidFill>
              </a:rPr>
              <a:t>2. </a:t>
            </a:r>
            <a:r>
              <a:rPr lang="en-US" sz="2000" b="1" dirty="0" err="1">
                <a:solidFill>
                  <a:srgbClr val="CCFF99"/>
                </a:solidFill>
              </a:rPr>
              <a:t>Quy</a:t>
            </a:r>
            <a:r>
              <a:rPr lang="en-US" sz="2000" b="1" dirty="0">
                <a:solidFill>
                  <a:srgbClr val="CCFF99"/>
                </a:solidFill>
              </a:rPr>
              <a:t> </a:t>
            </a:r>
            <a:r>
              <a:rPr lang="en-US" sz="2000" b="1" dirty="0" err="1">
                <a:solidFill>
                  <a:srgbClr val="CCFF99"/>
                </a:solidFill>
              </a:rPr>
              <a:t>định</a:t>
            </a:r>
            <a:r>
              <a:rPr lang="en-US" sz="2000" b="1" dirty="0">
                <a:solidFill>
                  <a:srgbClr val="CCFF99"/>
                </a:solidFill>
              </a:rPr>
              <a:t> </a:t>
            </a:r>
            <a:r>
              <a:rPr lang="en-US" sz="2000" b="1" dirty="0" err="1">
                <a:solidFill>
                  <a:srgbClr val="CCFF99"/>
                </a:solidFill>
              </a:rPr>
              <a:t>khung</a:t>
            </a:r>
            <a:r>
              <a:rPr lang="en-US" sz="2000" b="1" dirty="0">
                <a:solidFill>
                  <a:srgbClr val="CCFF99"/>
                </a:solidFill>
              </a:rPr>
              <a:t> </a:t>
            </a:r>
            <a:r>
              <a:rPr lang="en-US" sz="2000" b="1" i="1" dirty="0" err="1">
                <a:solidFill>
                  <a:srgbClr val="CCFF99"/>
                </a:solidFill>
              </a:rPr>
              <a:t>số</a:t>
            </a:r>
            <a:r>
              <a:rPr lang="en-US" sz="2000" b="1" i="1" dirty="0">
                <a:solidFill>
                  <a:srgbClr val="CCFF99"/>
                </a:solidFill>
              </a:rPr>
              <a:t> </a:t>
            </a:r>
            <a:r>
              <a:rPr lang="en-US" sz="2000" b="1" i="1" dirty="0" err="1" smtClean="0">
                <a:solidFill>
                  <a:srgbClr val="CCFF99"/>
                </a:solidFill>
              </a:rPr>
              <a:t>cơ</a:t>
            </a:r>
            <a:r>
              <a:rPr lang="en-US" sz="2000" b="1" i="1" dirty="0" smtClean="0">
                <a:solidFill>
                  <a:srgbClr val="CCFF99"/>
                </a:solidFill>
              </a:rPr>
              <a:t> </a:t>
            </a:r>
            <a:r>
              <a:rPr lang="en-US" sz="2000" b="1" i="1" dirty="0" err="1">
                <a:solidFill>
                  <a:srgbClr val="CCFF99"/>
                </a:solidFill>
              </a:rPr>
              <a:t>quan</a:t>
            </a:r>
            <a:r>
              <a:rPr lang="en-US" sz="2000" b="1" i="1" dirty="0">
                <a:solidFill>
                  <a:srgbClr val="CCFF99"/>
                </a:solidFill>
              </a:rPr>
              <a:t> </a:t>
            </a:r>
            <a:r>
              <a:rPr lang="en-US" sz="2000" b="1" i="1" dirty="0" err="1">
                <a:solidFill>
                  <a:srgbClr val="CCFF99"/>
                </a:solidFill>
              </a:rPr>
              <a:t>trực</a:t>
            </a:r>
            <a:r>
              <a:rPr lang="en-US" sz="2000" b="1" i="1" dirty="0">
                <a:solidFill>
                  <a:srgbClr val="CCFF99"/>
                </a:solidFill>
              </a:rPr>
              <a:t> </a:t>
            </a:r>
            <a:r>
              <a:rPr lang="en-US" sz="2000" b="1" i="1" dirty="0" err="1">
                <a:solidFill>
                  <a:srgbClr val="CCFF99"/>
                </a:solidFill>
              </a:rPr>
              <a:t>thuộc</a:t>
            </a:r>
            <a:r>
              <a:rPr lang="en-US" sz="2000" b="1" i="1" dirty="0">
                <a:solidFill>
                  <a:srgbClr val="CCFF99"/>
                </a:solidFill>
              </a:rPr>
              <a:t> HĐND, UBND </a:t>
            </a:r>
            <a:r>
              <a:rPr lang="en-US" sz="2000" b="1" i="1" dirty="0" err="1" smtClean="0">
                <a:solidFill>
                  <a:srgbClr val="CCFF99"/>
                </a:solidFill>
              </a:rPr>
              <a:t>Tỉnh</a:t>
            </a:r>
            <a:r>
              <a:rPr lang="en-US" sz="2000" b="1" i="1" dirty="0">
                <a:solidFill>
                  <a:srgbClr val="CCFF99"/>
                </a:solidFill>
              </a:rPr>
              <a:t>, </a:t>
            </a:r>
            <a:r>
              <a:rPr lang="en-US" sz="2000" b="1" i="1" dirty="0" err="1">
                <a:solidFill>
                  <a:srgbClr val="CCFF99"/>
                </a:solidFill>
              </a:rPr>
              <a:t>H</a:t>
            </a:r>
            <a:r>
              <a:rPr lang="en-US" sz="2000" b="1" i="1" dirty="0" err="1" smtClean="0">
                <a:solidFill>
                  <a:srgbClr val="CCFF99"/>
                </a:solidFill>
              </a:rPr>
              <a:t>uyện</a:t>
            </a:r>
            <a:r>
              <a:rPr lang="en-US" sz="2000" b="1" dirty="0" smtClean="0">
                <a:solidFill>
                  <a:srgbClr val="CCFF99"/>
                </a:solidFill>
              </a:rPr>
              <a:t> </a:t>
            </a:r>
            <a:r>
              <a:rPr lang="en-US" sz="2000" b="1" dirty="0" err="1">
                <a:solidFill>
                  <a:srgbClr val="CCFF99"/>
                </a:solidFill>
              </a:rPr>
              <a:t>và</a:t>
            </a:r>
            <a:r>
              <a:rPr lang="en-US" sz="2000" b="1" dirty="0">
                <a:solidFill>
                  <a:srgbClr val="CCFF99"/>
                </a:solidFill>
              </a:rPr>
              <a:t> </a:t>
            </a:r>
            <a:r>
              <a:rPr lang="en-US" sz="2000" b="1" i="1" dirty="0" err="1" smtClean="0">
                <a:solidFill>
                  <a:srgbClr val="CCFF99"/>
                </a:solidFill>
              </a:rPr>
              <a:t>số</a:t>
            </a:r>
            <a:r>
              <a:rPr lang="en-US" sz="2000" b="1" i="1" dirty="0" smtClean="0">
                <a:solidFill>
                  <a:srgbClr val="CCFF99"/>
                </a:solidFill>
              </a:rPr>
              <a:t> </a:t>
            </a:r>
            <a:r>
              <a:rPr lang="en-US" sz="2000" b="1" i="1" dirty="0" err="1" smtClean="0">
                <a:solidFill>
                  <a:srgbClr val="CCFF99"/>
                </a:solidFill>
              </a:rPr>
              <a:t>cấp</a:t>
            </a:r>
            <a:r>
              <a:rPr lang="en-US" sz="2000" b="1" i="1" dirty="0" smtClean="0">
                <a:solidFill>
                  <a:srgbClr val="CCFF99"/>
                </a:solidFill>
              </a:rPr>
              <a:t> </a:t>
            </a:r>
            <a:r>
              <a:rPr lang="en-US" sz="2000" b="1" i="1" dirty="0" err="1">
                <a:solidFill>
                  <a:srgbClr val="CCFF99"/>
                </a:solidFill>
              </a:rPr>
              <a:t>phó</a:t>
            </a:r>
            <a:r>
              <a:rPr lang="en-US" sz="2000" b="1" i="1" dirty="0">
                <a:solidFill>
                  <a:srgbClr val="CCFF99"/>
                </a:solidFill>
              </a:rPr>
              <a:t> </a:t>
            </a:r>
            <a:r>
              <a:rPr lang="en-US" sz="2000" b="1" i="1" dirty="0" err="1">
                <a:solidFill>
                  <a:srgbClr val="CCFF99"/>
                </a:solidFill>
              </a:rPr>
              <a:t>của</a:t>
            </a:r>
            <a:r>
              <a:rPr lang="en-US" sz="2000" b="1" i="1" dirty="0">
                <a:solidFill>
                  <a:srgbClr val="CCFF99"/>
                </a:solidFill>
              </a:rPr>
              <a:t> </a:t>
            </a:r>
            <a:r>
              <a:rPr lang="en-US" sz="2000" b="1" i="1" dirty="0" err="1">
                <a:solidFill>
                  <a:srgbClr val="CCFF99"/>
                </a:solidFill>
              </a:rPr>
              <a:t>các</a:t>
            </a:r>
            <a:r>
              <a:rPr lang="en-US" sz="2000" b="1" i="1" dirty="0">
                <a:solidFill>
                  <a:srgbClr val="CCFF99"/>
                </a:solidFill>
              </a:rPr>
              <a:t> </a:t>
            </a:r>
            <a:r>
              <a:rPr lang="en-US" sz="2000" b="1" i="1" dirty="0" err="1">
                <a:solidFill>
                  <a:srgbClr val="CCFF99"/>
                </a:solidFill>
              </a:rPr>
              <a:t>cơ</a:t>
            </a:r>
            <a:r>
              <a:rPr lang="en-US" sz="2000" b="1" i="1" dirty="0">
                <a:solidFill>
                  <a:srgbClr val="CCFF99"/>
                </a:solidFill>
              </a:rPr>
              <a:t> </a:t>
            </a:r>
            <a:r>
              <a:rPr lang="en-US" sz="2000" b="1" i="1" dirty="0" err="1">
                <a:solidFill>
                  <a:srgbClr val="CCFF99"/>
                </a:solidFill>
              </a:rPr>
              <a:t>quan</a:t>
            </a:r>
            <a:r>
              <a:rPr lang="en-US" sz="2000" b="1" i="1" dirty="0">
                <a:solidFill>
                  <a:srgbClr val="CCFF99"/>
                </a:solidFill>
              </a:rPr>
              <a:t> </a:t>
            </a:r>
            <a:r>
              <a:rPr lang="en-US" sz="2000" b="1" i="1" dirty="0" err="1" smtClean="0">
                <a:solidFill>
                  <a:srgbClr val="CCFF99"/>
                </a:solidFill>
              </a:rPr>
              <a:t>này</a:t>
            </a:r>
            <a:r>
              <a:rPr lang="en-US" sz="2000" b="1" i="1" dirty="0" smtClean="0">
                <a:solidFill>
                  <a:srgbClr val="CCFF99"/>
                </a:solidFill>
              </a:rPr>
              <a:t>.</a:t>
            </a:r>
            <a:r>
              <a:rPr lang="en-US" sz="2000" i="1" dirty="0">
                <a:solidFill>
                  <a:srgbClr val="CCFF99"/>
                </a:solidFill>
              </a:rPr>
              <a:t> </a:t>
            </a:r>
            <a:endParaRPr lang="en-US" sz="2000" b="1" dirty="0">
              <a:solidFill>
                <a:srgbClr val="CCFF99"/>
              </a:solidFill>
            </a:endParaRPr>
          </a:p>
        </p:txBody>
      </p:sp>
      <p:sp>
        <p:nvSpPr>
          <p:cNvPr id="277525" name="Text Box 21"/>
          <p:cNvSpPr txBox="1">
            <a:spLocks noChangeArrowheads="1"/>
          </p:cNvSpPr>
          <p:nvPr/>
        </p:nvSpPr>
        <p:spPr bwMode="gray">
          <a:xfrm>
            <a:off x="3307080" y="1981200"/>
            <a:ext cx="2682239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i="1" dirty="0" smtClean="0">
                <a:solidFill>
                  <a:schemeClr val="bg1"/>
                </a:solidFill>
              </a:rPr>
              <a:t>3. </a:t>
            </a:r>
            <a:r>
              <a:rPr lang="en-US" sz="2000" b="1" i="1" dirty="0" err="1">
                <a:solidFill>
                  <a:srgbClr val="CCFF99"/>
                </a:solidFill>
              </a:rPr>
              <a:t>Đ</a:t>
            </a:r>
            <a:r>
              <a:rPr lang="en-US" sz="2000" b="1" i="1" dirty="0" err="1" smtClean="0">
                <a:solidFill>
                  <a:srgbClr val="CCFF99"/>
                </a:solidFill>
              </a:rPr>
              <a:t>ẩy</a:t>
            </a:r>
            <a:r>
              <a:rPr lang="en-US" sz="2000" b="1" i="1" dirty="0" smtClean="0">
                <a:solidFill>
                  <a:srgbClr val="CCFF99"/>
                </a:solidFill>
              </a:rPr>
              <a:t> </a:t>
            </a:r>
            <a:r>
              <a:rPr lang="en-US" sz="2000" b="1" i="1" dirty="0" err="1">
                <a:solidFill>
                  <a:srgbClr val="CCFF99"/>
                </a:solidFill>
              </a:rPr>
              <a:t>mạnh</a:t>
            </a:r>
            <a:r>
              <a:rPr lang="en-US" sz="2000" b="1" i="1" dirty="0">
                <a:solidFill>
                  <a:srgbClr val="CCFF99"/>
                </a:solidFill>
              </a:rPr>
              <a:t> </a:t>
            </a:r>
            <a:r>
              <a:rPr lang="en-US" sz="2000" b="1" i="1" dirty="0" smtClean="0">
                <a:solidFill>
                  <a:srgbClr val="CCFF99"/>
                </a:solidFill>
              </a:rPr>
              <a:t>CCHC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i="1" dirty="0" smtClean="0">
                <a:solidFill>
                  <a:srgbClr val="CCFF99"/>
                </a:solidFill>
              </a:rPr>
              <a:t>- </a:t>
            </a:r>
            <a:r>
              <a:rPr lang="en-US" sz="2000" b="1" i="1" dirty="0" err="1" smtClean="0">
                <a:solidFill>
                  <a:schemeClr val="bg1"/>
                </a:solidFill>
              </a:rPr>
              <a:t>Thực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hiện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mô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hình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TT HC </a:t>
            </a:r>
            <a:r>
              <a:rPr lang="en-US" sz="2000" b="1" i="1" dirty="0" err="1">
                <a:solidFill>
                  <a:schemeClr val="bg1"/>
                </a:solidFill>
              </a:rPr>
              <a:t>công</a:t>
            </a:r>
            <a:r>
              <a:rPr lang="en-US" sz="2000" b="1" i="1" dirty="0">
                <a:solidFill>
                  <a:schemeClr val="bg1"/>
                </a:solidFill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</a:rPr>
              <a:t>cơ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chế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một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cửa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liên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thông</a:t>
            </a:r>
            <a:r>
              <a:rPr lang="en-US" sz="2000" b="1" i="1" dirty="0">
                <a:solidFill>
                  <a:schemeClr val="bg1"/>
                </a:solidFill>
              </a:rPr>
              <a:t> ở </a:t>
            </a:r>
            <a:r>
              <a:rPr lang="en-US" sz="2000" b="1" i="1" dirty="0" err="1">
                <a:solidFill>
                  <a:schemeClr val="bg1"/>
                </a:solidFill>
              </a:rPr>
              <a:t>các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cấp</a:t>
            </a:r>
            <a:r>
              <a:rPr lang="en-US" sz="2000" b="1" i="1" dirty="0">
                <a:solidFill>
                  <a:schemeClr val="bg1"/>
                </a:solidFill>
              </a:rPr>
              <a:t>.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FFFF00"/>
                </a:solidFill>
              </a:rPr>
              <a:t>4. </a:t>
            </a:r>
            <a:r>
              <a:rPr lang="en-US" sz="2000" b="1" dirty="0" err="1" smtClean="0">
                <a:solidFill>
                  <a:srgbClr val="FFFF00"/>
                </a:solidFill>
              </a:rPr>
              <a:t>Q</a:t>
            </a:r>
            <a:r>
              <a:rPr lang="en-US" sz="2000" b="1" i="1" dirty="0" err="1" smtClean="0">
                <a:solidFill>
                  <a:srgbClr val="FFFF00"/>
                </a:solidFill>
              </a:rPr>
              <a:t>uy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định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khung</a:t>
            </a:r>
            <a:r>
              <a:rPr lang="en-US" sz="2000" b="1" i="1" dirty="0" smtClean="0">
                <a:solidFill>
                  <a:srgbClr val="FFFF00"/>
                </a:solidFill>
              </a:rPr>
              <a:t>    </a:t>
            </a:r>
            <a:r>
              <a:rPr lang="en-US" sz="2000" b="1" i="1" dirty="0" err="1">
                <a:solidFill>
                  <a:srgbClr val="FFFF00"/>
                </a:solidFill>
              </a:rPr>
              <a:t>số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lượng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cán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bộ</a:t>
            </a:r>
            <a:r>
              <a:rPr lang="en-US" sz="2000" b="1" i="1" dirty="0">
                <a:solidFill>
                  <a:srgbClr val="FFFF00"/>
                </a:solidFill>
              </a:rPr>
              <a:t>, 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công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chức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Xã</a:t>
            </a:r>
            <a:r>
              <a:rPr lang="en-US" sz="2000" b="1" i="1" dirty="0" smtClean="0">
                <a:solidFill>
                  <a:srgbClr val="FFFF00"/>
                </a:solidFill>
              </a:rPr>
              <a:t>. </a:t>
            </a:r>
          </a:p>
          <a:p>
            <a:pPr marL="91440" indent="-9144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Khoán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>
                <a:solidFill>
                  <a:schemeClr val="bg1"/>
                </a:solidFill>
              </a:rPr>
              <a:t>chi </a:t>
            </a:r>
            <a:r>
              <a:rPr lang="en-US" sz="2000" b="1" i="1" dirty="0" err="1">
                <a:solidFill>
                  <a:schemeClr val="bg1"/>
                </a:solidFill>
              </a:rPr>
              <a:t>phụ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cấp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bộ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chuyên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trách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xã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thôn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tổ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DP.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7526" name="Text Box 22"/>
          <p:cNvSpPr txBox="1">
            <a:spLocks noChangeArrowheads="1"/>
          </p:cNvSpPr>
          <p:nvPr/>
        </p:nvSpPr>
        <p:spPr bwMode="gray">
          <a:xfrm>
            <a:off x="6248400" y="1976180"/>
            <a:ext cx="2667000" cy="388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b="1" dirty="0" smtClean="0">
                <a:solidFill>
                  <a:srgbClr val="FFFF00"/>
                </a:solidFill>
              </a:rPr>
              <a:t>5. </a:t>
            </a:r>
            <a:r>
              <a:rPr lang="en-US" sz="2000" b="1" dirty="0" err="1" smtClean="0">
                <a:solidFill>
                  <a:srgbClr val="FFFF00"/>
                </a:solidFill>
              </a:rPr>
              <a:t>H</a:t>
            </a:r>
            <a:r>
              <a:rPr lang="en-US" sz="2000" b="1" i="1" dirty="0" err="1" smtClean="0">
                <a:solidFill>
                  <a:srgbClr val="FFFF00"/>
                </a:solidFill>
              </a:rPr>
              <a:t>ợp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nhất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smtClean="0">
                <a:solidFill>
                  <a:srgbClr val="FFFF00"/>
                </a:solidFill>
              </a:rPr>
              <a:t>VP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đoàn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đại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biểu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Quốc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hội</a:t>
            </a:r>
            <a:r>
              <a:rPr lang="en-US" sz="2000" b="1" i="1" dirty="0">
                <a:solidFill>
                  <a:srgbClr val="FFFF00"/>
                </a:solidFill>
              </a:rPr>
              <a:t>, </a:t>
            </a:r>
            <a:r>
              <a:rPr lang="en-US" sz="2000" b="1" i="1" dirty="0" smtClean="0">
                <a:solidFill>
                  <a:srgbClr val="FFFF00"/>
                </a:solidFill>
              </a:rPr>
              <a:t>VP HĐND </a:t>
            </a:r>
            <a:r>
              <a:rPr lang="en-US" sz="2000" b="1" i="1" dirty="0" err="1">
                <a:solidFill>
                  <a:srgbClr val="FFFF00"/>
                </a:solidFill>
              </a:rPr>
              <a:t>và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smtClean="0">
                <a:solidFill>
                  <a:srgbClr val="FFFF00"/>
                </a:solidFill>
              </a:rPr>
              <a:t>UBND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Tỉnh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t</a:t>
            </a:r>
            <a:r>
              <a:rPr lang="en-US" sz="2000" b="1" dirty="0" err="1" smtClean="0">
                <a:solidFill>
                  <a:srgbClr val="FFFF00"/>
                </a:solidFill>
              </a:rPr>
              <a:t>hành</a:t>
            </a:r>
            <a:r>
              <a:rPr lang="en-US" sz="2000" b="1" dirty="0" smtClean="0">
                <a:solidFill>
                  <a:srgbClr val="FFFF00"/>
                </a:solidFill>
              </a:rPr>
              <a:t> 01 VP </a:t>
            </a:r>
            <a:r>
              <a:rPr lang="en-US" sz="2000" b="1" dirty="0" err="1" smtClean="0">
                <a:solidFill>
                  <a:srgbClr val="FFFF00"/>
                </a:solidFill>
              </a:rPr>
              <a:t>giúp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việc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chung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6. </a:t>
            </a:r>
            <a:r>
              <a:rPr lang="en-US" sz="2000" b="1" dirty="0" err="1" smtClean="0">
                <a:solidFill>
                  <a:schemeClr val="bg1"/>
                </a:solidFill>
              </a:rPr>
              <a:t>Sắp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xếp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kiện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toàn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tổ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chức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đ.vị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hành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chính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Huyện</a:t>
            </a:r>
            <a:r>
              <a:rPr lang="en-US" sz="2000" b="1" i="1" dirty="0" smtClean="0">
                <a:solidFill>
                  <a:schemeClr val="bg1"/>
                </a:solidFill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</a:rPr>
              <a:t>Xã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sáp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nhập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các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thôn</a:t>
            </a:r>
            <a:r>
              <a:rPr lang="en-US" sz="2000" b="1" i="1" dirty="0">
                <a:solidFill>
                  <a:schemeClr val="bg1"/>
                </a:solidFill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</a:rPr>
              <a:t>tổ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DP </a:t>
            </a:r>
            <a:r>
              <a:rPr lang="en-US" sz="2000" b="1" i="1" dirty="0" err="1">
                <a:solidFill>
                  <a:schemeClr val="bg1"/>
                </a:solidFill>
              </a:rPr>
              <a:t>không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đủ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tiêu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chuẩn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theo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quy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định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Nhà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nước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77527" name="AutoShape 23"/>
          <p:cNvSpPr>
            <a:spLocks noChangeArrowheads="1"/>
          </p:cNvSpPr>
          <p:nvPr/>
        </p:nvSpPr>
        <p:spPr bwMode="gray">
          <a:xfrm>
            <a:off x="3307079" y="1312862"/>
            <a:ext cx="2846655" cy="53208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79133"/>
              </a:gs>
              <a:gs pos="100000">
                <a:srgbClr val="D79133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28" name="AutoShape 24"/>
          <p:cNvSpPr>
            <a:spLocks noChangeArrowheads="1"/>
          </p:cNvSpPr>
          <p:nvPr/>
        </p:nvSpPr>
        <p:spPr bwMode="gray">
          <a:xfrm>
            <a:off x="6233160" y="1295400"/>
            <a:ext cx="2682240" cy="53208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B71DD"/>
              </a:gs>
              <a:gs pos="100000">
                <a:srgbClr val="4B71DD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21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276329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3" name="AutoShape 33"/>
          <p:cNvSpPr>
            <a:spLocks noChangeArrowheads="1"/>
          </p:cNvSpPr>
          <p:nvPr/>
        </p:nvSpPr>
        <p:spPr bwMode="auto">
          <a:xfrm>
            <a:off x="4470400" y="4681537"/>
            <a:ext cx="4410024" cy="1897063"/>
          </a:xfrm>
          <a:prstGeom prst="roundRect">
            <a:avLst>
              <a:gd name="adj" fmla="val 8856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AutoShape 32"/>
          <p:cNvSpPr>
            <a:spLocks noChangeArrowheads="1"/>
          </p:cNvSpPr>
          <p:nvPr/>
        </p:nvSpPr>
        <p:spPr bwMode="auto">
          <a:xfrm>
            <a:off x="304800" y="4681537"/>
            <a:ext cx="4101084" cy="1795463"/>
          </a:xfrm>
          <a:prstGeom prst="roundRect">
            <a:avLst>
              <a:gd name="adj" fmla="val 8856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001000" cy="563562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d. </a:t>
            </a:r>
            <a:r>
              <a:rPr lang="en-US" sz="2400" dirty="0" err="1">
                <a:solidFill>
                  <a:srgbClr val="C00000"/>
                </a:solidFill>
              </a:rPr>
              <a:t>Đối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với</a:t>
            </a:r>
            <a:r>
              <a:rPr lang="en-US" sz="2400" dirty="0">
                <a:solidFill>
                  <a:srgbClr val="C00000"/>
                </a:solidFill>
              </a:rPr>
              <a:t> MTTQ, </a:t>
            </a:r>
            <a:r>
              <a:rPr lang="en-US" sz="2400" dirty="0" err="1">
                <a:solidFill>
                  <a:srgbClr val="C00000"/>
                </a:solidFill>
              </a:rPr>
              <a:t>các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đoàn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thể</a:t>
            </a:r>
            <a:r>
              <a:rPr lang="en-US" sz="2400" dirty="0">
                <a:solidFill>
                  <a:srgbClr val="C00000"/>
                </a:solidFill>
              </a:rPr>
              <a:t> CT-XH </a:t>
            </a:r>
            <a:r>
              <a:rPr lang="en-US" sz="2400" dirty="0" smtClean="0">
                <a:solidFill>
                  <a:srgbClr val="C00000"/>
                </a:solidFill>
              </a:rPr>
              <a:t>           </a:t>
            </a:r>
            <a:r>
              <a:rPr lang="en-US" sz="2400" dirty="0" err="1" smtClean="0">
                <a:solidFill>
                  <a:srgbClr val="C00000"/>
                </a:solidFill>
              </a:rPr>
              <a:t>và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hội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quần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chúng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685800" y="4419600"/>
            <a:ext cx="3492151" cy="444500"/>
            <a:chOff x="624" y="672"/>
            <a:chExt cx="1773" cy="240"/>
          </a:xfrm>
        </p:grpSpPr>
        <p:sp>
          <p:nvSpPr>
            <p:cNvPr id="25604" name="AutoShape 4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>
              <a:noFill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5" name="AutoShape 5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4966049" y="4433245"/>
            <a:ext cx="3492151" cy="367355"/>
            <a:chOff x="624" y="672"/>
            <a:chExt cx="1773" cy="240"/>
          </a:xfrm>
        </p:grpSpPr>
        <p:sp>
          <p:nvSpPr>
            <p:cNvPr id="25607" name="AutoShape 7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FF7C80"/>
            </a:solidFill>
            <a:ln>
              <a:noFill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" name="AutoShape 8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7C80">
                    <a:gamma/>
                    <a:tint val="0"/>
                    <a:invGamma/>
                    <a:alpha val="30000"/>
                  </a:srgbClr>
                </a:gs>
                <a:gs pos="100000">
                  <a:srgbClr val="FF7C80">
                    <a:alpha val="3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9" name="Group 9"/>
          <p:cNvGrpSpPr>
            <a:grpSpLocks/>
          </p:cNvGrpSpPr>
          <p:nvPr/>
        </p:nvGrpSpPr>
        <p:grpSpPr bwMode="auto">
          <a:xfrm>
            <a:off x="318373" y="3943350"/>
            <a:ext cx="8749427" cy="552450"/>
            <a:chOff x="399" y="2820"/>
            <a:chExt cx="4929" cy="348"/>
          </a:xfrm>
        </p:grpSpPr>
        <p:sp>
          <p:nvSpPr>
            <p:cNvPr id="25610" name="AutoShape 10"/>
            <p:cNvSpPr>
              <a:spLocks noChangeArrowheads="1"/>
            </p:cNvSpPr>
            <p:nvPr/>
          </p:nvSpPr>
          <p:spPr bwMode="gray">
            <a:xfrm>
              <a:off x="399" y="2905"/>
              <a:ext cx="218" cy="175"/>
            </a:xfrm>
            <a:prstGeom prst="roundRect">
              <a:avLst>
                <a:gd name="adj" fmla="val 29069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AutoShape 11"/>
            <p:cNvSpPr>
              <a:spLocks noChangeArrowheads="1"/>
            </p:cNvSpPr>
            <p:nvPr/>
          </p:nvSpPr>
          <p:spPr bwMode="gray">
            <a:xfrm>
              <a:off x="480" y="2820"/>
              <a:ext cx="4848" cy="348"/>
            </a:xfrm>
            <a:prstGeom prst="rightArrow">
              <a:avLst>
                <a:gd name="adj1" fmla="val 50000"/>
                <a:gd name="adj2" fmla="val 63206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2" name="Text Box 12"/>
          <p:cNvSpPr txBox="1">
            <a:spLocks noChangeArrowheads="1"/>
          </p:cNvSpPr>
          <p:nvPr/>
        </p:nvSpPr>
        <p:spPr bwMode="gray">
          <a:xfrm>
            <a:off x="1600200" y="403860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</a:rPr>
              <a:t>2010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gray">
          <a:xfrm>
            <a:off x="4144963" y="403860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</a:rPr>
              <a:t>2015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gray">
          <a:xfrm>
            <a:off x="6510338" y="403860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</a:rPr>
              <a:t>2020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black">
          <a:xfrm flipV="1">
            <a:off x="228600" y="990600"/>
            <a:ext cx="0" cy="304800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black">
          <a:xfrm flipV="1">
            <a:off x="3048000" y="990600"/>
            <a:ext cx="0" cy="304800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black">
          <a:xfrm flipV="1">
            <a:off x="5791200" y="990600"/>
            <a:ext cx="0" cy="304800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black">
          <a:xfrm flipV="1">
            <a:off x="8763000" y="990600"/>
            <a:ext cx="0" cy="307975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ltGray">
          <a:xfrm>
            <a:off x="283226" y="3581400"/>
            <a:ext cx="2840974" cy="457200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725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99FF">
                    <a:alpha val="7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ltGray">
          <a:xfrm>
            <a:off x="3124200" y="3489324"/>
            <a:ext cx="2719935" cy="549275"/>
          </a:xfrm>
          <a:prstGeom prst="bevel">
            <a:avLst>
              <a:gd name="adj" fmla="val 304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99FF">
                    <a:alpha val="7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gray">
          <a:xfrm>
            <a:off x="5844136" y="3276600"/>
            <a:ext cx="2876002" cy="762000"/>
          </a:xfrm>
          <a:prstGeom prst="bevel">
            <a:avLst>
              <a:gd name="adj" fmla="val 248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3529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99FF">
                    <a:alpha val="7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black">
          <a:xfrm>
            <a:off x="228600" y="1900376"/>
            <a:ext cx="2980452" cy="152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rgbClr val="7030A0"/>
                </a:solidFill>
              </a:rPr>
              <a:t>(1)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Khắc</a:t>
            </a:r>
            <a:r>
              <a:rPr lang="en-US" b="1" i="1" dirty="0" smtClean="0"/>
              <a:t> </a:t>
            </a:r>
            <a:r>
              <a:rPr lang="en-US" b="1" i="1" dirty="0" err="1"/>
              <a:t>phục</a:t>
            </a:r>
            <a:r>
              <a:rPr lang="en-US" b="1" i="1" dirty="0"/>
              <a:t> "</a:t>
            </a:r>
            <a:r>
              <a:rPr lang="en-US" b="1" i="1" dirty="0" err="1"/>
              <a:t>hành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b="1" i="1" dirty="0"/>
              <a:t> </a:t>
            </a:r>
            <a:r>
              <a:rPr lang="en-US" b="1" i="1" dirty="0" err="1"/>
              <a:t>hoá</a:t>
            </a:r>
            <a:r>
              <a:rPr lang="en-US" b="1" i="1" dirty="0"/>
              <a:t>" </a:t>
            </a:r>
            <a:r>
              <a:rPr lang="en-US" b="1" i="1" dirty="0" err="1"/>
              <a:t>hoạt</a:t>
            </a:r>
            <a:r>
              <a:rPr lang="en-US" b="1" i="1" dirty="0"/>
              <a:t> </a:t>
            </a:r>
            <a:r>
              <a:rPr lang="en-US" b="1" i="1" dirty="0" err="1"/>
              <a:t>động</a:t>
            </a:r>
            <a:r>
              <a:rPr lang="en-US" b="1" i="1" dirty="0"/>
              <a:t> </a:t>
            </a:r>
            <a:r>
              <a:rPr lang="en-US" b="1" i="1" dirty="0" err="1"/>
              <a:t>và</a:t>
            </a:r>
            <a:r>
              <a:rPr lang="en-US" b="1" i="1" dirty="0"/>
              <a:t> "</a:t>
            </a:r>
            <a:r>
              <a:rPr lang="en-US" b="1" i="1" dirty="0" err="1"/>
              <a:t>công</a:t>
            </a:r>
            <a:r>
              <a:rPr lang="en-US" b="1" i="1" dirty="0"/>
              <a:t> </a:t>
            </a:r>
            <a:r>
              <a:rPr lang="en-US" b="1" i="1" dirty="0" err="1"/>
              <a:t>chức</a:t>
            </a:r>
            <a:r>
              <a:rPr lang="en-US" b="1" i="1" dirty="0"/>
              <a:t> </a:t>
            </a:r>
            <a:r>
              <a:rPr lang="en-US" b="1" i="1" dirty="0" err="1"/>
              <a:t>hoá</a:t>
            </a:r>
            <a:r>
              <a:rPr lang="en-US" b="1" i="1" dirty="0"/>
              <a:t>" </a:t>
            </a:r>
            <a:r>
              <a:rPr lang="en-US" b="1" i="1" dirty="0" err="1"/>
              <a:t>cán</a:t>
            </a:r>
            <a:r>
              <a:rPr lang="en-US" b="1" i="1" dirty="0"/>
              <a:t> </a:t>
            </a:r>
            <a:r>
              <a:rPr lang="en-US" b="1" i="1" dirty="0" err="1" smtClean="0"/>
              <a:t>bộ</a:t>
            </a:r>
            <a:r>
              <a:rPr lang="en-US" b="1" i="1" dirty="0" smtClean="0"/>
              <a:t>,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i="1" dirty="0" smtClean="0"/>
              <a:t>- </a:t>
            </a:r>
            <a:r>
              <a:rPr lang="en-US" b="1" i="1" dirty="0" err="1" smtClean="0"/>
              <a:t>Nâng</a:t>
            </a:r>
            <a:r>
              <a:rPr lang="en-US" b="1" i="1" dirty="0" smtClean="0"/>
              <a:t> </a:t>
            </a:r>
            <a:r>
              <a:rPr lang="en-US" b="1" i="1" dirty="0" err="1"/>
              <a:t>cao</a:t>
            </a:r>
            <a:r>
              <a:rPr lang="en-US" b="1" i="1" dirty="0"/>
              <a:t> </a:t>
            </a:r>
            <a:r>
              <a:rPr lang="en-US" b="1" i="1" dirty="0" err="1"/>
              <a:t>chất</a:t>
            </a:r>
            <a:r>
              <a:rPr lang="en-US" b="1" i="1" dirty="0"/>
              <a:t> </a:t>
            </a:r>
            <a:r>
              <a:rPr lang="en-US" b="1" i="1" dirty="0" err="1"/>
              <a:t>lượng</a:t>
            </a:r>
            <a:r>
              <a:rPr lang="en-US" b="1" i="1" dirty="0"/>
              <a:t> </a:t>
            </a:r>
            <a:r>
              <a:rPr lang="en-US" b="1" i="1" dirty="0" err="1"/>
              <a:t>giám</a:t>
            </a:r>
            <a:r>
              <a:rPr lang="en-US" b="1" i="1" dirty="0"/>
              <a:t> </a:t>
            </a:r>
            <a:r>
              <a:rPr lang="en-US" b="1" i="1" dirty="0" err="1"/>
              <a:t>sát</a:t>
            </a:r>
            <a:r>
              <a:rPr lang="en-US" b="1" i="1" dirty="0"/>
              <a:t>, </a:t>
            </a:r>
            <a:r>
              <a:rPr lang="en-US" b="1" i="1" dirty="0" err="1"/>
              <a:t>phản</a:t>
            </a:r>
            <a:r>
              <a:rPr lang="en-US" b="1" i="1" dirty="0"/>
              <a:t> </a:t>
            </a:r>
            <a:r>
              <a:rPr lang="en-US" b="1" i="1" dirty="0" err="1"/>
              <a:t>biện</a:t>
            </a:r>
            <a:r>
              <a:rPr lang="en-US" b="1" i="1" dirty="0"/>
              <a:t> </a:t>
            </a:r>
            <a:r>
              <a:rPr lang="en-US" b="1" i="1" dirty="0" smtClean="0"/>
              <a:t>XH. </a:t>
            </a:r>
            <a:endParaRPr lang="en-US" b="1" dirty="0"/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black">
          <a:xfrm>
            <a:off x="3048000" y="1066800"/>
            <a:ext cx="2895600" cy="241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solidFill>
                  <a:srgbClr val="006600"/>
                </a:solidFill>
              </a:rPr>
              <a:t>(2) </a:t>
            </a:r>
            <a:r>
              <a:rPr lang="en-US" b="1" i="1" dirty="0" err="1">
                <a:solidFill>
                  <a:srgbClr val="006600"/>
                </a:solidFill>
              </a:rPr>
              <a:t>Sắp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xếp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bộ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máy</a:t>
            </a:r>
            <a:r>
              <a:rPr lang="en-US" b="1" i="1" dirty="0">
                <a:solidFill>
                  <a:srgbClr val="006600"/>
                </a:solidFill>
              </a:rPr>
              <a:t>, </a:t>
            </a:r>
            <a:r>
              <a:rPr lang="en-US" b="1" i="1" dirty="0" err="1">
                <a:solidFill>
                  <a:srgbClr val="006600"/>
                </a:solidFill>
              </a:rPr>
              <a:t>tinh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gọn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đầu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mối</a:t>
            </a:r>
            <a:r>
              <a:rPr lang="en-US" b="1" dirty="0">
                <a:solidFill>
                  <a:srgbClr val="006600"/>
                </a:solidFill>
              </a:rPr>
              <a:t>.</a:t>
            </a:r>
            <a:r>
              <a:rPr lang="en-US" b="1" dirty="0" smtClean="0"/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i="1" dirty="0" smtClean="0"/>
              <a:t>- </a:t>
            </a:r>
            <a:r>
              <a:rPr lang="en-US" b="1" i="1" dirty="0" err="1" smtClean="0"/>
              <a:t>Giảm</a:t>
            </a:r>
            <a:r>
              <a:rPr lang="en-US" b="1" i="1" dirty="0" smtClean="0"/>
              <a:t> </a:t>
            </a:r>
            <a:r>
              <a:rPr lang="en-US" b="1" i="1" dirty="0" err="1"/>
              <a:t>biên</a:t>
            </a:r>
            <a:r>
              <a:rPr lang="en-US" b="1" i="1" dirty="0"/>
              <a:t> </a:t>
            </a:r>
            <a:r>
              <a:rPr lang="en-US" b="1" i="1" dirty="0" err="1"/>
              <a:t>chế</a:t>
            </a:r>
            <a:r>
              <a:rPr lang="en-US" b="1" i="1" dirty="0"/>
              <a:t>, </a:t>
            </a:r>
            <a:r>
              <a:rPr lang="en-US" b="1" i="1" dirty="0" err="1"/>
              <a:t>cơ</a:t>
            </a:r>
            <a:r>
              <a:rPr lang="en-US" b="1" i="1" dirty="0"/>
              <a:t> </a:t>
            </a:r>
            <a:r>
              <a:rPr lang="en-US" b="1" i="1" dirty="0" err="1" smtClean="0"/>
              <a:t>cấu</a:t>
            </a:r>
            <a:r>
              <a:rPr lang="en-US" b="1" i="1" dirty="0"/>
              <a:t> </a:t>
            </a:r>
            <a:r>
              <a:rPr lang="en-US" b="1" i="1" dirty="0" smtClean="0"/>
              <a:t>   </a:t>
            </a:r>
            <a:r>
              <a:rPr lang="en-US" b="1" i="1" dirty="0" err="1" smtClean="0"/>
              <a:t>lại</a:t>
            </a:r>
            <a:r>
              <a:rPr lang="en-US" b="1" i="1" dirty="0" smtClean="0"/>
              <a:t> </a:t>
            </a:r>
            <a:r>
              <a:rPr lang="en-US" b="1" i="1" dirty="0" err="1"/>
              <a:t>đội</a:t>
            </a:r>
            <a:r>
              <a:rPr lang="en-US" b="1" i="1" dirty="0"/>
              <a:t> </a:t>
            </a:r>
            <a:r>
              <a:rPr lang="en-US" b="1" i="1" dirty="0" err="1"/>
              <a:t>ngũ</a:t>
            </a:r>
            <a:r>
              <a:rPr lang="en-US" b="1" i="1" dirty="0"/>
              <a:t> </a:t>
            </a:r>
            <a:r>
              <a:rPr lang="en-US" b="1" i="1" dirty="0" err="1" smtClean="0"/>
              <a:t>C.bộ</a:t>
            </a:r>
            <a:r>
              <a:rPr lang="en-US" b="1" i="1" dirty="0" smtClean="0"/>
              <a:t> </a:t>
            </a:r>
            <a:r>
              <a:rPr lang="en-US" b="1" i="1" dirty="0" err="1" smtClean="0"/>
              <a:t>C.trách</a:t>
            </a:r>
            <a:r>
              <a:rPr lang="en-US" b="1" i="1" dirty="0" smtClean="0"/>
              <a:t>. </a:t>
            </a:r>
            <a:r>
              <a:rPr lang="en-US" b="1" i="1" dirty="0" err="1"/>
              <a:t>T</a:t>
            </a:r>
            <a:r>
              <a:rPr lang="en-US" b="1" i="1" dirty="0" err="1" smtClean="0"/>
              <a:t>hực</a:t>
            </a:r>
            <a:r>
              <a:rPr lang="en-US" b="1" i="1" dirty="0" smtClean="0"/>
              <a:t> </a:t>
            </a:r>
            <a:r>
              <a:rPr lang="en-US" b="1" i="1" dirty="0" err="1" smtClean="0"/>
              <a:t>hiện</a:t>
            </a:r>
            <a:r>
              <a:rPr lang="en-US" b="1" i="1" dirty="0" smtClean="0"/>
              <a:t> </a:t>
            </a:r>
            <a:r>
              <a:rPr lang="en-US" b="1" i="1" dirty="0" err="1" smtClean="0"/>
              <a:t>khoán</a:t>
            </a:r>
            <a:r>
              <a:rPr lang="en-US" b="1" i="1" dirty="0" smtClean="0"/>
              <a:t> </a:t>
            </a:r>
            <a:r>
              <a:rPr lang="en-US" b="1" i="1" dirty="0" err="1" smtClean="0"/>
              <a:t>K.phí</a:t>
            </a:r>
            <a:r>
              <a:rPr lang="en-US" b="1" i="1" dirty="0" smtClean="0"/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i="1" dirty="0" smtClean="0">
                <a:solidFill>
                  <a:srgbClr val="FF0000"/>
                </a:solidFill>
              </a:rPr>
              <a:t>-</a:t>
            </a:r>
            <a:r>
              <a:rPr lang="en-US" b="1" i="1" dirty="0" err="1" smtClean="0">
                <a:solidFill>
                  <a:srgbClr val="FF0000"/>
                </a:solidFill>
              </a:rPr>
              <a:t>Tăng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cường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sử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dụng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đội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ngũ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cộng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tác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viên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tình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nguyện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viên</a:t>
            </a:r>
            <a:r>
              <a:rPr lang="en-US" b="1" i="1" dirty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black">
          <a:xfrm>
            <a:off x="5867400" y="1193979"/>
            <a:ext cx="3013024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i="1" dirty="0" smtClean="0">
                <a:solidFill>
                  <a:srgbClr val="0000FF"/>
                </a:solidFill>
              </a:rPr>
              <a:t>3. </a:t>
            </a:r>
            <a:r>
              <a:rPr lang="en-US" b="1" i="1" dirty="0" err="1" smtClean="0">
                <a:solidFill>
                  <a:srgbClr val="0000FF"/>
                </a:solidFill>
              </a:rPr>
              <a:t>Thí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điểm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TB. </a:t>
            </a:r>
            <a:r>
              <a:rPr lang="en-US" b="1" i="1" dirty="0" err="1">
                <a:solidFill>
                  <a:srgbClr val="0000FF"/>
                </a:solidFill>
              </a:rPr>
              <a:t>Dân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vận</a:t>
            </a:r>
            <a:r>
              <a:rPr lang="en-US" b="1" i="1" dirty="0" smtClean="0">
                <a:solidFill>
                  <a:srgbClr val="0000FF"/>
                </a:solidFill>
              </a:rPr>
              <a:t>  </a:t>
            </a:r>
            <a:r>
              <a:rPr lang="en-US" b="1" i="1" dirty="0" err="1" smtClean="0">
                <a:solidFill>
                  <a:srgbClr val="0000FF"/>
                </a:solidFill>
              </a:rPr>
              <a:t>kiêm</a:t>
            </a:r>
            <a:r>
              <a:rPr lang="en-US" b="1" i="1" dirty="0" smtClean="0">
                <a:solidFill>
                  <a:srgbClr val="0000FF"/>
                </a:solidFill>
              </a:rPr>
              <a:t> CT. UBMTTQ </a:t>
            </a:r>
            <a:r>
              <a:rPr lang="en-US" b="1" i="1" dirty="0">
                <a:solidFill>
                  <a:srgbClr val="0000FF"/>
                </a:solidFill>
              </a:rPr>
              <a:t>ở </a:t>
            </a:r>
            <a:r>
              <a:rPr lang="en-US" b="1" i="1" dirty="0" err="1" smtClean="0">
                <a:solidFill>
                  <a:srgbClr val="0000FF"/>
                </a:solidFill>
              </a:rPr>
              <a:t>tỉnh</a:t>
            </a:r>
            <a:r>
              <a:rPr lang="en-US" b="1" i="1" dirty="0" smtClean="0">
                <a:solidFill>
                  <a:srgbClr val="0000FF"/>
                </a:solidFill>
              </a:rPr>
              <a:t>, </a:t>
            </a:r>
            <a:r>
              <a:rPr lang="en-US" b="1" i="1" dirty="0" err="1">
                <a:solidFill>
                  <a:srgbClr val="0000FF"/>
                </a:solidFill>
              </a:rPr>
              <a:t>huyện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nơi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đủ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điều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kiện</a:t>
            </a:r>
            <a:r>
              <a:rPr lang="en-US" b="1" dirty="0"/>
              <a:t>. </a:t>
            </a:r>
            <a:endParaRPr lang="en-US" b="1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i="1" dirty="0" smtClean="0">
                <a:solidFill>
                  <a:srgbClr val="800000"/>
                </a:solidFill>
              </a:rPr>
              <a:t>- </a:t>
            </a:r>
            <a:r>
              <a:rPr lang="en-US" b="1" i="1" dirty="0" err="1" smtClean="0">
                <a:solidFill>
                  <a:srgbClr val="800000"/>
                </a:solidFill>
              </a:rPr>
              <a:t>Tổng</a:t>
            </a:r>
            <a:r>
              <a:rPr lang="en-US" b="1" i="1" dirty="0" smtClean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kết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mô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hình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cơ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 smtClean="0">
                <a:solidFill>
                  <a:srgbClr val="800000"/>
                </a:solidFill>
              </a:rPr>
              <a:t>quan</a:t>
            </a:r>
            <a:r>
              <a:rPr lang="en-US" b="1" i="1" dirty="0" smtClean="0">
                <a:solidFill>
                  <a:srgbClr val="800000"/>
                </a:solidFill>
              </a:rPr>
              <a:t>, </a:t>
            </a:r>
            <a:r>
              <a:rPr lang="en-US" b="1" i="1" dirty="0" err="1">
                <a:solidFill>
                  <a:srgbClr val="800000"/>
                </a:solidFill>
              </a:rPr>
              <a:t>giúp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việc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chung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khối</a:t>
            </a:r>
            <a:r>
              <a:rPr lang="en-US" b="1" i="1" dirty="0">
                <a:solidFill>
                  <a:srgbClr val="800000"/>
                </a:solidFill>
              </a:rPr>
              <a:t> MTTQ </a:t>
            </a:r>
            <a:r>
              <a:rPr lang="en-US" b="1" i="1" dirty="0" err="1">
                <a:solidFill>
                  <a:srgbClr val="800000"/>
                </a:solidFill>
              </a:rPr>
              <a:t>và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các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đoàn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thể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 smtClean="0">
                <a:solidFill>
                  <a:srgbClr val="800000"/>
                </a:solidFill>
              </a:rPr>
              <a:t>cấp</a:t>
            </a:r>
            <a:r>
              <a:rPr lang="en-US" b="1" i="1" dirty="0" smtClean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huyện</a:t>
            </a:r>
            <a:r>
              <a:rPr lang="en-US" sz="1600" b="1" dirty="0">
                <a:solidFill>
                  <a:srgbClr val="336600"/>
                </a:solidFill>
              </a:rPr>
              <a:t>; 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black">
          <a:xfrm>
            <a:off x="685800" y="3584575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Một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white">
          <a:xfrm>
            <a:off x="2182803" y="4483100"/>
            <a:ext cx="6848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</a:rPr>
              <a:t>Bốn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white">
          <a:xfrm>
            <a:off x="6284854" y="4389437"/>
            <a:ext cx="7409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Năm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black">
          <a:xfrm>
            <a:off x="283226" y="4876800"/>
            <a:ext cx="4212574" cy="152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i="1" dirty="0" smtClean="0">
                <a:solidFill>
                  <a:srgbClr val="C00000"/>
                </a:solidFill>
              </a:rPr>
              <a:t>4. </a:t>
            </a:r>
            <a:r>
              <a:rPr lang="en-US" b="1" i="1" dirty="0" err="1" smtClean="0">
                <a:solidFill>
                  <a:srgbClr val="C00000"/>
                </a:solidFill>
              </a:rPr>
              <a:t>Sử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hiệu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quả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tài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sản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của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Công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đoàn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phù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hợp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với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đ.kiện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mới</a:t>
            </a:r>
            <a:r>
              <a:rPr lang="en-US" b="1" dirty="0">
                <a:solidFill>
                  <a:srgbClr val="C00000"/>
                </a:solidFill>
              </a:rPr>
              <a:t>. 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0000FF"/>
                </a:solidFill>
              </a:rPr>
              <a:t>- </a:t>
            </a:r>
            <a:r>
              <a:rPr lang="en-US" b="1" dirty="0" err="1" smtClean="0">
                <a:solidFill>
                  <a:srgbClr val="0000FF"/>
                </a:solidFill>
              </a:rPr>
              <a:t>S</a:t>
            </a:r>
            <a:r>
              <a:rPr lang="en-US" b="1" i="1" dirty="0" err="1" smtClean="0">
                <a:solidFill>
                  <a:srgbClr val="0000FF"/>
                </a:solidFill>
              </a:rPr>
              <a:t>ửa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đổi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cơ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chế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quản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lý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tài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chính</a:t>
            </a:r>
            <a:r>
              <a:rPr lang="en-US" b="1" i="1" dirty="0">
                <a:solidFill>
                  <a:srgbClr val="0000FF"/>
                </a:solidFill>
              </a:rPr>
              <a:t>, </a:t>
            </a:r>
            <a:r>
              <a:rPr lang="en-US" b="1" i="1" dirty="0" err="1">
                <a:solidFill>
                  <a:srgbClr val="0000FF"/>
                </a:solidFill>
              </a:rPr>
              <a:t>nguồn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kinh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phí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</a:t>
            </a:r>
            <a:r>
              <a:rPr lang="en-US" b="1" i="1" dirty="0" err="1" smtClean="0">
                <a:solidFill>
                  <a:srgbClr val="0000FF"/>
                </a:solidFill>
              </a:rPr>
              <a:t>ông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đoàn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bảo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đảm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  </a:t>
            </a:r>
            <a:r>
              <a:rPr lang="en-US" b="1" i="1" dirty="0" err="1" smtClean="0">
                <a:solidFill>
                  <a:srgbClr val="0000FF"/>
                </a:solidFill>
              </a:rPr>
              <a:t>Q.lý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chặt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chẽ</a:t>
            </a:r>
            <a:r>
              <a:rPr lang="en-US" b="1" i="1" dirty="0">
                <a:solidFill>
                  <a:srgbClr val="0000FF"/>
                </a:solidFill>
              </a:rPr>
              <a:t>, </a:t>
            </a:r>
            <a:r>
              <a:rPr lang="en-US" b="1" i="1" dirty="0" err="1">
                <a:solidFill>
                  <a:srgbClr val="0000FF"/>
                </a:solidFill>
              </a:rPr>
              <a:t>công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khai</a:t>
            </a:r>
            <a:r>
              <a:rPr lang="en-US" b="1" i="1" dirty="0">
                <a:solidFill>
                  <a:srgbClr val="0000FF"/>
                </a:solidFill>
              </a:rPr>
              <a:t>, minh </a:t>
            </a:r>
            <a:r>
              <a:rPr lang="en-US" b="1" i="1" dirty="0" err="1" smtClean="0">
                <a:solidFill>
                  <a:srgbClr val="0000FF"/>
                </a:solidFill>
              </a:rPr>
              <a:t>bạch</a:t>
            </a:r>
            <a:r>
              <a:rPr lang="en-US" b="1" i="1" dirty="0">
                <a:solidFill>
                  <a:srgbClr val="0000FF"/>
                </a:solidFill>
              </a:rPr>
              <a:t>,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black">
          <a:xfrm>
            <a:off x="4530776" y="4800600"/>
            <a:ext cx="446082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5. </a:t>
            </a:r>
            <a:r>
              <a:rPr lang="en-US" b="1" i="1" dirty="0" err="1">
                <a:solidFill>
                  <a:srgbClr val="006600"/>
                </a:solidFill>
              </a:rPr>
              <a:t>Quy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định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việc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thành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lập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tổ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chức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và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hoạt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động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các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hội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smtClean="0">
                <a:solidFill>
                  <a:srgbClr val="006600"/>
                </a:solidFill>
              </a:rPr>
              <a:t>Q/C;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theo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nguyên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tắc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tự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nguyện</a:t>
            </a:r>
            <a:r>
              <a:rPr lang="en-US" b="1" i="1" dirty="0">
                <a:solidFill>
                  <a:srgbClr val="006600"/>
                </a:solidFill>
              </a:rPr>
              <a:t>, </a:t>
            </a:r>
            <a:r>
              <a:rPr lang="en-US" b="1" i="1" dirty="0" err="1">
                <a:solidFill>
                  <a:srgbClr val="006600"/>
                </a:solidFill>
              </a:rPr>
              <a:t>tự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quản</a:t>
            </a:r>
            <a:r>
              <a:rPr lang="en-US" b="1" i="1" dirty="0">
                <a:solidFill>
                  <a:srgbClr val="006600"/>
                </a:solidFill>
              </a:rPr>
              <a:t>, </a:t>
            </a:r>
            <a:r>
              <a:rPr lang="en-US" b="1" i="1" dirty="0" err="1">
                <a:solidFill>
                  <a:srgbClr val="006600"/>
                </a:solidFill>
              </a:rPr>
              <a:t>tự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bảo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đảm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kinh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phí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hoạt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động</a:t>
            </a:r>
            <a:r>
              <a:rPr lang="en-US" b="1" i="1" dirty="0" smtClean="0">
                <a:solidFill>
                  <a:srgbClr val="006600"/>
                </a:solidFill>
              </a:rPr>
              <a:t>. </a:t>
            </a:r>
          </a:p>
          <a:p>
            <a:r>
              <a:rPr lang="en-US" b="1" i="1" dirty="0" err="1" smtClean="0">
                <a:solidFill>
                  <a:srgbClr val="002060"/>
                </a:solidFill>
              </a:rPr>
              <a:t>Nhà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nước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chỉ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cấp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kinh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phí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để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thực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hiện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những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N.vụ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>
                <a:solidFill>
                  <a:srgbClr val="002060"/>
                </a:solidFill>
              </a:rPr>
              <a:t>do </a:t>
            </a:r>
            <a:r>
              <a:rPr lang="en-US" b="1" i="1" dirty="0" err="1" smtClean="0">
                <a:solidFill>
                  <a:srgbClr val="002060"/>
                </a:solidFill>
              </a:rPr>
              <a:t>Đảng</a:t>
            </a:r>
            <a:r>
              <a:rPr lang="en-US" b="1" i="1" dirty="0">
                <a:solidFill>
                  <a:srgbClr val="002060"/>
                </a:solidFill>
              </a:rPr>
              <a:t>,</a:t>
            </a:r>
            <a:r>
              <a:rPr lang="en-US" b="1" i="1" dirty="0" smtClean="0">
                <a:solidFill>
                  <a:srgbClr val="002060"/>
                </a:solidFill>
              </a:rPr>
              <a:t> NN </a:t>
            </a:r>
            <a:r>
              <a:rPr lang="en-US" b="1" i="1" dirty="0" err="1">
                <a:solidFill>
                  <a:srgbClr val="002060"/>
                </a:solidFill>
              </a:rPr>
              <a:t>giao</a:t>
            </a:r>
            <a:r>
              <a:rPr lang="en-US" b="1" i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/…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black">
          <a:xfrm>
            <a:off x="3505200" y="3641725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Hai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black">
          <a:xfrm>
            <a:off x="6248400" y="3489325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6D8A8205-AB0F-4A2C-8390-BBB00CA31A96}" type="slidenum">
              <a:rPr lang="en-US" sz="1600" b="1" smtClean="0"/>
              <a:pPr/>
              <a:t>22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19985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315200" cy="563563"/>
          </a:xfrm>
        </p:spPr>
        <p:txBody>
          <a:bodyPr/>
          <a:lstStyle/>
          <a:p>
            <a:pPr algn="ctr"/>
            <a:r>
              <a:rPr lang="en-US" sz="3000" dirty="0" err="1">
                <a:solidFill>
                  <a:srgbClr val="C00000"/>
                </a:solidFill>
              </a:rPr>
              <a:t>Nghị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quyết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số</a:t>
            </a:r>
            <a:r>
              <a:rPr lang="en-US" sz="3000" dirty="0">
                <a:solidFill>
                  <a:srgbClr val="C00000"/>
                </a:solidFill>
              </a:rPr>
              <a:t> 19-NQ/TW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8392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ề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tục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đổi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mới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hệ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thống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tổ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chức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quản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lý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nâng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cao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chất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hiệu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đơn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vị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sự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nghiệp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công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lập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152400" y="2362200"/>
            <a:ext cx="8839200" cy="382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rgbClr val="CC0000"/>
                </a:solidFill>
              </a:rPr>
              <a:t> </a:t>
            </a:r>
            <a:r>
              <a:rPr lang="en-US" sz="2400" b="1" i="1" dirty="0" err="1">
                <a:solidFill>
                  <a:srgbClr val="CC0000"/>
                </a:solidFill>
              </a:rPr>
              <a:t>Sự</a:t>
            </a:r>
            <a:r>
              <a:rPr lang="en-US" sz="2400" b="1" i="1" dirty="0">
                <a:solidFill>
                  <a:srgbClr val="CC0000"/>
                </a:solidFill>
              </a:rPr>
              <a:t> </a:t>
            </a:r>
            <a:r>
              <a:rPr lang="en-US" sz="2400" b="1" i="1" dirty="0" err="1">
                <a:solidFill>
                  <a:srgbClr val="CC0000"/>
                </a:solidFill>
              </a:rPr>
              <a:t>cần</a:t>
            </a:r>
            <a:r>
              <a:rPr lang="en-US" sz="2400" b="1" i="1" dirty="0">
                <a:solidFill>
                  <a:srgbClr val="CC0000"/>
                </a:solidFill>
              </a:rPr>
              <a:t> </a:t>
            </a:r>
            <a:r>
              <a:rPr lang="en-US" sz="2400" b="1" i="1" dirty="0" err="1">
                <a:solidFill>
                  <a:srgbClr val="CC0000"/>
                </a:solidFill>
              </a:rPr>
              <a:t>thiết</a:t>
            </a:r>
            <a:r>
              <a:rPr lang="en-US" sz="2400" b="1" i="1" dirty="0">
                <a:solidFill>
                  <a:srgbClr val="CC0000"/>
                </a:solidFill>
              </a:rPr>
              <a:t> </a:t>
            </a:r>
            <a:r>
              <a:rPr lang="en-US" sz="2400" b="1" i="1" dirty="0" err="1">
                <a:solidFill>
                  <a:srgbClr val="CC0000"/>
                </a:solidFill>
              </a:rPr>
              <a:t>phải</a:t>
            </a:r>
            <a:r>
              <a:rPr lang="en-US" sz="2400" b="1" i="1" dirty="0">
                <a:solidFill>
                  <a:srgbClr val="CC0000"/>
                </a:solidFill>
              </a:rPr>
              <a:t> ban </a:t>
            </a:r>
            <a:r>
              <a:rPr lang="en-US" sz="2400" b="1" i="1" dirty="0" err="1">
                <a:solidFill>
                  <a:srgbClr val="CC0000"/>
                </a:solidFill>
              </a:rPr>
              <a:t>hành</a:t>
            </a:r>
            <a:r>
              <a:rPr lang="en-US" sz="2400" b="1" i="1" dirty="0">
                <a:solidFill>
                  <a:srgbClr val="CC0000"/>
                </a:solidFill>
              </a:rPr>
              <a:t> </a:t>
            </a:r>
            <a:r>
              <a:rPr lang="en-US" sz="2400" b="1" i="1" dirty="0" err="1">
                <a:solidFill>
                  <a:srgbClr val="CC0000"/>
                </a:solidFill>
              </a:rPr>
              <a:t>nghị</a:t>
            </a:r>
            <a:r>
              <a:rPr lang="en-US" sz="2400" b="1" i="1" dirty="0">
                <a:solidFill>
                  <a:srgbClr val="CC0000"/>
                </a:solidFill>
              </a:rPr>
              <a:t> </a:t>
            </a:r>
            <a:r>
              <a:rPr lang="en-US" sz="2400" b="1" i="1" dirty="0" err="1">
                <a:solidFill>
                  <a:srgbClr val="CC0000"/>
                </a:solidFill>
              </a:rPr>
              <a:t>quyết</a:t>
            </a:r>
            <a:r>
              <a:rPr lang="en-US" sz="2400" b="1" i="1" dirty="0">
                <a:solidFill>
                  <a:srgbClr val="CC0000"/>
                </a:solidFill>
              </a:rPr>
              <a:t> </a:t>
            </a:r>
            <a:r>
              <a:rPr lang="en-US" sz="2400" b="1" i="1" dirty="0" err="1">
                <a:solidFill>
                  <a:srgbClr val="CC0000"/>
                </a:solidFill>
              </a:rPr>
              <a:t>này</a:t>
            </a:r>
            <a:r>
              <a:rPr lang="en-US" sz="2400" b="1" i="1" dirty="0" smtClean="0">
                <a:solidFill>
                  <a:srgbClr val="CC0000"/>
                </a:solidFill>
              </a:rPr>
              <a:t>: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AutoNum type="arabicParenBoth"/>
            </a:pPr>
            <a:r>
              <a:rPr lang="en-US" sz="2200" b="1" dirty="0" err="1" smtClean="0">
                <a:solidFill>
                  <a:schemeClr val="tx2"/>
                </a:solidFill>
              </a:rPr>
              <a:t>Những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 err="1">
                <a:solidFill>
                  <a:schemeClr val="tx2"/>
                </a:solidFill>
              </a:rPr>
              <a:t>năm</a:t>
            </a:r>
            <a:r>
              <a:rPr lang="en-US" sz="2200" b="1" dirty="0">
                <a:solidFill>
                  <a:schemeClr val="tx2"/>
                </a:solidFill>
              </a:rPr>
              <a:t> qua, </a:t>
            </a:r>
            <a:r>
              <a:rPr lang="en-US" sz="2200" b="1" dirty="0" err="1" smtClean="0">
                <a:solidFill>
                  <a:schemeClr val="tx2"/>
                </a:solidFill>
              </a:rPr>
              <a:t>hoạt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 err="1">
                <a:solidFill>
                  <a:schemeClr val="tx2"/>
                </a:solidFill>
              </a:rPr>
              <a:t>động</a:t>
            </a:r>
            <a:r>
              <a:rPr lang="en-US" sz="2200" b="1" dirty="0">
                <a:solidFill>
                  <a:schemeClr val="tx2"/>
                </a:solidFill>
              </a:rPr>
              <a:t> </a:t>
            </a:r>
            <a:r>
              <a:rPr lang="en-US" sz="2200" b="1" dirty="0" err="1">
                <a:solidFill>
                  <a:schemeClr val="tx2"/>
                </a:solidFill>
              </a:rPr>
              <a:t>của</a:t>
            </a:r>
            <a:r>
              <a:rPr lang="en-US" sz="2200" b="1" dirty="0">
                <a:solidFill>
                  <a:schemeClr val="tx2"/>
                </a:solidFill>
              </a:rPr>
              <a:t> </a:t>
            </a:r>
            <a:r>
              <a:rPr lang="en-US" sz="2200" b="1" i="1" dirty="0" err="1">
                <a:solidFill>
                  <a:srgbClr val="660033"/>
                </a:solidFill>
              </a:rPr>
              <a:t>các</a:t>
            </a:r>
            <a:r>
              <a:rPr lang="en-US" sz="2200" b="1" i="1" dirty="0">
                <a:solidFill>
                  <a:srgbClr val="660033"/>
                </a:solidFill>
              </a:rPr>
              <a:t> </a:t>
            </a:r>
            <a:r>
              <a:rPr lang="en-US" sz="2200" b="1" i="1" dirty="0" err="1">
                <a:solidFill>
                  <a:srgbClr val="660033"/>
                </a:solidFill>
              </a:rPr>
              <a:t>đơn</a:t>
            </a:r>
            <a:r>
              <a:rPr lang="en-US" sz="2200" b="1" i="1" dirty="0">
                <a:solidFill>
                  <a:srgbClr val="660033"/>
                </a:solidFill>
              </a:rPr>
              <a:t> </a:t>
            </a:r>
            <a:r>
              <a:rPr lang="en-US" sz="2200" b="1" i="1" dirty="0" err="1">
                <a:solidFill>
                  <a:srgbClr val="660033"/>
                </a:solidFill>
              </a:rPr>
              <a:t>vị</a:t>
            </a:r>
            <a:r>
              <a:rPr lang="en-US" sz="2200" b="1" i="1" dirty="0">
                <a:solidFill>
                  <a:srgbClr val="660033"/>
                </a:solidFill>
              </a:rPr>
              <a:t> </a:t>
            </a:r>
            <a:r>
              <a:rPr lang="en-US" sz="2200" b="1" i="1" dirty="0" smtClean="0">
                <a:solidFill>
                  <a:srgbClr val="660033"/>
                </a:solidFill>
              </a:rPr>
              <a:t>SN </a:t>
            </a:r>
            <a:r>
              <a:rPr lang="en-US" sz="2200" b="1" i="1" dirty="0" err="1" smtClean="0">
                <a:solidFill>
                  <a:srgbClr val="660033"/>
                </a:solidFill>
              </a:rPr>
              <a:t>công</a:t>
            </a:r>
            <a:r>
              <a:rPr lang="en-US" sz="2200" b="1" i="1" dirty="0" smtClean="0">
                <a:solidFill>
                  <a:srgbClr val="660033"/>
                </a:solidFill>
              </a:rPr>
              <a:t> </a:t>
            </a:r>
            <a:r>
              <a:rPr lang="en-US" sz="2200" b="1" i="1" dirty="0" err="1">
                <a:solidFill>
                  <a:srgbClr val="660033"/>
                </a:solidFill>
              </a:rPr>
              <a:t>lập</a:t>
            </a:r>
            <a:r>
              <a:rPr lang="en-US" sz="2200" b="1" dirty="0"/>
              <a:t>, </a:t>
            </a:r>
            <a:r>
              <a:rPr lang="en-US" sz="2200" b="1" dirty="0" err="1">
                <a:solidFill>
                  <a:schemeClr val="tx2"/>
                </a:solidFill>
              </a:rPr>
              <a:t>đạt</a:t>
            </a:r>
            <a:r>
              <a:rPr lang="en-US" sz="2200" b="1" dirty="0">
                <a:solidFill>
                  <a:schemeClr val="tx2"/>
                </a:solidFill>
              </a:rPr>
              <a:t> </a:t>
            </a:r>
            <a:r>
              <a:rPr lang="en-US" sz="2200" b="1" dirty="0" err="1">
                <a:solidFill>
                  <a:schemeClr val="tx2"/>
                </a:solidFill>
              </a:rPr>
              <a:t>được</a:t>
            </a:r>
            <a:r>
              <a:rPr lang="en-US" sz="2200" b="1" dirty="0">
                <a:solidFill>
                  <a:schemeClr val="tx2"/>
                </a:solidFill>
              </a:rPr>
              <a:t> </a:t>
            </a:r>
            <a:r>
              <a:rPr lang="en-US" sz="2200" b="1" dirty="0" err="1">
                <a:solidFill>
                  <a:schemeClr val="tx2"/>
                </a:solidFill>
              </a:rPr>
              <a:t>những</a:t>
            </a:r>
            <a:r>
              <a:rPr lang="en-US" sz="2200" b="1" dirty="0">
                <a:solidFill>
                  <a:schemeClr val="tx2"/>
                </a:solidFill>
              </a:rPr>
              <a:t> </a:t>
            </a:r>
            <a:r>
              <a:rPr lang="en-US" sz="2200" b="1" dirty="0" err="1">
                <a:solidFill>
                  <a:schemeClr val="tx2"/>
                </a:solidFill>
              </a:rPr>
              <a:t>kết</a:t>
            </a:r>
            <a:r>
              <a:rPr lang="en-US" sz="2200" b="1" dirty="0">
                <a:solidFill>
                  <a:schemeClr val="tx2"/>
                </a:solidFill>
              </a:rPr>
              <a:t> </a:t>
            </a:r>
            <a:r>
              <a:rPr lang="en-US" sz="2200" b="1" dirty="0" err="1">
                <a:solidFill>
                  <a:schemeClr val="tx2"/>
                </a:solidFill>
              </a:rPr>
              <a:t>quả</a:t>
            </a:r>
            <a:r>
              <a:rPr lang="en-US" sz="2200" b="1" dirty="0">
                <a:solidFill>
                  <a:schemeClr val="tx2"/>
                </a:solidFill>
              </a:rPr>
              <a:t> </a:t>
            </a:r>
            <a:r>
              <a:rPr lang="en-US" sz="2200" b="1" dirty="0" err="1">
                <a:solidFill>
                  <a:schemeClr val="tx2"/>
                </a:solidFill>
              </a:rPr>
              <a:t>bước</a:t>
            </a:r>
            <a:r>
              <a:rPr lang="en-US" sz="2200" b="1" dirty="0">
                <a:solidFill>
                  <a:schemeClr val="tx2"/>
                </a:solidFill>
              </a:rPr>
              <a:t> </a:t>
            </a:r>
            <a:r>
              <a:rPr lang="en-US" sz="2200" b="1" dirty="0" err="1">
                <a:solidFill>
                  <a:schemeClr val="tx2"/>
                </a:solidFill>
              </a:rPr>
              <a:t>đầu</a:t>
            </a:r>
            <a:r>
              <a:rPr lang="en-US" sz="2200" b="1" dirty="0">
                <a:solidFill>
                  <a:schemeClr val="tx2"/>
                </a:solidFill>
              </a:rPr>
              <a:t> </a:t>
            </a:r>
            <a:r>
              <a:rPr lang="en-US" sz="2200" b="1" dirty="0" err="1">
                <a:solidFill>
                  <a:schemeClr val="tx2"/>
                </a:solidFill>
              </a:rPr>
              <a:t>quan</a:t>
            </a:r>
            <a:r>
              <a:rPr lang="en-US" sz="2200" b="1" dirty="0">
                <a:solidFill>
                  <a:schemeClr val="tx2"/>
                </a:solidFill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</a:rPr>
              <a:t>trọng</a:t>
            </a:r>
            <a:r>
              <a:rPr lang="en-US" sz="2200" b="1" dirty="0" smtClean="0">
                <a:solidFill>
                  <a:schemeClr val="tx2"/>
                </a:solidFill>
              </a:rPr>
              <a:t>,</a:t>
            </a:r>
            <a:r>
              <a:rPr lang="en-US" sz="2200" b="1" dirty="0" smtClean="0">
                <a:solidFill>
                  <a:srgbClr val="336600"/>
                </a:solidFill>
              </a:rPr>
              <a:t> </a:t>
            </a:r>
            <a:r>
              <a:rPr lang="en-US" sz="2200" b="1" dirty="0" err="1" smtClean="0">
                <a:solidFill>
                  <a:srgbClr val="336600"/>
                </a:solidFill>
              </a:rPr>
              <a:t>đóng</a:t>
            </a:r>
            <a:r>
              <a:rPr lang="en-US" sz="2200" b="1" dirty="0" smtClean="0">
                <a:solidFill>
                  <a:srgbClr val="336600"/>
                </a:solidFill>
              </a:rPr>
              <a:t> </a:t>
            </a:r>
            <a:r>
              <a:rPr lang="en-US" sz="2200" b="1" dirty="0" err="1">
                <a:solidFill>
                  <a:srgbClr val="336600"/>
                </a:solidFill>
              </a:rPr>
              <a:t>góp</a:t>
            </a:r>
            <a:r>
              <a:rPr lang="en-US" sz="2200" b="1" dirty="0">
                <a:solidFill>
                  <a:srgbClr val="336600"/>
                </a:solidFill>
              </a:rPr>
              <a:t> to </a:t>
            </a:r>
            <a:r>
              <a:rPr lang="en-US" sz="2200" b="1" dirty="0" err="1">
                <a:solidFill>
                  <a:srgbClr val="336600"/>
                </a:solidFill>
              </a:rPr>
              <a:t>lớn</a:t>
            </a:r>
            <a:r>
              <a:rPr lang="en-US" sz="2200" b="1" dirty="0">
                <a:solidFill>
                  <a:srgbClr val="336600"/>
                </a:solidFill>
              </a:rPr>
              <a:t> </a:t>
            </a:r>
            <a:r>
              <a:rPr lang="en-US" sz="2200" b="1" dirty="0" err="1">
                <a:solidFill>
                  <a:srgbClr val="336600"/>
                </a:solidFill>
              </a:rPr>
              <a:t>đối</a:t>
            </a:r>
            <a:r>
              <a:rPr lang="en-US" sz="2200" b="1" dirty="0">
                <a:solidFill>
                  <a:srgbClr val="336600"/>
                </a:solidFill>
              </a:rPr>
              <a:t> </a:t>
            </a:r>
            <a:r>
              <a:rPr lang="en-US" sz="2200" b="1" dirty="0" err="1">
                <a:solidFill>
                  <a:srgbClr val="336600"/>
                </a:solidFill>
              </a:rPr>
              <a:t>với</a:t>
            </a:r>
            <a:r>
              <a:rPr lang="en-US" sz="2200" b="1" dirty="0">
                <a:solidFill>
                  <a:srgbClr val="336600"/>
                </a:solidFill>
              </a:rPr>
              <a:t> </a:t>
            </a:r>
            <a:r>
              <a:rPr lang="en-US" sz="2200" b="1" dirty="0" err="1">
                <a:solidFill>
                  <a:srgbClr val="336600"/>
                </a:solidFill>
              </a:rPr>
              <a:t>sự</a:t>
            </a:r>
            <a:r>
              <a:rPr lang="en-US" sz="2200" b="1" dirty="0">
                <a:solidFill>
                  <a:srgbClr val="336600"/>
                </a:solidFill>
              </a:rPr>
              <a:t> </a:t>
            </a:r>
            <a:r>
              <a:rPr lang="en-US" sz="2200" b="1" dirty="0" err="1">
                <a:solidFill>
                  <a:srgbClr val="336600"/>
                </a:solidFill>
              </a:rPr>
              <a:t>nghiệp</a:t>
            </a:r>
            <a:r>
              <a:rPr lang="en-US" sz="2200" b="1" dirty="0">
                <a:solidFill>
                  <a:srgbClr val="336600"/>
                </a:solidFill>
              </a:rPr>
              <a:t> XD </a:t>
            </a:r>
            <a:r>
              <a:rPr lang="en-US" sz="2200" b="1" dirty="0" err="1">
                <a:solidFill>
                  <a:srgbClr val="336600"/>
                </a:solidFill>
              </a:rPr>
              <a:t>và</a:t>
            </a:r>
            <a:r>
              <a:rPr lang="en-US" sz="2200" b="1" dirty="0">
                <a:solidFill>
                  <a:srgbClr val="336600"/>
                </a:solidFill>
              </a:rPr>
              <a:t> </a:t>
            </a:r>
            <a:r>
              <a:rPr lang="en-US" sz="2200" b="1" dirty="0" err="1">
                <a:solidFill>
                  <a:srgbClr val="336600"/>
                </a:solidFill>
              </a:rPr>
              <a:t>bảo</a:t>
            </a:r>
            <a:r>
              <a:rPr lang="en-US" sz="2200" b="1" dirty="0">
                <a:solidFill>
                  <a:srgbClr val="336600"/>
                </a:solidFill>
              </a:rPr>
              <a:t> </a:t>
            </a:r>
            <a:r>
              <a:rPr lang="en-US" sz="2200" b="1" dirty="0" err="1">
                <a:solidFill>
                  <a:srgbClr val="336600"/>
                </a:solidFill>
              </a:rPr>
              <a:t>vệ</a:t>
            </a:r>
            <a:r>
              <a:rPr lang="en-US" sz="2200" b="1" dirty="0">
                <a:solidFill>
                  <a:srgbClr val="336600"/>
                </a:solidFill>
              </a:rPr>
              <a:t> </a:t>
            </a:r>
            <a:r>
              <a:rPr lang="en-US" sz="2200" b="1" dirty="0" err="1">
                <a:solidFill>
                  <a:srgbClr val="336600"/>
                </a:solidFill>
              </a:rPr>
              <a:t>Tổ</a:t>
            </a:r>
            <a:r>
              <a:rPr lang="en-US" sz="2200" b="1" dirty="0">
                <a:solidFill>
                  <a:srgbClr val="336600"/>
                </a:solidFill>
              </a:rPr>
              <a:t> </a:t>
            </a:r>
            <a:r>
              <a:rPr lang="en-US" sz="2200" b="1" dirty="0" err="1" smtClean="0">
                <a:solidFill>
                  <a:srgbClr val="336600"/>
                </a:solidFill>
              </a:rPr>
              <a:t>quốc</a:t>
            </a:r>
            <a:r>
              <a:rPr lang="en-US" sz="2200" b="1" dirty="0">
                <a:solidFill>
                  <a:srgbClr val="336600"/>
                </a:solidFill>
              </a:rPr>
              <a:t>.</a:t>
            </a:r>
            <a:r>
              <a:rPr lang="en-US" sz="2200" b="1" dirty="0" smtClean="0">
                <a:solidFill>
                  <a:srgbClr val="336600"/>
                </a:solidFill>
              </a:rPr>
              <a:t>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Tx/>
              <a:buAutoNum type="arabicParenBoth"/>
            </a:pPr>
            <a:r>
              <a:rPr lang="en-US" sz="2200" b="1" dirty="0" err="1" smtClean="0">
                <a:solidFill>
                  <a:srgbClr val="0000FF"/>
                </a:solidFill>
              </a:rPr>
              <a:t>Hiện</a:t>
            </a:r>
            <a:r>
              <a:rPr lang="en-US" sz="2200" b="1" dirty="0" smtClean="0">
                <a:solidFill>
                  <a:srgbClr val="0000FF"/>
                </a:solidFill>
              </a:rPr>
              <a:t> nay, </a:t>
            </a:r>
            <a:r>
              <a:rPr lang="en-US" sz="2200" b="1" dirty="0" err="1">
                <a:solidFill>
                  <a:srgbClr val="0000FF"/>
                </a:solidFill>
              </a:rPr>
              <a:t>c</a:t>
            </a:r>
            <a:r>
              <a:rPr lang="en-US" sz="2200" b="1" dirty="0" err="1" smtClean="0">
                <a:solidFill>
                  <a:srgbClr val="0000FF"/>
                </a:solidFill>
              </a:rPr>
              <a:t>ông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cuộc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đổi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mới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và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</a:rPr>
              <a:t>CM 4.0 </a:t>
            </a:r>
            <a:r>
              <a:rPr lang="en-US" sz="2200" b="1" dirty="0" err="1">
                <a:solidFill>
                  <a:srgbClr val="0000FF"/>
                </a:solidFill>
              </a:rPr>
              <a:t>đang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đòi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hỏi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phải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đổi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mới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mạnh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mẽ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hoạt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động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của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660033"/>
                </a:solidFill>
              </a:rPr>
              <a:t>các</a:t>
            </a:r>
            <a:r>
              <a:rPr lang="en-US" sz="2200" b="1" i="1" dirty="0">
                <a:solidFill>
                  <a:srgbClr val="660033"/>
                </a:solidFill>
              </a:rPr>
              <a:t> </a:t>
            </a:r>
            <a:r>
              <a:rPr lang="en-US" sz="2200" b="1" i="1" dirty="0" err="1">
                <a:solidFill>
                  <a:srgbClr val="660033"/>
                </a:solidFill>
              </a:rPr>
              <a:t>đơn</a:t>
            </a:r>
            <a:r>
              <a:rPr lang="en-US" sz="2200" b="1" i="1" dirty="0">
                <a:solidFill>
                  <a:srgbClr val="660033"/>
                </a:solidFill>
              </a:rPr>
              <a:t> </a:t>
            </a:r>
            <a:r>
              <a:rPr lang="en-US" sz="2200" b="1" i="1" dirty="0" err="1">
                <a:solidFill>
                  <a:srgbClr val="660033"/>
                </a:solidFill>
              </a:rPr>
              <a:t>vị</a:t>
            </a:r>
            <a:r>
              <a:rPr lang="en-US" sz="2200" b="1" i="1" dirty="0">
                <a:solidFill>
                  <a:srgbClr val="660033"/>
                </a:solidFill>
              </a:rPr>
              <a:t> </a:t>
            </a:r>
            <a:r>
              <a:rPr lang="en-US" sz="2200" b="1" i="1" dirty="0" smtClean="0">
                <a:solidFill>
                  <a:srgbClr val="660033"/>
                </a:solidFill>
              </a:rPr>
              <a:t>SN </a:t>
            </a:r>
            <a:r>
              <a:rPr lang="en-US" sz="2200" b="1" i="1" dirty="0" err="1" smtClean="0">
                <a:solidFill>
                  <a:srgbClr val="660033"/>
                </a:solidFill>
              </a:rPr>
              <a:t>công</a:t>
            </a:r>
            <a:r>
              <a:rPr lang="en-US" sz="2200" b="1" i="1" dirty="0" smtClean="0">
                <a:solidFill>
                  <a:srgbClr val="660033"/>
                </a:solidFill>
              </a:rPr>
              <a:t> </a:t>
            </a:r>
            <a:r>
              <a:rPr lang="en-US" sz="2200" b="1" i="1" dirty="0" err="1">
                <a:solidFill>
                  <a:srgbClr val="660033"/>
                </a:solidFill>
              </a:rPr>
              <a:t>lập</a:t>
            </a:r>
            <a:r>
              <a:rPr lang="en-US" sz="2200" b="1" dirty="0"/>
              <a:t>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AutoNum type="arabicParenBoth"/>
            </a:pPr>
            <a:r>
              <a:rPr lang="en-US" sz="2200" b="1" dirty="0" err="1" smtClean="0">
                <a:solidFill>
                  <a:srgbClr val="006600"/>
                </a:solidFill>
              </a:rPr>
              <a:t>Nhằm</a:t>
            </a:r>
            <a:r>
              <a:rPr lang="en-US" sz="2200" b="1" dirty="0" smtClean="0">
                <a:solidFill>
                  <a:srgbClr val="006600"/>
                </a:solidFill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</a:rPr>
              <a:t>mục</a:t>
            </a:r>
            <a:r>
              <a:rPr lang="en-US" sz="2200" b="1" dirty="0" smtClean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tiêu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hàng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đầu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là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bảo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đảm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smtClean="0">
                <a:solidFill>
                  <a:srgbClr val="006600"/>
                </a:solidFill>
              </a:rPr>
              <a:t>ASXH, </a:t>
            </a:r>
            <a:r>
              <a:rPr lang="en-US" sz="2200" b="1" dirty="0" err="1">
                <a:solidFill>
                  <a:srgbClr val="006600"/>
                </a:solidFill>
              </a:rPr>
              <a:t>nâng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cao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phúc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lợi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smtClean="0">
                <a:solidFill>
                  <a:srgbClr val="006600"/>
                </a:solidFill>
              </a:rPr>
              <a:t>XH </a:t>
            </a:r>
            <a:r>
              <a:rPr lang="en-US" sz="2200" b="1" dirty="0" err="1" smtClean="0">
                <a:solidFill>
                  <a:srgbClr val="006600"/>
                </a:solidFill>
              </a:rPr>
              <a:t>và</a:t>
            </a:r>
            <a:r>
              <a:rPr lang="en-US" sz="2200" b="1" dirty="0" smtClean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cải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thiện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đời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sống</a:t>
            </a:r>
            <a:r>
              <a:rPr lang="en-US" sz="2200" b="1" dirty="0">
                <a:solidFill>
                  <a:srgbClr val="006600"/>
                </a:solidFill>
              </a:rPr>
              <a:t> ND.</a:t>
            </a:r>
            <a:r>
              <a:rPr lang="en-US" sz="2200" b="1" dirty="0" smtClean="0">
                <a:solidFill>
                  <a:srgbClr val="006600"/>
                </a:solidFill>
              </a:rPr>
              <a:t>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AutoNum type="arabicParenBoth"/>
            </a:pPr>
            <a:r>
              <a:rPr lang="en-US" sz="2200" b="1" dirty="0" err="1" smtClean="0">
                <a:solidFill>
                  <a:srgbClr val="0000FF"/>
                </a:solidFill>
              </a:rPr>
              <a:t>Thực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hiện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quan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điểm</a:t>
            </a:r>
            <a:r>
              <a:rPr lang="en-US" sz="2200" b="1" dirty="0" smtClean="0">
                <a:solidFill>
                  <a:srgbClr val="0000FF"/>
                </a:solidFill>
              </a:rPr>
              <a:t>: </a:t>
            </a:r>
            <a:r>
              <a:rPr lang="en-US" sz="2200" b="1" i="1" dirty="0" smtClean="0">
                <a:solidFill>
                  <a:srgbClr val="CC3300"/>
                </a:solidFill>
              </a:rPr>
              <a:t>“</a:t>
            </a:r>
            <a:r>
              <a:rPr lang="en-US" sz="2200" b="1" i="1" dirty="0" err="1" smtClean="0">
                <a:solidFill>
                  <a:srgbClr val="CC3300"/>
                </a:solidFill>
              </a:rPr>
              <a:t>Cái</a:t>
            </a:r>
            <a:r>
              <a:rPr lang="en-US" sz="2200" b="1" i="1" dirty="0" smtClean="0">
                <a:solidFill>
                  <a:srgbClr val="CC3300"/>
                </a:solidFill>
              </a:rPr>
              <a:t> </a:t>
            </a:r>
            <a:r>
              <a:rPr lang="en-US" sz="2200" b="1" i="1" dirty="0" err="1" smtClean="0">
                <a:solidFill>
                  <a:srgbClr val="CC3300"/>
                </a:solidFill>
              </a:rPr>
              <a:t>gì</a:t>
            </a:r>
            <a:r>
              <a:rPr lang="en-US" sz="2200" b="1" i="1" dirty="0" smtClean="0">
                <a:solidFill>
                  <a:srgbClr val="CC3300"/>
                </a:solidFill>
              </a:rPr>
              <a:t> </a:t>
            </a:r>
            <a:r>
              <a:rPr lang="en-US" sz="2200" b="1" i="1" dirty="0" err="1" smtClean="0">
                <a:solidFill>
                  <a:srgbClr val="CC3300"/>
                </a:solidFill>
              </a:rPr>
              <a:t>mà</a:t>
            </a:r>
            <a:r>
              <a:rPr lang="en-US" sz="2200" b="1" i="1" dirty="0" smtClean="0">
                <a:solidFill>
                  <a:srgbClr val="CC3300"/>
                </a:solidFill>
              </a:rPr>
              <a:t> </a:t>
            </a:r>
            <a:r>
              <a:rPr lang="en-US" sz="2200" b="1" i="1" dirty="0" err="1" smtClean="0">
                <a:solidFill>
                  <a:srgbClr val="CC3300"/>
                </a:solidFill>
              </a:rPr>
              <a:t>người</a:t>
            </a:r>
            <a:r>
              <a:rPr lang="en-US" sz="2200" b="1" i="1" dirty="0" smtClean="0">
                <a:solidFill>
                  <a:srgbClr val="CC3300"/>
                </a:solidFill>
              </a:rPr>
              <a:t> </a:t>
            </a:r>
            <a:r>
              <a:rPr lang="en-US" sz="2200" b="1" i="1" dirty="0" err="1" smtClean="0">
                <a:solidFill>
                  <a:srgbClr val="CC3300"/>
                </a:solidFill>
              </a:rPr>
              <a:t>dân</a:t>
            </a:r>
            <a:r>
              <a:rPr lang="en-US" sz="2200" b="1" i="1" dirty="0" smtClean="0">
                <a:solidFill>
                  <a:srgbClr val="CC3300"/>
                </a:solidFill>
              </a:rPr>
              <a:t> </a:t>
            </a:r>
            <a:r>
              <a:rPr lang="en-US" sz="2200" b="1" i="1" dirty="0" err="1" smtClean="0">
                <a:solidFill>
                  <a:srgbClr val="CC3300"/>
                </a:solidFill>
              </a:rPr>
              <a:t>và</a:t>
            </a:r>
            <a:r>
              <a:rPr lang="en-US" sz="2200" b="1" i="1" dirty="0" smtClean="0">
                <a:solidFill>
                  <a:srgbClr val="CC3300"/>
                </a:solidFill>
              </a:rPr>
              <a:t> </a:t>
            </a:r>
            <a:r>
              <a:rPr lang="en-US" sz="2200" b="1" i="1" dirty="0" err="1" smtClean="0">
                <a:solidFill>
                  <a:srgbClr val="CC3300"/>
                </a:solidFill>
              </a:rPr>
              <a:t>xã</a:t>
            </a:r>
            <a:r>
              <a:rPr lang="en-US" sz="2200" b="1" i="1" dirty="0" smtClean="0">
                <a:solidFill>
                  <a:srgbClr val="CC3300"/>
                </a:solidFill>
              </a:rPr>
              <a:t> </a:t>
            </a:r>
            <a:r>
              <a:rPr lang="en-US" sz="2200" b="1" i="1" dirty="0" err="1" smtClean="0">
                <a:solidFill>
                  <a:srgbClr val="CC3300"/>
                </a:solidFill>
              </a:rPr>
              <a:t>hội</a:t>
            </a:r>
            <a:r>
              <a:rPr lang="en-US" sz="2200" b="1" i="1" dirty="0" smtClean="0">
                <a:solidFill>
                  <a:srgbClr val="CC3300"/>
                </a:solidFill>
              </a:rPr>
              <a:t> </a:t>
            </a:r>
            <a:r>
              <a:rPr lang="en-US" sz="2200" b="1" i="1" dirty="0" err="1" smtClean="0">
                <a:solidFill>
                  <a:srgbClr val="CC3300"/>
                </a:solidFill>
              </a:rPr>
              <a:t>làm</a:t>
            </a:r>
            <a:r>
              <a:rPr lang="en-US" sz="2200" b="1" i="1" dirty="0" smtClean="0">
                <a:solidFill>
                  <a:srgbClr val="CC3300"/>
                </a:solidFill>
              </a:rPr>
              <a:t> </a:t>
            </a:r>
            <a:r>
              <a:rPr lang="en-US" sz="2200" b="1" i="1" dirty="0" err="1" smtClean="0">
                <a:solidFill>
                  <a:srgbClr val="CC3300"/>
                </a:solidFill>
              </a:rPr>
              <a:t>tốt</a:t>
            </a:r>
            <a:r>
              <a:rPr lang="en-US" sz="2200" b="1" i="1" dirty="0" smtClean="0">
                <a:solidFill>
                  <a:srgbClr val="CC3300"/>
                </a:solidFill>
              </a:rPr>
              <a:t>, </a:t>
            </a:r>
            <a:r>
              <a:rPr lang="en-US" sz="2200" b="1" i="1" dirty="0" err="1" smtClean="0">
                <a:solidFill>
                  <a:srgbClr val="CC3300"/>
                </a:solidFill>
              </a:rPr>
              <a:t>thì</a:t>
            </a:r>
            <a:r>
              <a:rPr lang="en-US" sz="2200" b="1" i="1" dirty="0" smtClean="0">
                <a:solidFill>
                  <a:srgbClr val="CC3300"/>
                </a:solidFill>
              </a:rPr>
              <a:t> </a:t>
            </a:r>
            <a:r>
              <a:rPr lang="en-US" sz="2200" b="1" i="1" dirty="0" err="1" smtClean="0">
                <a:solidFill>
                  <a:srgbClr val="CC3300"/>
                </a:solidFill>
              </a:rPr>
              <a:t>hãy</a:t>
            </a:r>
            <a:r>
              <a:rPr lang="en-US" sz="2200" b="1" i="1" dirty="0" smtClean="0">
                <a:solidFill>
                  <a:srgbClr val="CC3300"/>
                </a:solidFill>
              </a:rPr>
              <a:t> </a:t>
            </a:r>
            <a:r>
              <a:rPr lang="en-US" sz="2200" b="1" i="1" dirty="0" err="1" smtClean="0">
                <a:solidFill>
                  <a:srgbClr val="CC3300"/>
                </a:solidFill>
              </a:rPr>
              <a:t>để</a:t>
            </a:r>
            <a:r>
              <a:rPr lang="en-US" sz="2200" b="1" i="1" dirty="0" smtClean="0">
                <a:solidFill>
                  <a:srgbClr val="CC3300"/>
                </a:solidFill>
              </a:rPr>
              <a:t> </a:t>
            </a:r>
            <a:r>
              <a:rPr lang="en-US" sz="2200" b="1" i="1" dirty="0" err="1" smtClean="0">
                <a:solidFill>
                  <a:srgbClr val="CC3300"/>
                </a:solidFill>
              </a:rPr>
              <a:t>và</a:t>
            </a:r>
            <a:r>
              <a:rPr lang="en-US" sz="2200" b="1" i="1" dirty="0" smtClean="0">
                <a:solidFill>
                  <a:srgbClr val="CC3300"/>
                </a:solidFill>
              </a:rPr>
              <a:t> </a:t>
            </a:r>
            <a:r>
              <a:rPr lang="en-US" sz="2200" b="1" i="1" dirty="0" err="1" smtClean="0">
                <a:solidFill>
                  <a:srgbClr val="CC3300"/>
                </a:solidFill>
              </a:rPr>
              <a:t>tạo</a:t>
            </a:r>
            <a:r>
              <a:rPr lang="en-US" sz="2200" b="1" i="1" dirty="0" smtClean="0">
                <a:solidFill>
                  <a:srgbClr val="CC3300"/>
                </a:solidFill>
              </a:rPr>
              <a:t> </a:t>
            </a:r>
            <a:r>
              <a:rPr lang="en-US" sz="2200" b="1" i="1" dirty="0" err="1" smtClean="0">
                <a:solidFill>
                  <a:srgbClr val="CC3300"/>
                </a:solidFill>
              </a:rPr>
              <a:t>điều</a:t>
            </a:r>
            <a:r>
              <a:rPr lang="en-US" sz="2200" b="1" i="1" dirty="0" smtClean="0">
                <a:solidFill>
                  <a:srgbClr val="CC3300"/>
                </a:solidFill>
              </a:rPr>
              <a:t> </a:t>
            </a:r>
            <a:r>
              <a:rPr lang="en-US" sz="2200" b="1" i="1" dirty="0" err="1" smtClean="0">
                <a:solidFill>
                  <a:srgbClr val="CC3300"/>
                </a:solidFill>
              </a:rPr>
              <a:t>kiện</a:t>
            </a:r>
            <a:r>
              <a:rPr lang="en-US" sz="2200" b="1" i="1" dirty="0" smtClean="0">
                <a:solidFill>
                  <a:srgbClr val="CC3300"/>
                </a:solidFill>
              </a:rPr>
              <a:t> </a:t>
            </a:r>
            <a:r>
              <a:rPr lang="en-US" sz="2200" b="1" i="1" dirty="0" err="1" smtClean="0">
                <a:solidFill>
                  <a:srgbClr val="CC3300"/>
                </a:solidFill>
              </a:rPr>
              <a:t>cho</a:t>
            </a:r>
            <a:r>
              <a:rPr lang="en-US" sz="2200" b="1" i="1" dirty="0" smtClean="0">
                <a:solidFill>
                  <a:srgbClr val="CC3300"/>
                </a:solidFill>
              </a:rPr>
              <a:t> XH </a:t>
            </a:r>
            <a:r>
              <a:rPr lang="en-US" sz="2200" b="1" i="1" dirty="0" err="1" smtClean="0">
                <a:solidFill>
                  <a:srgbClr val="CC3300"/>
                </a:solidFill>
              </a:rPr>
              <a:t>và</a:t>
            </a:r>
            <a:r>
              <a:rPr lang="en-US" sz="2200" b="1" i="1" dirty="0" smtClean="0">
                <a:solidFill>
                  <a:srgbClr val="CC3300"/>
                </a:solidFill>
              </a:rPr>
              <a:t> </a:t>
            </a:r>
            <a:r>
              <a:rPr lang="en-US" sz="2200" b="1" i="1" dirty="0" err="1" smtClean="0">
                <a:solidFill>
                  <a:srgbClr val="CC3300"/>
                </a:solidFill>
              </a:rPr>
              <a:t>người</a:t>
            </a:r>
            <a:r>
              <a:rPr lang="en-US" sz="2200" b="1" i="1" dirty="0" smtClean="0">
                <a:solidFill>
                  <a:srgbClr val="CC3300"/>
                </a:solidFill>
              </a:rPr>
              <a:t> </a:t>
            </a:r>
            <a:r>
              <a:rPr lang="en-US" sz="2200" b="1" i="1" dirty="0" err="1" smtClean="0">
                <a:solidFill>
                  <a:srgbClr val="CC3300"/>
                </a:solidFill>
              </a:rPr>
              <a:t>dân</a:t>
            </a:r>
            <a:r>
              <a:rPr lang="en-US" sz="2200" b="1" i="1" dirty="0" smtClean="0">
                <a:solidFill>
                  <a:srgbClr val="CC3300"/>
                </a:solidFill>
              </a:rPr>
              <a:t> </a:t>
            </a:r>
            <a:r>
              <a:rPr lang="en-US" sz="2200" b="1" i="1" dirty="0" err="1" smtClean="0">
                <a:solidFill>
                  <a:srgbClr val="CC3300"/>
                </a:solidFill>
              </a:rPr>
              <a:t>làm</a:t>
            </a:r>
            <a:r>
              <a:rPr lang="en-US" sz="2200" b="1" i="1" dirty="0" smtClean="0">
                <a:solidFill>
                  <a:srgbClr val="CC3300"/>
                </a:solidFill>
              </a:rPr>
              <a:t>”</a:t>
            </a:r>
            <a:endParaRPr lang="en-US" sz="2200" i="1" dirty="0">
              <a:solidFill>
                <a:srgbClr val="CC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BEEB-46BE-4E48-B6BA-D7ED3425D90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/>
          <a:lstStyle/>
          <a:p>
            <a:pPr algn="ctr"/>
            <a:r>
              <a:rPr lang="en-US" dirty="0"/>
              <a:t>I- TÌNH HÌNH VÀ NGUYÊN NHÂN</a:t>
            </a:r>
          </a:p>
        </p:txBody>
      </p:sp>
      <p:sp>
        <p:nvSpPr>
          <p:cNvPr id="117773" name="AutoShape 13"/>
          <p:cNvSpPr>
            <a:spLocks noChangeArrowheads="1"/>
          </p:cNvSpPr>
          <p:nvPr/>
        </p:nvSpPr>
        <p:spPr bwMode="gray">
          <a:xfrm>
            <a:off x="3229450" y="3451224"/>
            <a:ext cx="2600327" cy="2797175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4" name="AutoShape 14"/>
          <p:cNvSpPr>
            <a:spLocks noChangeArrowheads="1"/>
          </p:cNvSpPr>
          <p:nvPr/>
        </p:nvSpPr>
        <p:spPr bwMode="gray">
          <a:xfrm>
            <a:off x="6069012" y="3451224"/>
            <a:ext cx="2846388" cy="2797175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775" name="Group 15"/>
          <p:cNvGrpSpPr>
            <a:grpSpLocks/>
          </p:cNvGrpSpPr>
          <p:nvPr/>
        </p:nvGrpSpPr>
        <p:grpSpPr bwMode="auto">
          <a:xfrm>
            <a:off x="6220302" y="3200400"/>
            <a:ext cx="2591435" cy="523875"/>
            <a:chOff x="3964" y="2071"/>
            <a:chExt cx="1484" cy="330"/>
          </a:xfrm>
        </p:grpSpPr>
        <p:sp>
          <p:nvSpPr>
            <p:cNvPr id="117776" name="AutoShape 16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7" name="AutoShape 17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778" name="Rectangle 18"/>
          <p:cNvSpPr>
            <a:spLocks noChangeArrowheads="1"/>
          </p:cNvSpPr>
          <p:nvPr/>
        </p:nvSpPr>
        <p:spPr bwMode="black">
          <a:xfrm>
            <a:off x="6208236" y="3251200"/>
            <a:ext cx="24785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Theo </a:t>
            </a:r>
            <a:r>
              <a:rPr lang="en-US" sz="2000" b="1" dirty="0" err="1" smtClean="0">
                <a:solidFill>
                  <a:schemeClr val="bg1"/>
                </a:solidFill>
              </a:rPr>
              <a:t>Bộ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Tài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chính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17779" name="Group 19"/>
          <p:cNvGrpSpPr>
            <a:grpSpLocks/>
          </p:cNvGrpSpPr>
          <p:nvPr/>
        </p:nvGrpSpPr>
        <p:grpSpPr bwMode="auto">
          <a:xfrm>
            <a:off x="3164158" y="3200400"/>
            <a:ext cx="2779442" cy="523875"/>
            <a:chOff x="2140" y="2071"/>
            <a:chExt cx="1484" cy="330"/>
          </a:xfrm>
        </p:grpSpPr>
        <p:sp>
          <p:nvSpPr>
            <p:cNvPr id="117780" name="AutoShape 20"/>
            <p:cNvSpPr>
              <a:spLocks noChangeArrowheads="1"/>
            </p:cNvSpPr>
            <p:nvPr/>
          </p:nvSpPr>
          <p:spPr bwMode="ltGray">
            <a:xfrm>
              <a:off x="2140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81" name="AutoShape 21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782" name="Rectangle 22"/>
          <p:cNvSpPr>
            <a:spLocks noChangeArrowheads="1"/>
          </p:cNvSpPr>
          <p:nvPr/>
        </p:nvSpPr>
        <p:spPr bwMode="black">
          <a:xfrm>
            <a:off x="3138488" y="3276600"/>
            <a:ext cx="31861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Theo NH </a:t>
            </a:r>
            <a:r>
              <a:rPr lang="en-US" sz="2000" b="1" dirty="0" err="1">
                <a:solidFill>
                  <a:srgbClr val="FFFF00"/>
                </a:solidFill>
              </a:rPr>
              <a:t>Thế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giới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(WB)</a:t>
            </a:r>
          </a:p>
        </p:txBody>
      </p:sp>
      <p:sp>
        <p:nvSpPr>
          <p:cNvPr id="117783" name="AutoShape 23"/>
          <p:cNvSpPr>
            <a:spLocks noChangeArrowheads="1"/>
          </p:cNvSpPr>
          <p:nvPr/>
        </p:nvSpPr>
        <p:spPr bwMode="gray">
          <a:xfrm>
            <a:off x="228600" y="3451224"/>
            <a:ext cx="2846388" cy="2797175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84" name="AutoShape 24"/>
          <p:cNvSpPr>
            <a:spLocks noChangeArrowheads="1"/>
          </p:cNvSpPr>
          <p:nvPr/>
        </p:nvSpPr>
        <p:spPr bwMode="ltGray">
          <a:xfrm>
            <a:off x="209043" y="3200400"/>
            <a:ext cx="2850579" cy="52387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85" name="AutoShape 25"/>
          <p:cNvSpPr>
            <a:spLocks noChangeArrowheads="1"/>
          </p:cNvSpPr>
          <p:nvPr/>
        </p:nvSpPr>
        <p:spPr bwMode="ltGray">
          <a:xfrm>
            <a:off x="398625" y="3227387"/>
            <a:ext cx="2484275" cy="125413"/>
          </a:xfrm>
          <a:prstGeom prst="roundRect">
            <a:avLst>
              <a:gd name="adj" fmla="val 28356"/>
            </a:avLst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chemeClr val="hlink">
                  <a:alpha val="7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86" name="Rectangle 26"/>
          <p:cNvSpPr>
            <a:spLocks noChangeArrowheads="1"/>
          </p:cNvSpPr>
          <p:nvPr/>
        </p:nvSpPr>
        <p:spPr bwMode="black">
          <a:xfrm>
            <a:off x="168072" y="3251200"/>
            <a:ext cx="29182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Theo Ban </a:t>
            </a:r>
            <a:r>
              <a:rPr lang="en-US" sz="2000" b="1" dirty="0" err="1">
                <a:solidFill>
                  <a:schemeClr val="bg1"/>
                </a:solidFill>
              </a:rPr>
              <a:t>Kinh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tế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T.Ư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7787" name="Text Box 27"/>
          <p:cNvSpPr txBox="1">
            <a:spLocks noChangeArrowheads="1"/>
          </p:cNvSpPr>
          <p:nvPr/>
        </p:nvSpPr>
        <p:spPr bwMode="gray">
          <a:xfrm>
            <a:off x="152400" y="2384286"/>
            <a:ext cx="876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sz="2000" dirty="0" err="1" smtClean="0">
                <a:solidFill>
                  <a:srgbClr val="0000FF"/>
                </a:solidFill>
              </a:rPr>
              <a:t>Cả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nước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có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55.900 </a:t>
            </a:r>
            <a:r>
              <a:rPr lang="en-US" sz="2000" i="1" dirty="0" err="1">
                <a:solidFill>
                  <a:srgbClr val="FF0000"/>
                </a:solidFill>
              </a:rPr>
              <a:t>đơn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vị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SN </a:t>
            </a:r>
            <a:r>
              <a:rPr lang="en-US" sz="2000" dirty="0" err="1" smtClean="0">
                <a:solidFill>
                  <a:srgbClr val="0000FF"/>
                </a:solidFill>
              </a:rPr>
              <a:t>công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lập</a:t>
            </a:r>
            <a:r>
              <a:rPr lang="en-US" sz="2000" dirty="0">
                <a:solidFill>
                  <a:srgbClr val="0000FF"/>
                </a:solidFill>
              </a:rPr>
              <a:t>; </a:t>
            </a:r>
            <a:r>
              <a:rPr lang="en-US" sz="2000" dirty="0" err="1">
                <a:solidFill>
                  <a:srgbClr val="0000FF"/>
                </a:solidFill>
              </a:rPr>
              <a:t>với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2,73 </a:t>
            </a:r>
            <a:r>
              <a:rPr lang="en-US" sz="2000" b="1" dirty="0" err="1">
                <a:solidFill>
                  <a:srgbClr val="FF0000"/>
                </a:solidFill>
              </a:rPr>
              <a:t>triệu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cán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bộ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công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chức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viên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chức</a:t>
            </a:r>
            <a:r>
              <a:rPr lang="en-US" sz="2000" dirty="0">
                <a:solidFill>
                  <a:srgbClr val="0000FF"/>
                </a:solidFill>
              </a:rPr>
              <a:t>. </a:t>
            </a:r>
            <a:r>
              <a:rPr lang="en-US" sz="2000" dirty="0" err="1">
                <a:solidFill>
                  <a:srgbClr val="0000FF"/>
                </a:solidFill>
              </a:rPr>
              <a:t>Trong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đó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TW: </a:t>
            </a:r>
            <a:r>
              <a:rPr lang="en-US" sz="2000" b="1" dirty="0">
                <a:solidFill>
                  <a:srgbClr val="FF0000"/>
                </a:solidFill>
              </a:rPr>
              <a:t>274.000 </a:t>
            </a:r>
            <a:r>
              <a:rPr lang="en-US" sz="2000" dirty="0" err="1">
                <a:solidFill>
                  <a:srgbClr val="FF0000"/>
                </a:solidFill>
              </a:rPr>
              <a:t>người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địa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phương</a:t>
            </a:r>
            <a:r>
              <a:rPr lang="en-US" sz="2000" dirty="0">
                <a:solidFill>
                  <a:srgbClr val="0000FF"/>
                </a:solidFill>
              </a:rPr>
              <a:t>: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2,45 </a:t>
            </a:r>
            <a:r>
              <a:rPr lang="en-US" sz="2000" b="1" dirty="0" err="1">
                <a:solidFill>
                  <a:srgbClr val="FF0000"/>
                </a:solidFill>
              </a:rPr>
              <a:t>triệu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người</a:t>
            </a:r>
            <a:r>
              <a:rPr lang="en-US" sz="2000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117788" name="Text Box 28"/>
          <p:cNvSpPr txBox="1">
            <a:spLocks noChangeArrowheads="1"/>
          </p:cNvSpPr>
          <p:nvPr/>
        </p:nvSpPr>
        <p:spPr bwMode="gray">
          <a:xfrm>
            <a:off x="152400" y="3657600"/>
            <a:ext cx="293766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gần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660033"/>
                </a:solidFill>
              </a:rPr>
              <a:t>3 </a:t>
            </a:r>
            <a:r>
              <a:rPr lang="en-US" sz="2000" b="1" dirty="0" err="1">
                <a:solidFill>
                  <a:srgbClr val="660033"/>
                </a:solidFill>
              </a:rPr>
              <a:t>triệu</a:t>
            </a:r>
            <a:r>
              <a:rPr lang="en-US" sz="2000" b="1" dirty="0">
                <a:solidFill>
                  <a:srgbClr val="660033"/>
                </a:solidFill>
              </a:rPr>
              <a:t> </a:t>
            </a:r>
            <a:r>
              <a:rPr lang="en-US" sz="2000" b="1" dirty="0" err="1">
                <a:solidFill>
                  <a:srgbClr val="660033"/>
                </a:solidFill>
              </a:rPr>
              <a:t>công</a:t>
            </a:r>
            <a:r>
              <a:rPr lang="en-US" sz="2000" b="1" dirty="0">
                <a:solidFill>
                  <a:srgbClr val="660033"/>
                </a:solidFill>
              </a:rPr>
              <a:t> </a:t>
            </a:r>
            <a:r>
              <a:rPr lang="en-US" sz="2000" b="1" dirty="0" err="1">
                <a:solidFill>
                  <a:srgbClr val="660033"/>
                </a:solidFill>
              </a:rPr>
              <a:t>chức</a:t>
            </a:r>
            <a:r>
              <a:rPr lang="en-US" sz="2000" b="1" dirty="0">
                <a:solidFill>
                  <a:srgbClr val="660033"/>
                </a:solidFill>
              </a:rPr>
              <a:t>, </a:t>
            </a:r>
            <a:r>
              <a:rPr lang="en-US" sz="2000" b="1" dirty="0" err="1">
                <a:solidFill>
                  <a:srgbClr val="660033"/>
                </a:solidFill>
              </a:rPr>
              <a:t>viên</a:t>
            </a:r>
            <a:r>
              <a:rPr lang="en-US" sz="2000" b="1" dirty="0">
                <a:solidFill>
                  <a:srgbClr val="660033"/>
                </a:solidFill>
              </a:rPr>
              <a:t> </a:t>
            </a:r>
            <a:r>
              <a:rPr lang="en-US" sz="2000" b="1" dirty="0" err="1" smtClean="0">
                <a:solidFill>
                  <a:srgbClr val="660033"/>
                </a:solidFill>
              </a:rPr>
              <a:t>chức</a:t>
            </a:r>
            <a:r>
              <a:rPr lang="en-US" sz="2000" dirty="0" smtClean="0">
                <a:solidFill>
                  <a:srgbClr val="660033"/>
                </a:solidFill>
              </a:rPr>
              <a:t> </a:t>
            </a:r>
            <a:r>
              <a:rPr lang="en-US" sz="2000" dirty="0" err="1"/>
              <a:t>đang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hưởng</a:t>
            </a:r>
            <a:r>
              <a:rPr lang="en-US" sz="2000" dirty="0"/>
              <a:t> </a:t>
            </a:r>
            <a:r>
              <a:rPr lang="en-US" sz="2000" dirty="0" err="1"/>
              <a:t>lương</a:t>
            </a:r>
            <a:r>
              <a:rPr lang="en-US" sz="2000" dirty="0"/>
              <a:t> </a:t>
            </a:r>
            <a:r>
              <a:rPr lang="en-US" sz="2000" dirty="0" err="1"/>
              <a:t>ngân</a:t>
            </a:r>
            <a:r>
              <a:rPr lang="en-US" sz="2000" dirty="0"/>
              <a:t> </a:t>
            </a:r>
            <a:r>
              <a:rPr lang="en-US" sz="2000" dirty="0" err="1"/>
              <a:t>sách</a:t>
            </a:r>
            <a:r>
              <a:rPr lang="en-US" sz="2000" dirty="0"/>
              <a:t> </a:t>
            </a:r>
            <a:r>
              <a:rPr lang="en-US" sz="2000" dirty="0" smtClean="0"/>
              <a:t>NN,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đương</a:t>
            </a:r>
            <a:r>
              <a:rPr lang="en-US" sz="2000" dirty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43 </a:t>
            </a:r>
            <a:r>
              <a:rPr lang="en-US" sz="2000" b="1" dirty="0" smtClean="0">
                <a:solidFill>
                  <a:srgbClr val="C00000"/>
                </a:solidFill>
              </a:rPr>
              <a:t>CC,VC/1.000 </a:t>
            </a:r>
            <a:r>
              <a:rPr lang="en-US" sz="2000" b="1" dirty="0" err="1">
                <a:solidFill>
                  <a:srgbClr val="C00000"/>
                </a:solidFill>
              </a:rPr>
              <a:t>dân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hay </a:t>
            </a:r>
            <a:r>
              <a:rPr lang="en-US" sz="2000" b="1" i="1" dirty="0">
                <a:solidFill>
                  <a:srgbClr val="0000FF"/>
                </a:solidFill>
              </a:rPr>
              <a:t>1.000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dân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nuôi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43 </a:t>
            </a:r>
            <a:r>
              <a:rPr lang="en-US" sz="2000" b="1" i="1" dirty="0" err="1">
                <a:solidFill>
                  <a:srgbClr val="0000FF"/>
                </a:solidFill>
              </a:rPr>
              <a:t>công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chức</a:t>
            </a:r>
            <a:r>
              <a:rPr lang="en-US" sz="2000" b="1" i="1" dirty="0">
                <a:solidFill>
                  <a:srgbClr val="0000FF"/>
                </a:solidFill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</a:rPr>
              <a:t>viên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chức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7789" name="Text Box 29"/>
          <p:cNvSpPr txBox="1">
            <a:spLocks noChangeArrowheads="1"/>
          </p:cNvSpPr>
          <p:nvPr/>
        </p:nvSpPr>
        <p:spPr bwMode="gray">
          <a:xfrm>
            <a:off x="3200400" y="3849231"/>
            <a:ext cx="263866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tiền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chi </a:t>
            </a:r>
            <a:r>
              <a:rPr lang="en-US" sz="2000" dirty="0" err="1" smtClean="0"/>
              <a:t>trả</a:t>
            </a:r>
            <a:r>
              <a:rPr lang="en-US" sz="2000" dirty="0" smtClean="0"/>
              <a:t>  </a:t>
            </a:r>
            <a:r>
              <a:rPr lang="en-US" sz="2000" dirty="0" err="1" smtClean="0"/>
              <a:t>lương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CBCC </a:t>
            </a:r>
            <a:r>
              <a:rPr lang="en-US" sz="2000" dirty="0" err="1"/>
              <a:t>chiếm</a:t>
            </a:r>
            <a:r>
              <a:rPr lang="en-US" sz="2000" dirty="0"/>
              <a:t> </a:t>
            </a:r>
            <a:r>
              <a:rPr lang="en-US" sz="2000" dirty="0" err="1"/>
              <a:t>tỷ</a:t>
            </a:r>
            <a:r>
              <a:rPr lang="en-US" sz="2000" dirty="0"/>
              <a:t> </a:t>
            </a:r>
            <a:r>
              <a:rPr lang="en-US" sz="2000" dirty="0" err="1"/>
              <a:t>lệ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hơn</a:t>
            </a:r>
            <a:r>
              <a:rPr lang="en-US" sz="2000" b="1" dirty="0">
                <a:solidFill>
                  <a:srgbClr val="FF0000"/>
                </a:solidFill>
              </a:rPr>
              <a:t> 35</a:t>
            </a:r>
            <a:r>
              <a:rPr lang="en-US" sz="2000" b="1" dirty="0" smtClean="0">
                <a:solidFill>
                  <a:srgbClr val="FF0000"/>
                </a:solidFill>
              </a:rPr>
              <a:t>%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/>
              <a:t>chi NSNN ở </a:t>
            </a:r>
            <a:r>
              <a:rPr lang="en-US" sz="2000" dirty="0" err="1" smtClean="0"/>
              <a:t>Việt</a:t>
            </a:r>
            <a:r>
              <a:rPr lang="en-US" sz="2000" dirty="0" smtClean="0"/>
              <a:t> Nam; </a:t>
            </a:r>
            <a:r>
              <a:rPr lang="en-US" sz="2000" dirty="0" err="1" smtClean="0"/>
              <a:t>rất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khu</a:t>
            </a:r>
            <a:r>
              <a:rPr lang="en-US" sz="2000" dirty="0" smtClean="0"/>
              <a:t> </a:t>
            </a:r>
            <a:r>
              <a:rPr lang="en-US" sz="2000" dirty="0" err="1" smtClean="0"/>
              <a:t>vực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17790" name="Text Box 30"/>
          <p:cNvSpPr txBox="1">
            <a:spLocks noChangeArrowheads="1"/>
          </p:cNvSpPr>
          <p:nvPr/>
        </p:nvSpPr>
        <p:spPr bwMode="gray">
          <a:xfrm>
            <a:off x="6069012" y="3733800"/>
            <a:ext cx="2922588" cy="260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</a:rPr>
              <a:t>N</a:t>
            </a:r>
            <a:r>
              <a:rPr lang="en-US" sz="2000" dirty="0" err="1" smtClean="0"/>
              <a:t>ăm</a:t>
            </a:r>
            <a:r>
              <a:rPr lang="en-US" sz="2000" dirty="0" smtClean="0"/>
              <a:t> 2015, </a:t>
            </a:r>
            <a:r>
              <a:rPr lang="en-US" sz="2000" dirty="0"/>
              <a:t>chi </a:t>
            </a:r>
            <a:r>
              <a:rPr lang="en-US" sz="2000" dirty="0" err="1"/>
              <a:t>thường</a:t>
            </a:r>
            <a:r>
              <a:rPr lang="en-US" sz="2000" dirty="0"/>
              <a:t> </a:t>
            </a:r>
            <a:r>
              <a:rPr lang="en-US" sz="2000" dirty="0" err="1"/>
              <a:t>xuyên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00000"/>
                </a:solidFill>
              </a:rPr>
              <a:t>788.500 </a:t>
            </a:r>
            <a:r>
              <a:rPr lang="en-US" sz="2000" b="1" dirty="0" err="1">
                <a:solidFill>
                  <a:srgbClr val="C00000"/>
                </a:solidFill>
              </a:rPr>
              <a:t>tỉ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đồng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smtClean="0"/>
              <a:t>chi </a:t>
            </a:r>
            <a:r>
              <a:rPr lang="en-US" sz="2000" b="1" dirty="0">
                <a:solidFill>
                  <a:srgbClr val="FF0000"/>
                </a:solidFill>
              </a:rPr>
              <a:t>1.265.625 </a:t>
            </a:r>
            <a:r>
              <a:rPr lang="en-US" sz="2000" b="1" dirty="0" err="1">
                <a:solidFill>
                  <a:srgbClr val="FF0000"/>
                </a:solidFill>
              </a:rPr>
              <a:t>tỉ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đồng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chiếm</a:t>
            </a:r>
            <a:r>
              <a:rPr lang="en-US" sz="2000" dirty="0" smtClean="0">
                <a:solidFill>
                  <a:srgbClr val="0000FF"/>
                </a:solidFill>
              </a:rPr>
              <a:t> 62,3%)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/>
              <a:t>- </a:t>
            </a:r>
            <a:r>
              <a:rPr lang="en-US" sz="2000" dirty="0" err="1" smtClean="0"/>
              <a:t>Năm</a:t>
            </a:r>
            <a:r>
              <a:rPr lang="en-US" sz="2000" dirty="0" smtClean="0"/>
              <a:t> </a:t>
            </a:r>
            <a:r>
              <a:rPr lang="en-US" sz="2000" dirty="0"/>
              <a:t>2016, chi </a:t>
            </a:r>
            <a:r>
              <a:rPr lang="en-US" sz="2000" dirty="0" err="1"/>
              <a:t>thường</a:t>
            </a:r>
            <a:r>
              <a:rPr lang="en-US" sz="2000" dirty="0"/>
              <a:t> </a:t>
            </a:r>
            <a:r>
              <a:rPr lang="en-US" sz="2000" dirty="0" err="1" smtClean="0"/>
              <a:t>xuyên</a:t>
            </a:r>
            <a:r>
              <a:rPr lang="en-US" sz="2000" dirty="0" smtClean="0"/>
              <a:t> </a:t>
            </a:r>
            <a:r>
              <a:rPr lang="en-US" sz="2000" b="1" dirty="0">
                <a:solidFill>
                  <a:srgbClr val="C00000"/>
                </a:solidFill>
              </a:rPr>
              <a:t>836.000 </a:t>
            </a:r>
            <a:r>
              <a:rPr lang="en-US" sz="2000" b="1" dirty="0" err="1">
                <a:solidFill>
                  <a:srgbClr val="C00000"/>
                </a:solidFill>
              </a:rPr>
              <a:t>tỉ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đồng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chi </a:t>
            </a:r>
            <a:r>
              <a:rPr lang="en-US" sz="2000" b="1" dirty="0" smtClean="0">
                <a:solidFill>
                  <a:srgbClr val="FF0000"/>
                </a:solidFill>
              </a:rPr>
              <a:t>1.360.150 </a:t>
            </a:r>
            <a:r>
              <a:rPr lang="en-US" sz="2000" b="1" dirty="0" err="1">
                <a:solidFill>
                  <a:srgbClr val="FF0000"/>
                </a:solidFill>
              </a:rPr>
              <a:t>tỉ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đồng</a:t>
            </a:r>
            <a:r>
              <a:rPr lang="en-US" sz="2000" dirty="0" smtClean="0"/>
              <a:t>;</a:t>
            </a:r>
            <a:r>
              <a:rPr lang="en-US" sz="2000" dirty="0">
                <a:solidFill>
                  <a:srgbClr val="0000FF"/>
                </a:solidFill>
              </a:rPr>
              <a:t> (</a:t>
            </a:r>
            <a:r>
              <a:rPr lang="en-US" sz="2000" dirty="0" err="1">
                <a:solidFill>
                  <a:srgbClr val="0000FF"/>
                </a:solidFill>
              </a:rPr>
              <a:t>chiếm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61,4%)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7791" name="Rectangle 31"/>
          <p:cNvSpPr>
            <a:spLocks noChangeArrowheads="1"/>
          </p:cNvSpPr>
          <p:nvPr/>
        </p:nvSpPr>
        <p:spPr bwMode="auto">
          <a:xfrm>
            <a:off x="152400" y="1676400"/>
            <a:ext cx="883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/>
              <a:t>-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biên</a:t>
            </a:r>
            <a:r>
              <a:rPr lang="en-US" sz="2000" dirty="0" smtClean="0"/>
              <a:t> </a:t>
            </a:r>
            <a:r>
              <a:rPr lang="en-US" sz="2000" dirty="0" err="1" smtClean="0"/>
              <a:t>chế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bộ</a:t>
            </a:r>
            <a:r>
              <a:rPr lang="en-US" sz="2000" dirty="0" smtClean="0"/>
              <a:t> </a:t>
            </a:r>
            <a:r>
              <a:rPr lang="en-US" sz="2000" dirty="0" err="1" smtClean="0"/>
              <a:t>máy</a:t>
            </a:r>
            <a:r>
              <a:rPr lang="en-US" sz="2000" dirty="0" smtClean="0"/>
              <a:t> </a:t>
            </a:r>
            <a:r>
              <a:rPr lang="en-US" sz="2000" dirty="0" err="1" smtClean="0"/>
              <a:t>hành</a:t>
            </a:r>
            <a:r>
              <a:rPr lang="en-US" sz="2000" dirty="0" smtClean="0"/>
              <a:t> </a:t>
            </a:r>
            <a:r>
              <a:rPr lang="en-US" sz="2000" dirty="0" err="1" smtClean="0"/>
              <a:t>chính</a:t>
            </a:r>
            <a:r>
              <a:rPr lang="en-US" sz="2000" dirty="0" smtClean="0"/>
              <a:t> NN </a:t>
            </a:r>
            <a:r>
              <a:rPr lang="en-US" sz="2000" dirty="0" err="1" smtClean="0"/>
              <a:t>từ</a:t>
            </a:r>
            <a:r>
              <a:rPr lang="en-US" sz="2000" dirty="0" smtClean="0"/>
              <a:t> TW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cấp</a:t>
            </a:r>
            <a:r>
              <a:rPr lang="en-US" sz="2000" dirty="0" smtClean="0"/>
              <a:t> </a:t>
            </a:r>
            <a:r>
              <a:rPr lang="en-US" sz="2000" dirty="0" err="1" smtClean="0"/>
              <a:t>huyện</a:t>
            </a:r>
            <a:r>
              <a:rPr lang="en-US" sz="2000" dirty="0" smtClean="0"/>
              <a:t> (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gồm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an, </a:t>
            </a:r>
            <a:r>
              <a:rPr lang="en-US" sz="2000" dirty="0" err="1" smtClean="0"/>
              <a:t>quân</a:t>
            </a:r>
            <a:r>
              <a:rPr lang="en-US" sz="2000" dirty="0" smtClean="0"/>
              <a:t> </a:t>
            </a:r>
            <a:r>
              <a:rPr lang="en-US" sz="2000" dirty="0" err="1" smtClean="0"/>
              <a:t>đội</a:t>
            </a:r>
            <a:r>
              <a:rPr lang="en-US" sz="2000" dirty="0" smtClean="0"/>
              <a:t>)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b="1" i="1" dirty="0" err="1" smtClean="0">
                <a:solidFill>
                  <a:srgbClr val="CC0000"/>
                </a:solidFill>
              </a:rPr>
              <a:t>gần</a:t>
            </a:r>
            <a:r>
              <a:rPr lang="en-US" sz="2000" i="1" dirty="0" smtClean="0">
                <a:solidFill>
                  <a:srgbClr val="CC0000"/>
                </a:solidFill>
              </a:rPr>
              <a:t> </a:t>
            </a:r>
            <a:r>
              <a:rPr lang="en-US" sz="2000" b="1" i="1" dirty="0" smtClean="0">
                <a:solidFill>
                  <a:srgbClr val="CC0000"/>
                </a:solidFill>
              </a:rPr>
              <a:t>270 </a:t>
            </a:r>
            <a:r>
              <a:rPr lang="en-US" sz="2000" b="1" i="1" dirty="0" err="1" smtClean="0">
                <a:solidFill>
                  <a:srgbClr val="CC0000"/>
                </a:solidFill>
              </a:rPr>
              <a:t>nghìn</a:t>
            </a:r>
            <a:r>
              <a:rPr lang="en-US" sz="2000" b="1" i="1" dirty="0" smtClean="0">
                <a:solidFill>
                  <a:srgbClr val="CC0000"/>
                </a:solidFill>
              </a:rPr>
              <a:t> </a:t>
            </a:r>
            <a:r>
              <a:rPr lang="en-US" sz="2000" b="1" i="1" dirty="0" err="1" smtClean="0">
                <a:solidFill>
                  <a:srgbClr val="CC0000"/>
                </a:solidFill>
              </a:rPr>
              <a:t>người</a:t>
            </a:r>
            <a:r>
              <a:rPr lang="en-US" sz="2000" b="1" dirty="0" smtClean="0"/>
              <a:t>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914400"/>
            <a:ext cx="43259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33"/>
                </a:solidFill>
              </a:rPr>
              <a:t> </a:t>
            </a:r>
            <a:r>
              <a:rPr lang="en-US" sz="2400" b="1" dirty="0">
                <a:solidFill>
                  <a:srgbClr val="660033"/>
                </a:solidFill>
              </a:rPr>
              <a:t>1. </a:t>
            </a:r>
            <a:r>
              <a:rPr lang="en-US" sz="2400" b="1" dirty="0" err="1">
                <a:solidFill>
                  <a:srgbClr val="660033"/>
                </a:solidFill>
              </a:rPr>
              <a:t>Tình</a:t>
            </a:r>
            <a:r>
              <a:rPr lang="en-US" sz="2400" b="1" dirty="0">
                <a:solidFill>
                  <a:srgbClr val="660033"/>
                </a:solidFill>
              </a:rPr>
              <a:t> </a:t>
            </a:r>
            <a:r>
              <a:rPr lang="en-US" sz="2400" b="1" dirty="0" err="1">
                <a:solidFill>
                  <a:srgbClr val="660033"/>
                </a:solidFill>
              </a:rPr>
              <a:t>hình</a:t>
            </a:r>
            <a:r>
              <a:rPr lang="en-US" sz="2400" b="1" dirty="0">
                <a:solidFill>
                  <a:srgbClr val="660033"/>
                </a:solidFill>
              </a:rPr>
              <a:t>:</a:t>
            </a:r>
          </a:p>
          <a:p>
            <a:r>
              <a:rPr lang="en-US" sz="2200" b="1" dirty="0" smtClean="0">
                <a:solidFill>
                  <a:srgbClr val="0000FF"/>
                </a:solidFill>
              </a:rPr>
              <a:t>      a</a:t>
            </a:r>
            <a:r>
              <a:rPr lang="en-US" sz="2200" b="1" dirty="0">
                <a:solidFill>
                  <a:srgbClr val="0000FF"/>
                </a:solidFill>
              </a:rPr>
              <a:t>. </a:t>
            </a:r>
            <a:r>
              <a:rPr lang="en-US" sz="2200" b="1" dirty="0" err="1">
                <a:solidFill>
                  <a:srgbClr val="0000FF"/>
                </a:solidFill>
              </a:rPr>
              <a:t>Thực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trạng</a:t>
            </a:r>
            <a:r>
              <a:rPr lang="en-US" sz="2200" b="1" dirty="0" smtClean="0">
                <a:solidFill>
                  <a:srgbClr val="0000FF"/>
                </a:solidFill>
              </a:rPr>
              <a:t>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B7B57E-3355-4544-93E9-79849700CCD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9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/>
          <a:lstStyle/>
          <a:p>
            <a:pPr algn="ctr"/>
            <a:r>
              <a:rPr lang="en-US" sz="2600" dirty="0" smtClean="0">
                <a:solidFill>
                  <a:srgbClr val="002060"/>
                </a:solidFill>
              </a:rPr>
              <a:t>b</a:t>
            </a:r>
            <a:r>
              <a:rPr lang="en-US" sz="2600" dirty="0">
                <a:solidFill>
                  <a:srgbClr val="002060"/>
                </a:solidFill>
              </a:rPr>
              <a:t>. </a:t>
            </a:r>
            <a:r>
              <a:rPr lang="en-US" sz="2600" dirty="0" err="1">
                <a:solidFill>
                  <a:srgbClr val="002060"/>
                </a:solidFill>
              </a:rPr>
              <a:t>Ưu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điểm</a:t>
            </a:r>
            <a:r>
              <a:rPr lang="en-US" sz="2600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123068" name="Group 188"/>
          <p:cNvGrpSpPr>
            <a:grpSpLocks/>
          </p:cNvGrpSpPr>
          <p:nvPr/>
        </p:nvGrpSpPr>
        <p:grpSpPr bwMode="auto">
          <a:xfrm rot="1076704">
            <a:off x="5659439" y="2481263"/>
            <a:ext cx="3040063" cy="3040063"/>
            <a:chOff x="3416" y="1467"/>
            <a:chExt cx="1915" cy="1915"/>
          </a:xfrm>
        </p:grpSpPr>
        <p:sp>
          <p:nvSpPr>
            <p:cNvPr id="123069" name="AutoShape 189"/>
            <p:cNvSpPr>
              <a:spLocks noChangeArrowheads="1"/>
            </p:cNvSpPr>
            <p:nvPr/>
          </p:nvSpPr>
          <p:spPr bwMode="gray">
            <a:xfrm rot="15910866">
              <a:off x="3416" y="1467"/>
              <a:ext cx="1915" cy="1915"/>
            </a:xfrm>
            <a:custGeom>
              <a:avLst/>
              <a:gdLst>
                <a:gd name="G0" fmla="+- 0 0 0"/>
                <a:gd name="G1" fmla="+- -3915913 0 0"/>
                <a:gd name="G2" fmla="+- 0 0 -3915913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30 0 0"/>
                <a:gd name="G9" fmla="+- 0 0 -3915913"/>
                <a:gd name="G10" fmla="+- 733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733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7330 0"/>
                <a:gd name="G29" fmla="sin 733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915913"/>
                <a:gd name="G36" fmla="sin G34 -3915913"/>
                <a:gd name="G37" fmla="+/ -3915913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30 G39"/>
                <a:gd name="G43" fmla="sin 733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164 w 21600"/>
                <a:gd name="T5" fmla="*/ 5420 h 21600"/>
                <a:gd name="T6" fmla="*/ 15366 w 21600"/>
                <a:gd name="T7" fmla="*/ 2969 h 21600"/>
                <a:gd name="T8" fmla="*/ 17155 w 21600"/>
                <a:gd name="T9" fmla="*/ 7148 h 21600"/>
                <a:gd name="T10" fmla="*/ 24300 w 21600"/>
                <a:gd name="T11" fmla="*/ 10800 h 21600"/>
                <a:gd name="T12" fmla="*/ 19865 w 21600"/>
                <a:gd name="T13" fmla="*/ 15235 h 21600"/>
                <a:gd name="T14" fmla="*/ 1543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130" y="10800"/>
                  </a:moveTo>
                  <a:cubicBezTo>
                    <a:pt x="18130" y="8192"/>
                    <a:pt x="16744" y="5781"/>
                    <a:pt x="14492" y="4467"/>
                  </a:cubicBezTo>
                  <a:lnTo>
                    <a:pt x="16240" y="1470"/>
                  </a:lnTo>
                  <a:cubicBezTo>
                    <a:pt x="19559" y="3405"/>
                    <a:pt x="21599" y="6958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9865" y="15235"/>
                  </a:lnTo>
                  <a:lnTo>
                    <a:pt x="15430" y="10800"/>
                  </a:lnTo>
                  <a:lnTo>
                    <a:pt x="18130" y="108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039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039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scene3d>
              <a:camera prst="legacyPerspectiveBottomRight">
                <a:rot lat="20699999" lon="1500000" rev="0"/>
              </a:camera>
              <a:lightRig rig="legacyHarsh3" dir="b"/>
            </a:scene3d>
            <a:sp3d extrusionH="290500" prstMaterial="legacyMetal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3070" name="AutoShape 190"/>
            <p:cNvSpPr>
              <a:spLocks noChangeArrowheads="1"/>
            </p:cNvSpPr>
            <p:nvPr/>
          </p:nvSpPr>
          <p:spPr bwMode="gray">
            <a:xfrm rot="10656116">
              <a:off x="3416" y="1467"/>
              <a:ext cx="1915" cy="1915"/>
            </a:xfrm>
            <a:custGeom>
              <a:avLst/>
              <a:gdLst>
                <a:gd name="G0" fmla="+- 365983 0 0"/>
                <a:gd name="G1" fmla="+- -3923966 0 0"/>
                <a:gd name="G2" fmla="+- 365983 0 -3923966"/>
                <a:gd name="G3" fmla="+- 10800 0 0"/>
                <a:gd name="G4" fmla="+- 0 0 36598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67 0 0"/>
                <a:gd name="G9" fmla="+- 0 0 -3923966"/>
                <a:gd name="G10" fmla="+- 7367 0 2700"/>
                <a:gd name="G11" fmla="cos G10 365983"/>
                <a:gd name="G12" fmla="sin G10 365983"/>
                <a:gd name="G13" fmla="cos 13500 365983"/>
                <a:gd name="G14" fmla="sin 13500 365983"/>
                <a:gd name="G15" fmla="+- G11 10800 0"/>
                <a:gd name="G16" fmla="+- G12 10800 0"/>
                <a:gd name="G17" fmla="+- G13 10800 0"/>
                <a:gd name="G18" fmla="+- G14 10800 0"/>
                <a:gd name="G19" fmla="*/ 7367 1 2"/>
                <a:gd name="G20" fmla="+- G19 5400 0"/>
                <a:gd name="G21" fmla="cos G20 365983"/>
                <a:gd name="G22" fmla="sin G20 365983"/>
                <a:gd name="G23" fmla="+- G21 10800 0"/>
                <a:gd name="G24" fmla="+- G12 G23 G22"/>
                <a:gd name="G25" fmla="+- G22 G23 G11"/>
                <a:gd name="G26" fmla="cos 10800 365983"/>
                <a:gd name="G27" fmla="sin 10800 365983"/>
                <a:gd name="G28" fmla="cos 7367 365983"/>
                <a:gd name="G29" fmla="sin 7367 36598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923966"/>
                <a:gd name="G36" fmla="sin G34 -3923966"/>
                <a:gd name="G37" fmla="+/ -3923966 36598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67 G39"/>
                <a:gd name="G43" fmla="sin 736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410 w 21600"/>
                <a:gd name="T5" fmla="*/ 5872 h 21600"/>
                <a:gd name="T6" fmla="*/ 15359 w 21600"/>
                <a:gd name="T7" fmla="*/ 2942 h 21600"/>
                <a:gd name="T8" fmla="*/ 17355 w 21600"/>
                <a:gd name="T9" fmla="*/ 7438 h 21600"/>
                <a:gd name="T10" fmla="*/ 24235 w 21600"/>
                <a:gd name="T11" fmla="*/ 12113 h 21600"/>
                <a:gd name="T12" fmla="*/ 19411 w 21600"/>
                <a:gd name="T13" fmla="*/ 16079 h 21600"/>
                <a:gd name="T14" fmla="*/ 15444 w 21600"/>
                <a:gd name="T15" fmla="*/ 112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132" y="11516"/>
                  </a:moveTo>
                  <a:cubicBezTo>
                    <a:pt x="18155" y="11278"/>
                    <a:pt x="18167" y="11039"/>
                    <a:pt x="18167" y="10800"/>
                  </a:cubicBezTo>
                  <a:cubicBezTo>
                    <a:pt x="18167" y="8173"/>
                    <a:pt x="16768" y="5746"/>
                    <a:pt x="14497" y="4428"/>
                  </a:cubicBezTo>
                  <a:lnTo>
                    <a:pt x="16220" y="1458"/>
                  </a:lnTo>
                  <a:cubicBezTo>
                    <a:pt x="19550" y="3391"/>
                    <a:pt x="21600" y="6949"/>
                    <a:pt x="21600" y="10800"/>
                  </a:cubicBezTo>
                  <a:cubicBezTo>
                    <a:pt x="21600" y="11150"/>
                    <a:pt x="21582" y="11501"/>
                    <a:pt x="21548" y="11850"/>
                  </a:cubicBezTo>
                  <a:lnTo>
                    <a:pt x="24235" y="12113"/>
                  </a:lnTo>
                  <a:lnTo>
                    <a:pt x="19411" y="16079"/>
                  </a:lnTo>
                  <a:lnTo>
                    <a:pt x="15444" y="11254"/>
                  </a:lnTo>
                  <a:lnTo>
                    <a:pt x="18132" y="11516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039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039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scene3d>
              <a:camera prst="legacyPerspectiveBottomRight">
                <a:rot lat="20999999" lon="1500000" rev="0"/>
              </a:camera>
              <a:lightRig rig="legacyHarsh3" dir="b"/>
            </a:scene3d>
            <a:sp3d extrusionH="290500" prstMaterial="legacyMetal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3071" name="AutoShape 191"/>
            <p:cNvSpPr>
              <a:spLocks noChangeArrowheads="1"/>
            </p:cNvSpPr>
            <p:nvPr/>
          </p:nvSpPr>
          <p:spPr bwMode="gray">
            <a:xfrm rot="5256116">
              <a:off x="3416" y="1467"/>
              <a:ext cx="1915" cy="1915"/>
            </a:xfrm>
            <a:custGeom>
              <a:avLst/>
              <a:gdLst>
                <a:gd name="G0" fmla="+- 0 0 0"/>
                <a:gd name="G1" fmla="+- -3863678 0 0"/>
                <a:gd name="G2" fmla="+- 0 0 -3863678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30 0 0"/>
                <a:gd name="G9" fmla="+- 0 0 -3863678"/>
                <a:gd name="G10" fmla="+- 733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733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7330 0"/>
                <a:gd name="G29" fmla="sin 733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863678"/>
                <a:gd name="G36" fmla="sin G34 -3863678"/>
                <a:gd name="G37" fmla="+/ -3863678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30 G39"/>
                <a:gd name="G43" fmla="sin 733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201 w 21600"/>
                <a:gd name="T5" fmla="*/ 5485 h 21600"/>
                <a:gd name="T6" fmla="*/ 15474 w 21600"/>
                <a:gd name="T7" fmla="*/ 3033 h 21600"/>
                <a:gd name="T8" fmla="*/ 17181 w 21600"/>
                <a:gd name="T9" fmla="*/ 7193 h 21600"/>
                <a:gd name="T10" fmla="*/ 24300 w 21600"/>
                <a:gd name="T11" fmla="*/ 10800 h 21600"/>
                <a:gd name="T12" fmla="*/ 19865 w 21600"/>
                <a:gd name="T13" fmla="*/ 15235 h 21600"/>
                <a:gd name="T14" fmla="*/ 1543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130" y="10800"/>
                  </a:moveTo>
                  <a:cubicBezTo>
                    <a:pt x="18130" y="8228"/>
                    <a:pt x="16782" y="5845"/>
                    <a:pt x="14580" y="4519"/>
                  </a:cubicBezTo>
                  <a:lnTo>
                    <a:pt x="16369" y="1546"/>
                  </a:lnTo>
                  <a:cubicBezTo>
                    <a:pt x="19615" y="3500"/>
                    <a:pt x="21599" y="7011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9865" y="15235"/>
                  </a:lnTo>
                  <a:lnTo>
                    <a:pt x="15430" y="10800"/>
                  </a:lnTo>
                  <a:lnTo>
                    <a:pt x="18130" y="1080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0392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039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scene3d>
              <a:camera prst="legacyPerspectiveBottomRight">
                <a:rot lat="20999999" lon="1500000" rev="0"/>
              </a:camera>
              <a:lightRig rig="legacyHarsh3" dir="b"/>
            </a:scene3d>
            <a:sp3d extrusionH="290500" prstMaterial="legacyMetal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3072" name="AutoShape 192"/>
            <p:cNvSpPr>
              <a:spLocks noChangeArrowheads="1"/>
            </p:cNvSpPr>
            <p:nvPr/>
          </p:nvSpPr>
          <p:spPr bwMode="gray">
            <a:xfrm rot="21456116">
              <a:off x="3416" y="1467"/>
              <a:ext cx="1915" cy="1915"/>
            </a:xfrm>
            <a:custGeom>
              <a:avLst/>
              <a:gdLst>
                <a:gd name="G0" fmla="+- -68763 0 0"/>
                <a:gd name="G1" fmla="+- -3981460 0 0"/>
                <a:gd name="G2" fmla="+- -68763 0 -3981460"/>
                <a:gd name="G3" fmla="+- 10800 0 0"/>
                <a:gd name="G4" fmla="+- 0 0 -6876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63 0 0"/>
                <a:gd name="G9" fmla="+- 0 0 -3981460"/>
                <a:gd name="G10" fmla="+- 7263 0 2700"/>
                <a:gd name="G11" fmla="cos G10 -68763"/>
                <a:gd name="G12" fmla="sin G10 -68763"/>
                <a:gd name="G13" fmla="cos 13500 -68763"/>
                <a:gd name="G14" fmla="sin 13500 -68763"/>
                <a:gd name="G15" fmla="+- G11 10800 0"/>
                <a:gd name="G16" fmla="+- G12 10800 0"/>
                <a:gd name="G17" fmla="+- G13 10800 0"/>
                <a:gd name="G18" fmla="+- G14 10800 0"/>
                <a:gd name="G19" fmla="*/ 7263 1 2"/>
                <a:gd name="G20" fmla="+- G19 5400 0"/>
                <a:gd name="G21" fmla="cos G20 -68763"/>
                <a:gd name="G22" fmla="sin G20 -68763"/>
                <a:gd name="G23" fmla="+- G21 10800 0"/>
                <a:gd name="G24" fmla="+- G12 G23 G22"/>
                <a:gd name="G25" fmla="+- G22 G23 G11"/>
                <a:gd name="G26" fmla="cos 10800 -68763"/>
                <a:gd name="G27" fmla="sin 10800 -68763"/>
                <a:gd name="G28" fmla="cos 7263 -68763"/>
                <a:gd name="G29" fmla="sin 7263 -6876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981460"/>
                <a:gd name="G36" fmla="sin G34 -3981460"/>
                <a:gd name="G37" fmla="+/ -3981460 -6876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63 G39"/>
                <a:gd name="G43" fmla="sin 726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067 w 21600"/>
                <a:gd name="T5" fmla="*/ 5253 h 21600"/>
                <a:gd name="T6" fmla="*/ 15212 w 21600"/>
                <a:gd name="T7" fmla="*/ 2919 h 21600"/>
                <a:gd name="T8" fmla="*/ 17032 w 21600"/>
                <a:gd name="T9" fmla="*/ 7070 h 21600"/>
                <a:gd name="T10" fmla="*/ 24297 w 21600"/>
                <a:gd name="T11" fmla="*/ 10552 h 21600"/>
                <a:gd name="T12" fmla="*/ 19912 w 21600"/>
                <a:gd name="T13" fmla="*/ 15102 h 21600"/>
                <a:gd name="T14" fmla="*/ 15362 w 21600"/>
                <a:gd name="T15" fmla="*/ 1071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61" y="10667"/>
                  </a:moveTo>
                  <a:cubicBezTo>
                    <a:pt x="18014" y="8086"/>
                    <a:pt x="16600" y="5724"/>
                    <a:pt x="14348" y="4462"/>
                  </a:cubicBezTo>
                  <a:lnTo>
                    <a:pt x="16076" y="1376"/>
                  </a:lnTo>
                  <a:cubicBezTo>
                    <a:pt x="19425" y="3252"/>
                    <a:pt x="21527" y="6764"/>
                    <a:pt x="21598" y="10602"/>
                  </a:cubicBezTo>
                  <a:lnTo>
                    <a:pt x="24297" y="10552"/>
                  </a:lnTo>
                  <a:lnTo>
                    <a:pt x="19912" y="15102"/>
                  </a:lnTo>
                  <a:lnTo>
                    <a:pt x="15362" y="10716"/>
                  </a:lnTo>
                  <a:lnTo>
                    <a:pt x="18061" y="1066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6039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039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scene3d>
              <a:camera prst="legacyPerspectiveBottomRight">
                <a:rot lat="20999999" lon="1500000" rev="0"/>
              </a:camera>
              <a:lightRig rig="legacyHarsh3" dir="b"/>
            </a:scene3d>
            <a:sp3d extrusionH="290500" prstMaterial="legacyMetal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123073" name="Text Box 193"/>
          <p:cNvSpPr txBox="1">
            <a:spLocks noChangeArrowheads="1"/>
          </p:cNvSpPr>
          <p:nvPr/>
        </p:nvSpPr>
        <p:spPr bwMode="gray">
          <a:xfrm>
            <a:off x="6521450" y="3400961"/>
            <a:ext cx="14795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err="1" smtClean="0">
                <a:solidFill>
                  <a:srgbClr val="CC3300"/>
                </a:solidFill>
              </a:rPr>
              <a:t>Ưu</a:t>
            </a:r>
            <a:r>
              <a:rPr lang="en-US" sz="2000" b="1" i="1" dirty="0" smtClean="0">
                <a:solidFill>
                  <a:srgbClr val="CC3300"/>
                </a:solidFill>
              </a:rPr>
              <a:t> </a:t>
            </a:r>
            <a:r>
              <a:rPr lang="en-US" sz="2000" b="1" i="1" dirty="0" err="1" smtClean="0">
                <a:solidFill>
                  <a:srgbClr val="CC3300"/>
                </a:solidFill>
              </a:rPr>
              <a:t>điểm</a:t>
            </a:r>
            <a:r>
              <a:rPr lang="en-US" sz="2000" b="1" i="1" dirty="0" smtClean="0">
                <a:solidFill>
                  <a:srgbClr val="CC3300"/>
                </a:solidFill>
              </a:rPr>
              <a:t> </a:t>
            </a:r>
            <a:r>
              <a:rPr lang="en-US" sz="2000" b="1" dirty="0" err="1" smtClean="0">
                <a:solidFill>
                  <a:srgbClr val="0066FF"/>
                </a:solidFill>
                <a:latin typeface="Arial" charset="0"/>
              </a:rPr>
              <a:t>của</a:t>
            </a:r>
            <a:r>
              <a:rPr lang="en-US" sz="2000" b="1" dirty="0" smtClean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0066FF"/>
                </a:solidFill>
                <a:latin typeface="Arial" charset="0"/>
              </a:rPr>
              <a:t>đơn</a:t>
            </a:r>
            <a:r>
              <a:rPr lang="en-US" sz="2000" b="1" dirty="0" smtClean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0066FF"/>
                </a:solidFill>
                <a:latin typeface="Arial" charset="0"/>
              </a:rPr>
              <a:t>vị</a:t>
            </a:r>
            <a:r>
              <a:rPr lang="en-US" sz="2000" b="1" dirty="0" smtClean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0066FF"/>
                </a:solidFill>
                <a:latin typeface="Arial" charset="0"/>
              </a:rPr>
              <a:t>sự</a:t>
            </a:r>
            <a:r>
              <a:rPr lang="en-US" sz="2000" b="1" dirty="0" smtClean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0066FF"/>
                </a:solidFill>
                <a:latin typeface="Arial" charset="0"/>
              </a:rPr>
              <a:t>nghiệp</a:t>
            </a:r>
            <a:r>
              <a:rPr lang="en-US" sz="2000" b="1" dirty="0" smtClean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0066FF"/>
                </a:solidFill>
                <a:latin typeface="Arial" charset="0"/>
              </a:rPr>
              <a:t>công</a:t>
            </a:r>
            <a:r>
              <a:rPr lang="en-US" sz="2000" b="1" dirty="0" smtClean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0066FF"/>
                </a:solidFill>
                <a:latin typeface="Arial" charset="0"/>
              </a:rPr>
              <a:t>lập</a:t>
            </a:r>
            <a:endParaRPr lang="en-US" sz="2000" b="1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123074" name="Picture 194" descr="1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36538" y="2844305"/>
            <a:ext cx="6088062" cy="188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76" name="Rectangle 196"/>
          <p:cNvSpPr>
            <a:spLocks noChangeArrowheads="1"/>
          </p:cNvSpPr>
          <p:nvPr/>
        </p:nvSpPr>
        <p:spPr bwMode="black">
          <a:xfrm>
            <a:off x="304800" y="609600"/>
            <a:ext cx="6019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</a:rPr>
              <a:t>Hệ</a:t>
            </a:r>
            <a:r>
              <a:rPr 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thống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các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đơn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vị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sự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nghiệp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công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lập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23077" name="Text Box 197"/>
          <p:cNvSpPr txBox="1">
            <a:spLocks noChangeArrowheads="1"/>
          </p:cNvSpPr>
          <p:nvPr/>
        </p:nvSpPr>
        <p:spPr bwMode="gray">
          <a:xfrm>
            <a:off x="304799" y="1066800"/>
            <a:ext cx="838200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880" indent="-182880" eaLnBrk="0" hangingPunct="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sz="2000" dirty="0" err="1" smtClean="0"/>
              <a:t>Góp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hoàn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thành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cơ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bản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các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mục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tiêu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Thiên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niên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kỷ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của</a:t>
            </a:r>
            <a:r>
              <a:rPr lang="en-US" sz="2000" b="1" i="1" dirty="0" smtClean="0">
                <a:solidFill>
                  <a:srgbClr val="FF0000"/>
                </a:solidFill>
              </a:rPr>
              <a:t> LHQ,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đã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đạt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/>
              <a:t>mục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giảm</a:t>
            </a:r>
            <a:r>
              <a:rPr lang="en-US" sz="2000" dirty="0"/>
              <a:t> </a:t>
            </a:r>
            <a:r>
              <a:rPr lang="en-US" sz="2000" dirty="0" err="1"/>
              <a:t>nghèo</a:t>
            </a:r>
            <a:r>
              <a:rPr lang="en-US" sz="2000" dirty="0"/>
              <a:t> </a:t>
            </a:r>
            <a:r>
              <a:rPr lang="en-US" sz="2000" dirty="0" err="1"/>
              <a:t>bền</a:t>
            </a:r>
            <a:r>
              <a:rPr lang="en-US" sz="2000" dirty="0"/>
              <a:t> </a:t>
            </a:r>
            <a:r>
              <a:rPr lang="en-US" sz="2000" dirty="0" err="1" smtClean="0"/>
              <a:t>vững</a:t>
            </a:r>
            <a:r>
              <a:rPr lang="en-US" sz="2000" dirty="0"/>
              <a:t>;</a:t>
            </a:r>
            <a:r>
              <a:rPr lang="en-US" sz="2000" dirty="0" smtClean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phổ</a:t>
            </a:r>
            <a:r>
              <a:rPr lang="en-US" sz="2000" dirty="0"/>
              <a:t> </a:t>
            </a:r>
            <a:r>
              <a:rPr lang="en-US" sz="2000" dirty="0" err="1"/>
              <a:t>cập</a:t>
            </a:r>
            <a:r>
              <a:rPr lang="en-US" sz="2000" dirty="0"/>
              <a:t> </a:t>
            </a:r>
            <a:r>
              <a:rPr lang="en-US" sz="2000" dirty="0" err="1"/>
              <a:t>giáo</a:t>
            </a:r>
            <a:r>
              <a:rPr lang="en-US" sz="2000" dirty="0"/>
              <a:t> </a:t>
            </a:r>
            <a:r>
              <a:rPr lang="en-US" sz="2000" dirty="0" err="1"/>
              <a:t>dục</a:t>
            </a:r>
            <a:r>
              <a:rPr lang="en-US" sz="2000" dirty="0"/>
              <a:t> </a:t>
            </a:r>
            <a:r>
              <a:rPr lang="en-US" sz="2000" dirty="0" err="1"/>
              <a:t>mầm</a:t>
            </a:r>
            <a:r>
              <a:rPr lang="en-US" sz="2000" dirty="0"/>
              <a:t> non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phổ</a:t>
            </a:r>
            <a:r>
              <a:rPr lang="en-US" sz="2000" dirty="0"/>
              <a:t> </a:t>
            </a:r>
            <a:r>
              <a:rPr lang="en-US" sz="2000" dirty="0" err="1"/>
              <a:t>cập</a:t>
            </a:r>
            <a:r>
              <a:rPr lang="en-US" sz="2000" dirty="0"/>
              <a:t> </a:t>
            </a:r>
            <a:r>
              <a:rPr lang="en-US" sz="2000" dirty="0" err="1"/>
              <a:t>giáo</a:t>
            </a:r>
            <a:r>
              <a:rPr lang="en-US" sz="2000" dirty="0"/>
              <a:t> </a:t>
            </a:r>
            <a:r>
              <a:rPr lang="en-US" sz="2000" dirty="0" err="1"/>
              <a:t>dục</a:t>
            </a:r>
            <a:r>
              <a:rPr lang="en-US" sz="2000" dirty="0"/>
              <a:t> </a:t>
            </a:r>
            <a:r>
              <a:rPr lang="en-US" sz="2000" dirty="0" err="1"/>
              <a:t>tiểu</a:t>
            </a:r>
            <a:r>
              <a:rPr lang="en-US" sz="2000" dirty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; </a:t>
            </a:r>
            <a:r>
              <a:rPr lang="en-US" sz="2000" dirty="0" err="1" smtClean="0"/>
              <a:t>tăng</a:t>
            </a:r>
            <a:r>
              <a:rPr lang="en-US" sz="2000" dirty="0" smtClean="0"/>
              <a:t> </a:t>
            </a:r>
            <a:r>
              <a:rPr lang="en-US" sz="2000" dirty="0" err="1"/>
              <a:t>cường</a:t>
            </a:r>
            <a:r>
              <a:rPr lang="en-US" sz="2000" dirty="0"/>
              <a:t> </a:t>
            </a:r>
            <a:r>
              <a:rPr lang="en-US" sz="2000" dirty="0" err="1"/>
              <a:t>bình</a:t>
            </a:r>
            <a:r>
              <a:rPr lang="en-US" sz="2000" dirty="0"/>
              <a:t> </a:t>
            </a:r>
            <a:r>
              <a:rPr lang="en-US" sz="2000" dirty="0" err="1"/>
              <a:t>đẳng</a:t>
            </a:r>
            <a:r>
              <a:rPr lang="en-US" sz="2000" dirty="0"/>
              <a:t> </a:t>
            </a:r>
            <a:r>
              <a:rPr lang="en-US" sz="2000" dirty="0" err="1"/>
              <a:t>giới</a:t>
            </a:r>
            <a:r>
              <a:rPr lang="en-US" sz="2000" dirty="0"/>
              <a:t>, </a:t>
            </a:r>
            <a:r>
              <a:rPr lang="en-US" sz="2000" dirty="0" err="1"/>
              <a:t>nâng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sức</a:t>
            </a:r>
            <a:r>
              <a:rPr lang="en-US" sz="2000" dirty="0"/>
              <a:t> </a:t>
            </a:r>
            <a:r>
              <a:rPr lang="en-US" sz="2000" dirty="0" err="1"/>
              <a:t>khoẻ</a:t>
            </a:r>
            <a:r>
              <a:rPr lang="en-US" sz="2000" dirty="0"/>
              <a:t> </a:t>
            </a:r>
            <a:r>
              <a:rPr lang="en-US" sz="2000" dirty="0" smtClean="0"/>
              <a:t>ND; </a:t>
            </a:r>
            <a:r>
              <a:rPr lang="en-US" sz="2000" dirty="0" err="1" smtClean="0"/>
              <a:t>bảo</a:t>
            </a:r>
            <a:r>
              <a:rPr lang="en-US" sz="2000" dirty="0" smtClean="0"/>
              <a:t> </a:t>
            </a:r>
            <a:r>
              <a:rPr lang="en-US" sz="2000" dirty="0" err="1"/>
              <a:t>đảm</a:t>
            </a:r>
            <a:r>
              <a:rPr lang="en-US" sz="2000" dirty="0"/>
              <a:t> </a:t>
            </a:r>
            <a:r>
              <a:rPr lang="en-US" sz="2000" dirty="0" err="1"/>
              <a:t>bền</a:t>
            </a:r>
            <a:r>
              <a:rPr lang="en-US" sz="2000" dirty="0"/>
              <a:t> </a:t>
            </a:r>
            <a:r>
              <a:rPr lang="en-US" sz="2000" dirty="0" err="1"/>
              <a:t>vững</a:t>
            </a:r>
            <a:r>
              <a:rPr lang="en-US" sz="2000" dirty="0"/>
              <a:t> </a:t>
            </a:r>
            <a:r>
              <a:rPr lang="en-US" sz="2000" dirty="0" err="1"/>
              <a:t>môi</a:t>
            </a:r>
            <a:r>
              <a:rPr lang="en-US" sz="2000" dirty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              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smtClean="0"/>
              <a:t>XH.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23078" name="Rectangle 198"/>
          <p:cNvSpPr>
            <a:spLocks noChangeArrowheads="1"/>
          </p:cNvSpPr>
          <p:nvPr/>
        </p:nvSpPr>
        <p:spPr bwMode="black">
          <a:xfrm>
            <a:off x="228599" y="2765207"/>
            <a:ext cx="5808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sz="2000" b="1" i="1" dirty="0" err="1" smtClean="0">
                <a:solidFill>
                  <a:srgbClr val="0000FF"/>
                </a:solidFill>
              </a:rPr>
              <a:t>Hệ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thống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cung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ứng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dịch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vụ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sự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nghiệp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công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23079" name="Text Box 199"/>
          <p:cNvSpPr txBox="1">
            <a:spLocks noChangeArrowheads="1"/>
          </p:cNvSpPr>
          <p:nvPr/>
        </p:nvSpPr>
        <p:spPr bwMode="gray">
          <a:xfrm>
            <a:off x="234950" y="3124200"/>
            <a:ext cx="5480050" cy="13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880" indent="-182880" eaLnBrk="0" hangingPunct="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sz="2000" dirty="0" err="1" smtClean="0">
                <a:solidFill>
                  <a:schemeClr val="tx2"/>
                </a:solidFill>
              </a:rPr>
              <a:t>Hình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thành</a:t>
            </a:r>
            <a:r>
              <a:rPr lang="en-US" sz="2000" dirty="0">
                <a:solidFill>
                  <a:schemeClr val="tx2"/>
                </a:solidFill>
              </a:rPr>
              <a:t> ở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hầu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hết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các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địa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bàn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lĩnh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vực</a:t>
            </a:r>
            <a:r>
              <a:rPr lang="en-US" sz="2000" dirty="0">
                <a:solidFill>
                  <a:schemeClr val="tx2"/>
                </a:solidFill>
              </a:rPr>
              <a:t>; 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182880" indent="-182880" eaLnBrk="0" hangingPunct="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sz="2000" dirty="0" err="1">
                <a:solidFill>
                  <a:schemeClr val="tx2"/>
                </a:solidFill>
              </a:rPr>
              <a:t>M</a:t>
            </a:r>
            <a:r>
              <a:rPr lang="en-US" sz="2000" dirty="0" err="1" smtClean="0">
                <a:solidFill>
                  <a:schemeClr val="tx2"/>
                </a:solidFill>
              </a:rPr>
              <a:t>ạng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lưới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cơ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sở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giáo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dục</a:t>
            </a:r>
            <a:r>
              <a:rPr lang="en-US" sz="2000" dirty="0">
                <a:solidFill>
                  <a:schemeClr val="tx2"/>
                </a:solidFill>
              </a:rPr>
              <a:t>, y </a:t>
            </a:r>
            <a:r>
              <a:rPr lang="en-US" sz="2000" dirty="0" err="1">
                <a:solidFill>
                  <a:schemeClr val="tx2"/>
                </a:solidFill>
              </a:rPr>
              <a:t>tế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văn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hoá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thể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thao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rộng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khắp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nông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thôn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vùng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sâu</a:t>
            </a:r>
            <a:r>
              <a:rPr lang="en-US" sz="2000" dirty="0" smtClean="0">
                <a:solidFill>
                  <a:schemeClr val="tx2"/>
                </a:solidFill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</a:rPr>
              <a:t>biên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giới</a:t>
            </a:r>
            <a:r>
              <a:rPr lang="en-US" sz="2000" dirty="0" smtClean="0">
                <a:solidFill>
                  <a:schemeClr val="tx2"/>
                </a:solidFill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</a:rPr>
              <a:t>hải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đảo</a:t>
            </a:r>
            <a:r>
              <a:rPr lang="en-US" dirty="0" smtClean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123080" name="Rectangle 200"/>
          <p:cNvSpPr>
            <a:spLocks noChangeArrowheads="1"/>
          </p:cNvSpPr>
          <p:nvPr/>
        </p:nvSpPr>
        <p:spPr bwMode="black">
          <a:xfrm>
            <a:off x="228600" y="4854714"/>
            <a:ext cx="58086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i="1" dirty="0"/>
              <a:t> </a:t>
            </a:r>
            <a:r>
              <a:rPr lang="en-US" sz="2000" b="1" i="1" dirty="0" err="1" smtClean="0">
                <a:solidFill>
                  <a:srgbClr val="990099"/>
                </a:solidFill>
              </a:rPr>
              <a:t>Hệ</a:t>
            </a:r>
            <a:r>
              <a:rPr lang="en-US" sz="2000" b="1" i="1" dirty="0" smtClean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thống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pháp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luật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về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 smtClean="0">
                <a:solidFill>
                  <a:srgbClr val="990099"/>
                </a:solidFill>
              </a:rPr>
              <a:t>đ.vị</a:t>
            </a:r>
            <a:r>
              <a:rPr lang="en-US" sz="2000" b="1" i="1" dirty="0" smtClean="0">
                <a:solidFill>
                  <a:srgbClr val="990099"/>
                </a:solidFill>
              </a:rPr>
              <a:t> SN </a:t>
            </a:r>
            <a:r>
              <a:rPr lang="en-US" sz="2000" b="1" i="1" dirty="0" err="1">
                <a:solidFill>
                  <a:srgbClr val="990099"/>
                </a:solidFill>
              </a:rPr>
              <a:t>công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i="1" dirty="0" err="1">
                <a:solidFill>
                  <a:srgbClr val="990099"/>
                </a:solidFill>
              </a:rPr>
              <a:t>từng</a:t>
            </a:r>
            <a:r>
              <a:rPr lang="en-US" sz="2000" i="1" dirty="0">
                <a:solidFill>
                  <a:srgbClr val="990099"/>
                </a:solidFill>
              </a:rPr>
              <a:t> </a:t>
            </a:r>
            <a:r>
              <a:rPr lang="en-US" sz="2000" i="1" dirty="0" err="1">
                <a:solidFill>
                  <a:srgbClr val="990099"/>
                </a:solidFill>
              </a:rPr>
              <a:t>bước</a:t>
            </a:r>
            <a:r>
              <a:rPr lang="en-US" sz="2000" i="1" dirty="0">
                <a:solidFill>
                  <a:srgbClr val="990099"/>
                </a:solidFill>
              </a:rPr>
              <a:t> </a:t>
            </a:r>
            <a:r>
              <a:rPr lang="en-US" sz="2000" i="1" dirty="0" err="1">
                <a:solidFill>
                  <a:srgbClr val="990099"/>
                </a:solidFill>
              </a:rPr>
              <a:t>được</a:t>
            </a:r>
            <a:r>
              <a:rPr lang="en-US" sz="2000" i="1" dirty="0">
                <a:solidFill>
                  <a:srgbClr val="990099"/>
                </a:solidFill>
              </a:rPr>
              <a:t> </a:t>
            </a:r>
            <a:r>
              <a:rPr lang="en-US" sz="2000" i="1" dirty="0" err="1">
                <a:solidFill>
                  <a:srgbClr val="990099"/>
                </a:solidFill>
              </a:rPr>
              <a:t>hoàn</a:t>
            </a:r>
            <a:r>
              <a:rPr lang="en-US" sz="2000" i="1" dirty="0">
                <a:solidFill>
                  <a:srgbClr val="990099"/>
                </a:solidFill>
              </a:rPr>
              <a:t> </a:t>
            </a:r>
            <a:r>
              <a:rPr lang="en-US" sz="2000" i="1" dirty="0" err="1">
                <a:solidFill>
                  <a:srgbClr val="990099"/>
                </a:solidFill>
              </a:rPr>
              <a:t>thiện</a:t>
            </a:r>
            <a:r>
              <a:rPr lang="en-US" sz="2000" dirty="0">
                <a:solidFill>
                  <a:srgbClr val="990099"/>
                </a:solidFill>
              </a:rPr>
              <a:t>. </a:t>
            </a:r>
            <a:endParaRPr lang="en-US" sz="2000" b="1" dirty="0">
              <a:solidFill>
                <a:srgbClr val="990099"/>
              </a:solidFill>
            </a:endParaRPr>
          </a:p>
        </p:txBody>
      </p:sp>
      <p:sp>
        <p:nvSpPr>
          <p:cNvPr id="123081" name="Text Box 201"/>
          <p:cNvSpPr txBox="1">
            <a:spLocks noChangeArrowheads="1"/>
          </p:cNvSpPr>
          <p:nvPr/>
        </p:nvSpPr>
        <p:spPr bwMode="gray">
          <a:xfrm>
            <a:off x="304800" y="5464314"/>
            <a:ext cx="55499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/>
              <a:t>- </a:t>
            </a:r>
            <a:r>
              <a:rPr lang="en-US" sz="2000" dirty="0" err="1"/>
              <a:t>C</a:t>
            </a:r>
            <a:r>
              <a:rPr lang="en-US" sz="2000" dirty="0" err="1" smtClean="0"/>
              <a:t>ác</a:t>
            </a:r>
            <a:r>
              <a:rPr lang="en-US" sz="2000" dirty="0" smtClean="0"/>
              <a:t> </a:t>
            </a:r>
            <a:r>
              <a:rPr lang="en-US" sz="2000" dirty="0" err="1" smtClean="0"/>
              <a:t>đ.vị</a:t>
            </a:r>
            <a:r>
              <a:rPr lang="en-US" sz="2000" dirty="0" smtClean="0"/>
              <a:t> SN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lập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bước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b="1" i="1" dirty="0" err="1">
                <a:solidFill>
                  <a:srgbClr val="CC3300"/>
                </a:solidFill>
              </a:rPr>
              <a:t>thực</a:t>
            </a:r>
            <a:r>
              <a:rPr lang="en-US" sz="2000" b="1" i="1" dirty="0">
                <a:solidFill>
                  <a:srgbClr val="CC3300"/>
                </a:solidFill>
              </a:rPr>
              <a:t> </a:t>
            </a:r>
            <a:r>
              <a:rPr lang="en-US" sz="2000" b="1" i="1" dirty="0" err="1" smtClean="0">
                <a:solidFill>
                  <a:srgbClr val="CC3300"/>
                </a:solidFill>
              </a:rPr>
              <a:t>hiện</a:t>
            </a:r>
            <a:r>
              <a:rPr lang="en-US" sz="2000" b="1" i="1" dirty="0" smtClean="0">
                <a:solidFill>
                  <a:srgbClr val="CC3300"/>
                </a:solidFill>
              </a:rPr>
              <a:t> </a:t>
            </a:r>
            <a:r>
              <a:rPr lang="en-US" sz="2000" b="1" i="1" dirty="0" err="1" smtClean="0">
                <a:solidFill>
                  <a:srgbClr val="CC3300"/>
                </a:solidFill>
              </a:rPr>
              <a:t>tốt</a:t>
            </a:r>
            <a:r>
              <a:rPr lang="en-US" sz="2000" b="1" i="1" dirty="0" smtClean="0">
                <a:solidFill>
                  <a:srgbClr val="CC3300"/>
                </a:solidFill>
              </a:rPr>
              <a:t> </a:t>
            </a:r>
            <a:r>
              <a:rPr lang="en-US" sz="2000" b="1" i="1" dirty="0" err="1">
                <a:solidFill>
                  <a:srgbClr val="CC3300"/>
                </a:solidFill>
              </a:rPr>
              <a:t>cơ</a:t>
            </a:r>
            <a:r>
              <a:rPr lang="en-US" sz="2000" b="1" i="1" dirty="0">
                <a:solidFill>
                  <a:srgbClr val="CC3300"/>
                </a:solidFill>
              </a:rPr>
              <a:t> </a:t>
            </a:r>
            <a:r>
              <a:rPr lang="en-US" sz="2000" b="1" i="1" dirty="0" err="1">
                <a:solidFill>
                  <a:srgbClr val="CC3300"/>
                </a:solidFill>
              </a:rPr>
              <a:t>chế</a:t>
            </a:r>
            <a:r>
              <a:rPr lang="en-US" sz="2000" b="1" i="1" dirty="0">
                <a:solidFill>
                  <a:srgbClr val="CC3300"/>
                </a:solidFill>
              </a:rPr>
              <a:t> </a:t>
            </a:r>
            <a:r>
              <a:rPr lang="en-US" sz="2000" b="1" i="1" dirty="0" err="1">
                <a:solidFill>
                  <a:srgbClr val="CC3300"/>
                </a:solidFill>
              </a:rPr>
              <a:t>tự</a:t>
            </a:r>
            <a:r>
              <a:rPr lang="en-US" sz="2000" b="1" i="1" dirty="0">
                <a:solidFill>
                  <a:srgbClr val="CC3300"/>
                </a:solidFill>
              </a:rPr>
              <a:t> </a:t>
            </a:r>
            <a:r>
              <a:rPr lang="en-US" sz="2000" b="1" i="1" dirty="0" err="1">
                <a:solidFill>
                  <a:srgbClr val="CC3300"/>
                </a:solidFill>
              </a:rPr>
              <a:t>chủ</a:t>
            </a:r>
            <a:r>
              <a:rPr lang="en-US" sz="2000" b="1" i="1" dirty="0">
                <a:solidFill>
                  <a:srgbClr val="CC3300"/>
                </a:solidFill>
              </a:rPr>
              <a:t>, </a:t>
            </a:r>
            <a:r>
              <a:rPr lang="en-US" sz="2000" b="1" i="1" dirty="0" err="1">
                <a:solidFill>
                  <a:srgbClr val="CC3300"/>
                </a:solidFill>
              </a:rPr>
              <a:t>tự</a:t>
            </a:r>
            <a:r>
              <a:rPr lang="en-US" sz="2000" b="1" i="1" dirty="0">
                <a:solidFill>
                  <a:srgbClr val="CC3300"/>
                </a:solidFill>
              </a:rPr>
              <a:t> </a:t>
            </a:r>
            <a:r>
              <a:rPr lang="en-US" sz="2000" b="1" i="1" dirty="0" err="1">
                <a:solidFill>
                  <a:srgbClr val="CC3300"/>
                </a:solidFill>
              </a:rPr>
              <a:t>chịu</a:t>
            </a:r>
            <a:r>
              <a:rPr lang="en-US" sz="2000" b="1" i="1" dirty="0">
                <a:solidFill>
                  <a:srgbClr val="CC3300"/>
                </a:solidFill>
              </a:rPr>
              <a:t> </a:t>
            </a:r>
            <a:r>
              <a:rPr lang="en-US" sz="2000" b="1" i="1" dirty="0" err="1">
                <a:solidFill>
                  <a:srgbClr val="CC3300"/>
                </a:solidFill>
              </a:rPr>
              <a:t>trách</a:t>
            </a:r>
            <a:r>
              <a:rPr lang="en-US" sz="2000" b="1" i="1" dirty="0">
                <a:solidFill>
                  <a:srgbClr val="CC3300"/>
                </a:solidFill>
              </a:rPr>
              <a:t> </a:t>
            </a:r>
            <a:r>
              <a:rPr lang="en-US" sz="2000" b="1" i="1" dirty="0" err="1" smtClean="0">
                <a:solidFill>
                  <a:srgbClr val="CC3300"/>
                </a:solidFill>
              </a:rPr>
              <a:t>nhiệm</a:t>
            </a:r>
            <a:r>
              <a:rPr lang="en-US" sz="2000" b="1" i="1" dirty="0" smtClean="0">
                <a:solidFill>
                  <a:srgbClr val="CC3300"/>
                </a:solidFill>
              </a:rPr>
              <a:t>.  </a:t>
            </a:r>
            <a:endParaRPr lang="en-US" sz="2000" b="1" i="1" dirty="0">
              <a:solidFill>
                <a:srgbClr val="CC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25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4762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Oval 2"/>
          <p:cNvSpPr>
            <a:spLocks noChangeArrowheads="1"/>
          </p:cNvSpPr>
          <p:nvPr/>
        </p:nvSpPr>
        <p:spPr bwMode="gray">
          <a:xfrm>
            <a:off x="2514600" y="2060575"/>
            <a:ext cx="2743200" cy="27432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Oval 3"/>
          <p:cNvSpPr>
            <a:spLocks noChangeArrowheads="1"/>
          </p:cNvSpPr>
          <p:nvPr/>
        </p:nvSpPr>
        <p:spPr bwMode="gray">
          <a:xfrm>
            <a:off x="3867150" y="2800350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gray">
          <a:xfrm>
            <a:off x="3390292" y="3639616"/>
            <a:ext cx="1129077" cy="181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3" name="Line 5"/>
          <p:cNvSpPr>
            <a:spLocks noChangeShapeType="1"/>
          </p:cNvSpPr>
          <p:nvPr/>
        </p:nvSpPr>
        <p:spPr bwMode="gray">
          <a:xfrm>
            <a:off x="4001524" y="2788040"/>
            <a:ext cx="570475" cy="5647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gray">
          <a:xfrm flipH="1">
            <a:off x="3829050" y="3736975"/>
            <a:ext cx="81915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5" name="Line 7"/>
          <p:cNvSpPr>
            <a:spLocks noChangeShapeType="1"/>
          </p:cNvSpPr>
          <p:nvPr/>
        </p:nvSpPr>
        <p:spPr bwMode="gray">
          <a:xfrm>
            <a:off x="5029199" y="3660774"/>
            <a:ext cx="441325" cy="9040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gray">
          <a:xfrm flipV="1">
            <a:off x="5029200" y="2984572"/>
            <a:ext cx="441325" cy="3682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Oval 9"/>
          <p:cNvSpPr>
            <a:spLocks noChangeArrowheads="1"/>
          </p:cNvSpPr>
          <p:nvPr/>
        </p:nvSpPr>
        <p:spPr bwMode="gray">
          <a:xfrm>
            <a:off x="4295775" y="3167062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563562"/>
          </a:xfrm>
        </p:spPr>
        <p:txBody>
          <a:bodyPr/>
          <a:lstStyle/>
          <a:p>
            <a:pPr algn="ctr"/>
            <a:r>
              <a:rPr lang="en-US" sz="2600" dirty="0"/>
              <a:t>b. </a:t>
            </a:r>
            <a:r>
              <a:rPr lang="en-US" sz="2600" dirty="0" err="1"/>
              <a:t>Hạn</a:t>
            </a:r>
            <a:r>
              <a:rPr lang="en-US" sz="2600" dirty="0"/>
              <a:t> </a:t>
            </a:r>
            <a:r>
              <a:rPr lang="en-US" sz="2600" dirty="0" err="1"/>
              <a:t>chế</a:t>
            </a:r>
            <a:r>
              <a:rPr lang="en-US" sz="2600" dirty="0"/>
              <a:t>: </a:t>
            </a:r>
          </a:p>
        </p:txBody>
      </p:sp>
      <p:grpSp>
        <p:nvGrpSpPr>
          <p:cNvPr id="119819" name="Group 11"/>
          <p:cNvGrpSpPr>
            <a:grpSpLocks/>
          </p:cNvGrpSpPr>
          <p:nvPr/>
        </p:nvGrpSpPr>
        <p:grpSpPr bwMode="auto">
          <a:xfrm>
            <a:off x="3273425" y="1816100"/>
            <a:ext cx="1146175" cy="1384300"/>
            <a:chOff x="2064" y="1008"/>
            <a:chExt cx="722" cy="872"/>
          </a:xfrm>
        </p:grpSpPr>
        <p:sp>
          <p:nvSpPr>
            <p:cNvPr id="119820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9821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19822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823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19824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9825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19826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19827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828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829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830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9831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19832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833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834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835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9836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19837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9838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839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840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841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9842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9843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844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845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846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9847" name="Rectangle 39"/>
            <p:cNvSpPr>
              <a:spLocks noChangeArrowheads="1"/>
            </p:cNvSpPr>
            <p:nvPr/>
          </p:nvSpPr>
          <p:spPr bwMode="gray">
            <a:xfrm>
              <a:off x="2210" y="1198"/>
              <a:ext cx="4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en-US" sz="2000" b="1" dirty="0" err="1" smtClean="0">
                  <a:solidFill>
                    <a:srgbClr val="000000"/>
                  </a:solidFill>
                  <a:latin typeface="Arial" charset="0"/>
                </a:rPr>
                <a:t>Một</a:t>
              </a:r>
              <a:r>
                <a:rPr lang="en-US" sz="2000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sz="20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9848" name="Group 40"/>
          <p:cNvGrpSpPr>
            <a:grpSpLocks/>
          </p:cNvGrpSpPr>
          <p:nvPr/>
        </p:nvGrpSpPr>
        <p:grpSpPr bwMode="auto">
          <a:xfrm>
            <a:off x="2511425" y="3111500"/>
            <a:ext cx="1146175" cy="1384300"/>
            <a:chOff x="2064" y="1008"/>
            <a:chExt cx="722" cy="872"/>
          </a:xfrm>
        </p:grpSpPr>
        <p:sp>
          <p:nvSpPr>
            <p:cNvPr id="119849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9850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19851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852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19853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9854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19855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19856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857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858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859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9860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19861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862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863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864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9865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19866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9867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868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869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870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9871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9872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873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874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875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9876" name="Rectangle 68"/>
            <p:cNvSpPr>
              <a:spLocks noChangeArrowheads="1"/>
            </p:cNvSpPr>
            <p:nvPr/>
          </p:nvSpPr>
          <p:spPr bwMode="gray">
            <a:xfrm>
              <a:off x="2248" y="1272"/>
              <a:ext cx="36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en-US" sz="2000" b="1" dirty="0" err="1">
                  <a:solidFill>
                    <a:srgbClr val="000000"/>
                  </a:solidFill>
                </a:rPr>
                <a:t>Hai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9877" name="Group 69"/>
          <p:cNvGrpSpPr>
            <a:grpSpLocks/>
          </p:cNvGrpSpPr>
          <p:nvPr/>
        </p:nvGrpSpPr>
        <p:grpSpPr bwMode="auto">
          <a:xfrm>
            <a:off x="3044825" y="4724400"/>
            <a:ext cx="1146175" cy="1384300"/>
            <a:chOff x="2064" y="1008"/>
            <a:chExt cx="722" cy="872"/>
          </a:xfrm>
        </p:grpSpPr>
        <p:sp>
          <p:nvSpPr>
            <p:cNvPr id="119878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9879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19880" name="Picture 72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881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19882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9883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19884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19885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886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887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888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9889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19890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891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892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893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9894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19895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9896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897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898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899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9900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9901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02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03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04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9905" name="Rectangle 97"/>
            <p:cNvSpPr>
              <a:spLocks noChangeArrowheads="1"/>
            </p:cNvSpPr>
            <p:nvPr/>
          </p:nvSpPr>
          <p:spPr bwMode="gray">
            <a:xfrm>
              <a:off x="2270" y="1272"/>
              <a:ext cx="32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  <a:latin typeface="Arial" charset="0"/>
                </a:rPr>
                <a:t>Ba</a:t>
              </a:r>
              <a:endParaRPr lang="en-US" sz="20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9906" name="Group 98"/>
          <p:cNvGrpSpPr>
            <a:grpSpLocks/>
          </p:cNvGrpSpPr>
          <p:nvPr/>
        </p:nvGrpSpPr>
        <p:grpSpPr bwMode="auto">
          <a:xfrm>
            <a:off x="5187950" y="4483100"/>
            <a:ext cx="1146175" cy="1384300"/>
            <a:chOff x="2064" y="1008"/>
            <a:chExt cx="722" cy="872"/>
          </a:xfrm>
        </p:grpSpPr>
        <p:sp>
          <p:nvSpPr>
            <p:cNvPr id="119907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9908" name="Group 100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19909" name="Picture 101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910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19911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9912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19913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19914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915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916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917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9918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19919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920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921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922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9923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19924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9925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26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27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28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9929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9930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31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32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33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9934" name="Rectangle 126"/>
            <p:cNvSpPr>
              <a:spLocks noChangeArrowheads="1"/>
            </p:cNvSpPr>
            <p:nvPr/>
          </p:nvSpPr>
          <p:spPr bwMode="gray">
            <a:xfrm>
              <a:off x="2198" y="1272"/>
              <a:ext cx="46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en-US" sz="2000" b="1" dirty="0" err="1" smtClean="0">
                  <a:solidFill>
                    <a:srgbClr val="000000"/>
                  </a:solidFill>
                  <a:latin typeface="Arial" charset="0"/>
                </a:rPr>
                <a:t>Năm</a:t>
              </a:r>
              <a:endParaRPr lang="en-US" sz="20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9935" name="Group 127"/>
          <p:cNvGrpSpPr>
            <a:grpSpLocks/>
          </p:cNvGrpSpPr>
          <p:nvPr/>
        </p:nvGrpSpPr>
        <p:grpSpPr bwMode="auto">
          <a:xfrm>
            <a:off x="5257800" y="2044700"/>
            <a:ext cx="1146175" cy="1384300"/>
            <a:chOff x="2064" y="1008"/>
            <a:chExt cx="722" cy="872"/>
          </a:xfrm>
        </p:grpSpPr>
        <p:sp>
          <p:nvSpPr>
            <p:cNvPr id="119936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9937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19938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939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19940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9941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19942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19943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944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945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946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9947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19948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949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950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951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9952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19953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9954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55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56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57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9958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9959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60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61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62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9963" name="Rectangle 155"/>
            <p:cNvSpPr>
              <a:spLocks noChangeArrowheads="1"/>
            </p:cNvSpPr>
            <p:nvPr/>
          </p:nvSpPr>
          <p:spPr bwMode="gray">
            <a:xfrm>
              <a:off x="2212" y="1272"/>
              <a:ext cx="43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en-US" sz="2000" b="1" dirty="0" err="1" smtClean="0">
                  <a:solidFill>
                    <a:srgbClr val="000000"/>
                  </a:solidFill>
                  <a:latin typeface="Arial" charset="0"/>
                </a:rPr>
                <a:t>Bốn</a:t>
              </a:r>
              <a:endParaRPr lang="en-US" sz="20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9964" name="Group 156"/>
          <p:cNvGrpSpPr>
            <a:grpSpLocks/>
          </p:cNvGrpSpPr>
          <p:nvPr/>
        </p:nvGrpSpPr>
        <p:grpSpPr bwMode="auto">
          <a:xfrm rot="4976862" flipH="1">
            <a:off x="4483100" y="3341687"/>
            <a:ext cx="673100" cy="647700"/>
            <a:chOff x="1944" y="1111"/>
            <a:chExt cx="204" cy="196"/>
          </a:xfrm>
        </p:grpSpPr>
        <p:pic>
          <p:nvPicPr>
            <p:cNvPr id="119965" name="Picture 157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966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9967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19968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9969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70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71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72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9973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9974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75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76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77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9978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9979" name="Picture 171" descr="light_shadow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9980" name="AutoShape 172"/>
          <p:cNvSpPr>
            <a:spLocks/>
          </p:cNvSpPr>
          <p:nvPr/>
        </p:nvSpPr>
        <p:spPr bwMode="auto">
          <a:xfrm>
            <a:off x="6858000" y="1752600"/>
            <a:ext cx="2057400" cy="1014537"/>
          </a:xfrm>
          <a:prstGeom prst="accentCallout2">
            <a:avLst>
              <a:gd name="adj1" fmla="val 50313"/>
              <a:gd name="adj2" fmla="val -8454"/>
              <a:gd name="adj3" fmla="val 36857"/>
              <a:gd name="adj4" fmla="val -28347"/>
              <a:gd name="adj5" fmla="val 62308"/>
              <a:gd name="adj6" fmla="val -42878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rgbClr val="660033"/>
                </a:solidFill>
              </a:rPr>
              <a:t>- </a:t>
            </a:r>
            <a:r>
              <a:rPr lang="en-US" b="1" dirty="0" err="1" smtClean="0">
                <a:solidFill>
                  <a:srgbClr val="660033"/>
                </a:solidFill>
              </a:rPr>
              <a:t>Lộ</a:t>
            </a:r>
            <a:r>
              <a:rPr lang="en-US" b="1" dirty="0" smtClean="0">
                <a:solidFill>
                  <a:srgbClr val="660033"/>
                </a:solidFill>
              </a:rPr>
              <a:t> </a:t>
            </a:r>
            <a:r>
              <a:rPr lang="en-US" b="1" dirty="0" err="1">
                <a:solidFill>
                  <a:srgbClr val="660033"/>
                </a:solidFill>
              </a:rPr>
              <a:t>trình</a:t>
            </a:r>
            <a:r>
              <a:rPr lang="en-US" b="1" dirty="0">
                <a:solidFill>
                  <a:srgbClr val="660033"/>
                </a:solidFill>
              </a:rPr>
              <a:t> </a:t>
            </a:r>
            <a:r>
              <a:rPr lang="en-US" b="1" dirty="0" err="1" smtClean="0">
                <a:solidFill>
                  <a:srgbClr val="660033"/>
                </a:solidFill>
              </a:rPr>
              <a:t>chuyển</a:t>
            </a:r>
            <a:r>
              <a:rPr lang="en-US" b="1" dirty="0" smtClean="0">
                <a:solidFill>
                  <a:srgbClr val="660033"/>
                </a:solidFill>
              </a:rPr>
              <a:t> </a:t>
            </a:r>
            <a:r>
              <a:rPr lang="en-US" b="1" dirty="0" err="1" smtClean="0">
                <a:solidFill>
                  <a:srgbClr val="660033"/>
                </a:solidFill>
              </a:rPr>
              <a:t>từ</a:t>
            </a:r>
            <a:r>
              <a:rPr lang="en-US" b="1" dirty="0" smtClean="0">
                <a:solidFill>
                  <a:srgbClr val="660033"/>
                </a:solidFill>
              </a:rPr>
              <a:t> </a:t>
            </a:r>
            <a:r>
              <a:rPr lang="en-US" b="1" dirty="0" err="1">
                <a:solidFill>
                  <a:srgbClr val="660033"/>
                </a:solidFill>
              </a:rPr>
              <a:t>phí</a:t>
            </a:r>
            <a:r>
              <a:rPr lang="en-US" b="1" dirty="0">
                <a:solidFill>
                  <a:srgbClr val="660033"/>
                </a:solidFill>
              </a:rPr>
              <a:t> sang </a:t>
            </a:r>
            <a:r>
              <a:rPr lang="en-US" b="1" dirty="0" err="1" smtClean="0">
                <a:solidFill>
                  <a:srgbClr val="660033"/>
                </a:solidFill>
              </a:rPr>
              <a:t>giá</a:t>
            </a:r>
            <a:r>
              <a:rPr lang="en-US" b="1" dirty="0">
                <a:solidFill>
                  <a:srgbClr val="660033"/>
                </a:solidFill>
              </a:rPr>
              <a:t> </a:t>
            </a:r>
            <a:r>
              <a:rPr lang="en-US" b="1" dirty="0" err="1" smtClean="0">
                <a:solidFill>
                  <a:srgbClr val="660033"/>
                </a:solidFill>
              </a:rPr>
              <a:t>D.vụ</a:t>
            </a:r>
            <a:r>
              <a:rPr lang="en-US" b="1" dirty="0" smtClean="0">
                <a:solidFill>
                  <a:srgbClr val="660033"/>
                </a:solidFill>
              </a:rPr>
              <a:t> </a:t>
            </a:r>
            <a:r>
              <a:rPr lang="en-US" b="1" dirty="0" err="1" smtClean="0">
                <a:solidFill>
                  <a:srgbClr val="660033"/>
                </a:solidFill>
              </a:rPr>
              <a:t>công</a:t>
            </a:r>
            <a:r>
              <a:rPr lang="en-US" b="1" dirty="0" smtClean="0">
                <a:solidFill>
                  <a:srgbClr val="660033"/>
                </a:solidFill>
              </a:rPr>
              <a:t> </a:t>
            </a:r>
            <a:r>
              <a:rPr lang="en-US" b="1" dirty="0" err="1" smtClean="0">
                <a:solidFill>
                  <a:srgbClr val="660033"/>
                </a:solidFill>
              </a:rPr>
              <a:t>chậm</a:t>
            </a:r>
            <a:r>
              <a:rPr lang="en-US" b="1" dirty="0" smtClean="0">
                <a:solidFill>
                  <a:srgbClr val="660033"/>
                </a:solidFill>
              </a:rPr>
              <a:t>.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Việc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thực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hiện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XHH </a:t>
            </a:r>
            <a:r>
              <a:rPr lang="en-US" b="1" dirty="0" err="1" smtClean="0">
                <a:solidFill>
                  <a:srgbClr val="FF0000"/>
                </a:solidFill>
              </a:rPr>
              <a:t>L.vực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D.vụ</a:t>
            </a:r>
            <a:r>
              <a:rPr lang="en-US" b="1" dirty="0" smtClean="0">
                <a:solidFill>
                  <a:srgbClr val="FF0000"/>
                </a:solidFill>
              </a:rPr>
              <a:t> SN </a:t>
            </a:r>
            <a:r>
              <a:rPr lang="en-US" b="1" dirty="0" err="1" smtClean="0">
                <a:solidFill>
                  <a:srgbClr val="FF0000"/>
                </a:solidFill>
              </a:rPr>
              <a:t>công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chậm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19981" name="AutoShape 173"/>
          <p:cNvSpPr>
            <a:spLocks/>
          </p:cNvSpPr>
          <p:nvPr/>
        </p:nvSpPr>
        <p:spPr bwMode="auto">
          <a:xfrm>
            <a:off x="6705600" y="4184678"/>
            <a:ext cx="2362200" cy="1225522"/>
          </a:xfrm>
          <a:prstGeom prst="accentCallout2">
            <a:avLst>
              <a:gd name="adj1" fmla="val 48838"/>
              <a:gd name="adj2" fmla="val -5046"/>
              <a:gd name="adj3" fmla="val 54275"/>
              <a:gd name="adj4" fmla="val -21061"/>
              <a:gd name="adj5" fmla="val 83534"/>
              <a:gd name="adj6" fmla="val -31321"/>
            </a:avLst>
          </a:prstGeom>
          <a:noFill/>
          <a:ln w="19050">
            <a:solidFill>
              <a:srgbClr val="009900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rgbClr val="0000FF"/>
                </a:solidFill>
              </a:rPr>
              <a:t>- </a:t>
            </a:r>
            <a:r>
              <a:rPr lang="en-US" b="1" dirty="0" err="1">
                <a:solidFill>
                  <a:srgbClr val="0000FF"/>
                </a:solidFill>
              </a:rPr>
              <a:t>Hiệu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lực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hiệu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quả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QLNN </a:t>
            </a:r>
            <a:r>
              <a:rPr lang="en-US" b="1" dirty="0" err="1" smtClean="0">
                <a:solidFill>
                  <a:srgbClr val="0000FF"/>
                </a:solidFill>
              </a:rPr>
              <a:t>còn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hạn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chế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006600"/>
                </a:solidFill>
              </a:rPr>
              <a:t>- </a:t>
            </a:r>
            <a:r>
              <a:rPr lang="en-US" b="1" dirty="0" err="1" smtClean="0">
                <a:solidFill>
                  <a:srgbClr val="006600"/>
                </a:solidFill>
              </a:rPr>
              <a:t>Công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tác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thanh</a:t>
            </a:r>
            <a:r>
              <a:rPr lang="en-US" b="1" dirty="0" smtClean="0">
                <a:solidFill>
                  <a:srgbClr val="006600"/>
                </a:solidFill>
              </a:rPr>
              <a:t>, </a:t>
            </a:r>
            <a:r>
              <a:rPr lang="en-US" b="1" dirty="0" err="1">
                <a:solidFill>
                  <a:srgbClr val="006600"/>
                </a:solidFill>
              </a:rPr>
              <a:t>kiểm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tra</a:t>
            </a:r>
            <a:r>
              <a:rPr lang="en-US" b="1" dirty="0">
                <a:solidFill>
                  <a:srgbClr val="006600"/>
                </a:solidFill>
              </a:rPr>
              <a:t>, </a:t>
            </a:r>
            <a:r>
              <a:rPr lang="en-US" b="1" dirty="0" err="1">
                <a:solidFill>
                  <a:srgbClr val="006600"/>
                </a:solidFill>
              </a:rPr>
              <a:t>kiểm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toán</a:t>
            </a:r>
            <a:r>
              <a:rPr lang="en-US" b="1" dirty="0">
                <a:solidFill>
                  <a:srgbClr val="006600"/>
                </a:solidFill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</a:rPr>
              <a:t>G.sát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và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xử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lý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sai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phạm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trong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hoạt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động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của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đ.vị</a:t>
            </a:r>
            <a:r>
              <a:rPr lang="en-US" b="1" dirty="0" smtClean="0">
                <a:solidFill>
                  <a:srgbClr val="006600"/>
                </a:solidFill>
              </a:rPr>
              <a:t> SN </a:t>
            </a:r>
            <a:r>
              <a:rPr lang="en-US" b="1" dirty="0" err="1">
                <a:solidFill>
                  <a:srgbClr val="006600"/>
                </a:solidFill>
              </a:rPr>
              <a:t>công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lập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còn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bất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cập</a:t>
            </a:r>
            <a:r>
              <a:rPr lang="en-US" sz="1600" b="1" dirty="0"/>
              <a:t>.</a:t>
            </a:r>
            <a:r>
              <a:rPr lang="en-US" sz="1600" b="1" i="1" dirty="0"/>
              <a:t> </a:t>
            </a:r>
            <a:endParaRPr lang="en-US" sz="1600" b="1" dirty="0"/>
          </a:p>
        </p:txBody>
      </p:sp>
      <p:sp>
        <p:nvSpPr>
          <p:cNvPr id="119982" name="AutoShape 174"/>
          <p:cNvSpPr>
            <a:spLocks/>
          </p:cNvSpPr>
          <p:nvPr/>
        </p:nvSpPr>
        <p:spPr bwMode="auto">
          <a:xfrm>
            <a:off x="152400" y="1485065"/>
            <a:ext cx="2422525" cy="648535"/>
          </a:xfrm>
          <a:prstGeom prst="accentCallout2">
            <a:avLst>
              <a:gd name="adj1" fmla="val 43796"/>
              <a:gd name="adj2" fmla="val 101636"/>
              <a:gd name="adj3" fmla="val 43796"/>
              <a:gd name="adj4" fmla="val 114843"/>
              <a:gd name="adj5" fmla="val 93790"/>
              <a:gd name="adj6" fmla="val 130452"/>
            </a:avLst>
          </a:prstGeom>
          <a:noFill/>
          <a:ln w="15875">
            <a:solidFill>
              <a:schemeClr val="hlink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b="1" dirty="0" smtClean="0"/>
              <a:t>- </a:t>
            </a:r>
            <a:r>
              <a:rPr lang="en-US" b="1" dirty="0" err="1" smtClean="0">
                <a:solidFill>
                  <a:srgbClr val="0000FF"/>
                </a:solidFill>
              </a:rPr>
              <a:t>Hệ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thống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các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đ.vị</a:t>
            </a:r>
            <a:r>
              <a:rPr lang="en-US" b="1" dirty="0" smtClean="0">
                <a:solidFill>
                  <a:srgbClr val="0000FF"/>
                </a:solidFill>
              </a:rPr>
              <a:t> SN </a:t>
            </a:r>
            <a:r>
              <a:rPr lang="en-US" b="1" dirty="0" err="1">
                <a:solidFill>
                  <a:srgbClr val="0000FF"/>
                </a:solidFill>
              </a:rPr>
              <a:t>cồng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kềnh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phân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tán</a:t>
            </a:r>
            <a:r>
              <a:rPr lang="en-US" b="1" dirty="0">
                <a:solidFill>
                  <a:srgbClr val="0000FF"/>
                </a:solidFill>
              </a:rPr>
              <a:t>;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Q.trị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kém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chất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lượng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hiệu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quả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D.vụ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thấp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9983" name="AutoShape 175"/>
          <p:cNvSpPr>
            <a:spLocks/>
          </p:cNvSpPr>
          <p:nvPr/>
        </p:nvSpPr>
        <p:spPr bwMode="auto">
          <a:xfrm>
            <a:off x="160337" y="3276600"/>
            <a:ext cx="1897063" cy="770585"/>
          </a:xfrm>
          <a:prstGeom prst="accentCallout2">
            <a:avLst>
              <a:gd name="adj1" fmla="val 26278"/>
              <a:gd name="adj2" fmla="val 98757"/>
              <a:gd name="adj3" fmla="val 26278"/>
              <a:gd name="adj4" fmla="val 118926"/>
              <a:gd name="adj5" fmla="val 66413"/>
              <a:gd name="adj6" fmla="val 135132"/>
            </a:avLst>
          </a:prstGeom>
          <a:noFill/>
          <a:ln w="19050">
            <a:solidFill>
              <a:schemeClr val="accent2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b="1" dirty="0" smtClean="0">
                <a:solidFill>
                  <a:srgbClr val="009900"/>
                </a:solidFill>
              </a:rPr>
              <a:t>- Chi </a:t>
            </a:r>
            <a:r>
              <a:rPr lang="en-US" b="1" dirty="0" err="1">
                <a:solidFill>
                  <a:srgbClr val="009900"/>
                </a:solidFill>
              </a:rPr>
              <a:t>tiêu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smtClean="0">
                <a:solidFill>
                  <a:srgbClr val="009900"/>
                </a:solidFill>
              </a:rPr>
              <a:t>NSNN </a:t>
            </a:r>
            <a:r>
              <a:rPr lang="en-US" b="1" dirty="0" err="1">
                <a:solidFill>
                  <a:srgbClr val="009900"/>
                </a:solidFill>
              </a:rPr>
              <a:t>cho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các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 smtClean="0">
                <a:solidFill>
                  <a:srgbClr val="009900"/>
                </a:solidFill>
              </a:rPr>
              <a:t>đ.vị</a:t>
            </a:r>
            <a:r>
              <a:rPr lang="en-US" b="1" dirty="0" smtClean="0">
                <a:solidFill>
                  <a:srgbClr val="009900"/>
                </a:solidFill>
              </a:rPr>
              <a:t> SN </a:t>
            </a:r>
            <a:r>
              <a:rPr lang="en-US" b="1" dirty="0" err="1">
                <a:solidFill>
                  <a:srgbClr val="009900"/>
                </a:solidFill>
              </a:rPr>
              <a:t>công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lập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 smtClean="0">
                <a:solidFill>
                  <a:srgbClr val="009900"/>
                </a:solidFill>
              </a:rPr>
              <a:t>quá</a:t>
            </a:r>
            <a:r>
              <a:rPr lang="en-US" b="1" dirty="0" smtClean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lớn</a:t>
            </a:r>
            <a:r>
              <a:rPr lang="en-US" b="1" dirty="0">
                <a:solidFill>
                  <a:srgbClr val="009900"/>
                </a:solidFill>
              </a:rPr>
              <a:t>, </a:t>
            </a:r>
            <a:r>
              <a:rPr lang="en-US" b="1" dirty="0" err="1">
                <a:solidFill>
                  <a:srgbClr val="009900"/>
                </a:solidFill>
              </a:rPr>
              <a:t>một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số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 smtClean="0">
                <a:solidFill>
                  <a:srgbClr val="009900"/>
                </a:solidFill>
              </a:rPr>
              <a:t>đ.vị</a:t>
            </a:r>
            <a:r>
              <a:rPr lang="en-US" b="1" dirty="0" smtClean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thua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lỗ</a:t>
            </a:r>
            <a:r>
              <a:rPr lang="en-US" b="1" dirty="0">
                <a:solidFill>
                  <a:srgbClr val="009900"/>
                </a:solidFill>
              </a:rPr>
              <a:t>, </a:t>
            </a:r>
            <a:r>
              <a:rPr lang="en-US" b="1" dirty="0" err="1">
                <a:solidFill>
                  <a:srgbClr val="009900"/>
                </a:solidFill>
              </a:rPr>
              <a:t>tiêu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cực</a:t>
            </a:r>
            <a:r>
              <a:rPr lang="en-US" b="1" dirty="0">
                <a:solidFill>
                  <a:srgbClr val="009900"/>
                </a:solidFill>
              </a:rPr>
              <a:t>, </a:t>
            </a:r>
            <a:r>
              <a:rPr lang="en-US" b="1" dirty="0" err="1">
                <a:solidFill>
                  <a:srgbClr val="009900"/>
                </a:solidFill>
              </a:rPr>
              <a:t>lãng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phí</a:t>
            </a:r>
            <a:r>
              <a:rPr lang="en-US" b="1" dirty="0">
                <a:solidFill>
                  <a:srgbClr val="009900"/>
                </a:solidFill>
              </a:rPr>
              <a:t>. </a:t>
            </a:r>
          </a:p>
        </p:txBody>
      </p:sp>
      <p:sp>
        <p:nvSpPr>
          <p:cNvPr id="119984" name="AutoShape 176"/>
          <p:cNvSpPr>
            <a:spLocks/>
          </p:cNvSpPr>
          <p:nvPr/>
        </p:nvSpPr>
        <p:spPr bwMode="auto">
          <a:xfrm>
            <a:off x="152400" y="5089647"/>
            <a:ext cx="2590800" cy="1146175"/>
          </a:xfrm>
          <a:prstGeom prst="accentCallout2">
            <a:avLst>
              <a:gd name="adj1" fmla="val 29148"/>
              <a:gd name="adj2" fmla="val 105046"/>
              <a:gd name="adj3" fmla="val 2555"/>
              <a:gd name="adj4" fmla="val 119795"/>
              <a:gd name="adj5" fmla="val 24805"/>
              <a:gd name="adj6" fmla="val 138434"/>
            </a:avLst>
          </a:prstGeom>
          <a:noFill/>
          <a:ln w="19050">
            <a:solidFill>
              <a:schemeClr val="accent1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 smtClean="0"/>
              <a:t>- </a:t>
            </a:r>
            <a:r>
              <a:rPr lang="en-US" b="1" dirty="0" err="1" smtClean="0">
                <a:solidFill>
                  <a:srgbClr val="990099"/>
                </a:solidFill>
              </a:rPr>
              <a:t>Cơ</a:t>
            </a:r>
            <a:r>
              <a:rPr lang="en-US" b="1" dirty="0" smtClean="0">
                <a:solidFill>
                  <a:srgbClr val="990099"/>
                </a:solidFill>
              </a:rPr>
              <a:t> </a:t>
            </a:r>
            <a:r>
              <a:rPr lang="en-US" b="1" dirty="0" err="1">
                <a:solidFill>
                  <a:srgbClr val="990099"/>
                </a:solidFill>
              </a:rPr>
              <a:t>cấu</a:t>
            </a:r>
            <a:r>
              <a:rPr lang="en-US" b="1" dirty="0">
                <a:solidFill>
                  <a:srgbClr val="990099"/>
                </a:solidFill>
              </a:rPr>
              <a:t> </a:t>
            </a:r>
            <a:r>
              <a:rPr lang="en-US" b="1" dirty="0" err="1">
                <a:solidFill>
                  <a:srgbClr val="990099"/>
                </a:solidFill>
              </a:rPr>
              <a:t>đội</a:t>
            </a:r>
            <a:r>
              <a:rPr lang="en-US" b="1" dirty="0">
                <a:solidFill>
                  <a:srgbClr val="990099"/>
                </a:solidFill>
              </a:rPr>
              <a:t> </a:t>
            </a:r>
            <a:r>
              <a:rPr lang="en-US" b="1" dirty="0" err="1">
                <a:solidFill>
                  <a:srgbClr val="990099"/>
                </a:solidFill>
              </a:rPr>
              <a:t>ngũ</a:t>
            </a:r>
            <a:r>
              <a:rPr lang="en-US" b="1" dirty="0">
                <a:solidFill>
                  <a:srgbClr val="990099"/>
                </a:solidFill>
              </a:rPr>
              <a:t> </a:t>
            </a:r>
            <a:r>
              <a:rPr lang="en-US" b="1" dirty="0" smtClean="0">
                <a:solidFill>
                  <a:srgbClr val="990099"/>
                </a:solidFill>
              </a:rPr>
              <a:t>CB, VC </a:t>
            </a:r>
            <a:r>
              <a:rPr lang="en-US" b="1" dirty="0" err="1">
                <a:solidFill>
                  <a:srgbClr val="990099"/>
                </a:solidFill>
              </a:rPr>
              <a:t>chưa</a:t>
            </a:r>
            <a:r>
              <a:rPr lang="en-US" b="1" dirty="0">
                <a:solidFill>
                  <a:srgbClr val="990099"/>
                </a:solidFill>
              </a:rPr>
              <a:t> </a:t>
            </a:r>
            <a:r>
              <a:rPr lang="en-US" b="1" dirty="0" err="1">
                <a:solidFill>
                  <a:srgbClr val="990099"/>
                </a:solidFill>
              </a:rPr>
              <a:t>hợp</a:t>
            </a:r>
            <a:r>
              <a:rPr lang="en-US" b="1" dirty="0">
                <a:solidFill>
                  <a:srgbClr val="990099"/>
                </a:solidFill>
              </a:rPr>
              <a:t> </a:t>
            </a:r>
            <a:r>
              <a:rPr lang="en-US" b="1" dirty="0" err="1">
                <a:solidFill>
                  <a:srgbClr val="990099"/>
                </a:solidFill>
              </a:rPr>
              <a:t>lý</a:t>
            </a:r>
            <a:r>
              <a:rPr lang="en-US" b="1" dirty="0">
                <a:solidFill>
                  <a:srgbClr val="990099"/>
                </a:solidFill>
              </a:rPr>
              <a:t>, </a:t>
            </a:r>
            <a:r>
              <a:rPr lang="en-US" b="1" dirty="0" err="1">
                <a:solidFill>
                  <a:srgbClr val="990099"/>
                </a:solidFill>
              </a:rPr>
              <a:t>chất</a:t>
            </a:r>
            <a:r>
              <a:rPr lang="en-US" b="1" dirty="0">
                <a:solidFill>
                  <a:srgbClr val="990099"/>
                </a:solidFill>
              </a:rPr>
              <a:t> </a:t>
            </a:r>
            <a:r>
              <a:rPr lang="en-US" b="1" dirty="0" err="1">
                <a:solidFill>
                  <a:srgbClr val="990099"/>
                </a:solidFill>
              </a:rPr>
              <a:t>lượng</a:t>
            </a:r>
            <a:r>
              <a:rPr lang="en-US" b="1" dirty="0">
                <a:solidFill>
                  <a:srgbClr val="990099"/>
                </a:solidFill>
              </a:rPr>
              <a:t> </a:t>
            </a:r>
            <a:r>
              <a:rPr lang="en-US" b="1" dirty="0" err="1" smtClean="0">
                <a:solidFill>
                  <a:srgbClr val="990099"/>
                </a:solidFill>
              </a:rPr>
              <a:t>thấp</a:t>
            </a:r>
            <a:r>
              <a:rPr lang="en-US" b="1" dirty="0" smtClean="0">
                <a:solidFill>
                  <a:srgbClr val="990099"/>
                </a:solidFill>
              </a:rPr>
              <a:t>, W</a:t>
            </a:r>
            <a:r>
              <a:rPr lang="en-US" b="1" baseline="-25000" dirty="0" smtClean="0">
                <a:solidFill>
                  <a:srgbClr val="990099"/>
                </a:solidFill>
              </a:rPr>
              <a:t>LĐ</a:t>
            </a:r>
            <a:r>
              <a:rPr lang="en-US" b="1" dirty="0" smtClean="0">
                <a:solidFill>
                  <a:srgbClr val="990099"/>
                </a:solidFill>
              </a:rPr>
              <a:t> </a:t>
            </a:r>
            <a:r>
              <a:rPr lang="en-US" b="1" dirty="0" err="1" smtClean="0">
                <a:solidFill>
                  <a:srgbClr val="990099"/>
                </a:solidFill>
              </a:rPr>
              <a:t>kém</a:t>
            </a:r>
            <a:r>
              <a:rPr lang="en-US" b="1" dirty="0" smtClean="0">
                <a:solidFill>
                  <a:srgbClr val="990099"/>
                </a:solidFill>
              </a:rPr>
              <a:t>. </a:t>
            </a:r>
            <a:endParaRPr lang="en-US" b="1" dirty="0">
              <a:solidFill>
                <a:srgbClr val="990099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solidFill>
                  <a:srgbClr val="002060"/>
                </a:solidFill>
              </a:rPr>
              <a:t>- </a:t>
            </a:r>
            <a:r>
              <a:rPr lang="en-US" b="1" dirty="0" err="1">
                <a:solidFill>
                  <a:srgbClr val="002060"/>
                </a:solidFill>
              </a:rPr>
              <a:t>Thực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hiện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cơ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chế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tự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chủ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tài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chính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thiếu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minh </a:t>
            </a:r>
            <a:r>
              <a:rPr lang="en-US" b="1" dirty="0" err="1">
                <a:solidFill>
                  <a:srgbClr val="002060"/>
                </a:solidFill>
              </a:rPr>
              <a:t>bạch</a:t>
            </a:r>
            <a:r>
              <a:rPr lang="en-US" b="1" dirty="0">
                <a:solidFill>
                  <a:srgbClr val="002060"/>
                </a:solidFill>
              </a:rPr>
              <a:t>;</a:t>
            </a:r>
          </a:p>
        </p:txBody>
      </p:sp>
      <p:sp>
        <p:nvSpPr>
          <p:cNvPr id="119985" name="Rectangle 177"/>
          <p:cNvSpPr>
            <a:spLocks noChangeArrowheads="1"/>
          </p:cNvSpPr>
          <p:nvPr/>
        </p:nvSpPr>
        <p:spPr bwMode="auto">
          <a:xfrm>
            <a:off x="381000" y="609600"/>
            <a:ext cx="861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660066"/>
                </a:solidFill>
              </a:rPr>
              <a:t>-</a:t>
            </a:r>
            <a:r>
              <a:rPr lang="en-US" sz="2000" b="1" dirty="0" smtClean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Công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tác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đổi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mới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hệ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thống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tổ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chức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các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đơn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vị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smtClean="0">
                <a:solidFill>
                  <a:srgbClr val="660066"/>
                </a:solidFill>
              </a:rPr>
              <a:t>SN </a:t>
            </a:r>
            <a:r>
              <a:rPr lang="en-US" sz="2000" b="1" i="1" dirty="0" err="1" smtClean="0">
                <a:solidFill>
                  <a:srgbClr val="660066"/>
                </a:solidFill>
              </a:rPr>
              <a:t>công</a:t>
            </a:r>
            <a:r>
              <a:rPr lang="en-US" sz="2000" b="1" i="1" dirty="0" smtClean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lập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chậm</a:t>
            </a:r>
            <a:r>
              <a:rPr lang="en-US" sz="2000" b="1" i="1" dirty="0">
                <a:solidFill>
                  <a:srgbClr val="660066"/>
                </a:solidFill>
              </a:rPr>
              <a:t>.</a:t>
            </a:r>
            <a:r>
              <a:rPr lang="en-US" sz="2000" b="1" dirty="0">
                <a:solidFill>
                  <a:srgbClr val="660066"/>
                </a:solidFill>
              </a:rPr>
              <a:t> </a:t>
            </a:r>
          </a:p>
        </p:txBody>
      </p:sp>
      <p:sp>
        <p:nvSpPr>
          <p:cNvPr id="119986" name="Rectangle 178"/>
          <p:cNvSpPr>
            <a:spLocks noChangeArrowheads="1"/>
          </p:cNvSpPr>
          <p:nvPr/>
        </p:nvSpPr>
        <p:spPr bwMode="gray">
          <a:xfrm>
            <a:off x="318575" y="533400"/>
            <a:ext cx="131199" cy="53184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81999" y="6537325"/>
            <a:ext cx="755429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26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108671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rc 2"/>
          <p:cNvSpPr>
            <a:spLocks/>
          </p:cNvSpPr>
          <p:nvPr/>
        </p:nvSpPr>
        <p:spPr bwMode="gray">
          <a:xfrm>
            <a:off x="11113" y="4292600"/>
            <a:ext cx="2568575" cy="256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gray">
          <a:xfrm flipH="1">
            <a:off x="0" y="6400800"/>
            <a:ext cx="2819400" cy="228600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gray">
          <a:xfrm flipH="1">
            <a:off x="227012" y="3582987"/>
            <a:ext cx="609600" cy="2667000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black">
          <a:xfrm>
            <a:off x="1614488" y="35433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black">
          <a:xfrm>
            <a:off x="2506663" y="403225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black">
          <a:xfrm>
            <a:off x="2884488" y="53340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gray">
          <a:xfrm flipH="1">
            <a:off x="0" y="3751263"/>
            <a:ext cx="1665288" cy="2878137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gray">
          <a:xfrm flipH="1">
            <a:off x="0" y="5481638"/>
            <a:ext cx="2895600" cy="1147762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black">
          <a:xfrm flipH="1">
            <a:off x="76200" y="2667000"/>
            <a:ext cx="1766888" cy="4114800"/>
          </a:xfrm>
          <a:prstGeom prst="line">
            <a:avLst/>
          </a:prstGeom>
          <a:noFill/>
          <a:ln w="19050">
            <a:solidFill>
              <a:schemeClr val="accent1">
                <a:alpha val="60001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black">
          <a:xfrm flipH="1">
            <a:off x="96332" y="3722688"/>
            <a:ext cx="2099830" cy="3059112"/>
          </a:xfrm>
          <a:prstGeom prst="line">
            <a:avLst/>
          </a:prstGeom>
          <a:noFill/>
          <a:ln w="19050">
            <a:solidFill>
              <a:schemeClr val="accent1">
                <a:alpha val="60001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black">
          <a:xfrm flipH="1">
            <a:off x="120723" y="4989513"/>
            <a:ext cx="2587625" cy="1792287"/>
          </a:xfrm>
          <a:prstGeom prst="line">
            <a:avLst/>
          </a:prstGeom>
          <a:noFill/>
          <a:ln w="19050">
            <a:solidFill>
              <a:schemeClr val="accent1">
                <a:alpha val="60001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black">
          <a:xfrm flipH="1">
            <a:off x="167120" y="6004409"/>
            <a:ext cx="3223779" cy="777392"/>
          </a:xfrm>
          <a:prstGeom prst="line">
            <a:avLst/>
          </a:prstGeom>
          <a:noFill/>
          <a:ln w="19050">
            <a:solidFill>
              <a:schemeClr val="accent1">
                <a:alpha val="60001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Arc 14"/>
          <p:cNvSpPr>
            <a:spLocks/>
          </p:cNvSpPr>
          <p:nvPr/>
        </p:nvSpPr>
        <p:spPr bwMode="gray">
          <a:xfrm>
            <a:off x="0" y="4343400"/>
            <a:ext cx="2509838" cy="2514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gray">
          <a:xfrm flipH="1">
            <a:off x="0" y="4232275"/>
            <a:ext cx="2532063" cy="2625725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Arc 16"/>
          <p:cNvSpPr>
            <a:spLocks/>
          </p:cNvSpPr>
          <p:nvPr/>
        </p:nvSpPr>
        <p:spPr bwMode="gray">
          <a:xfrm>
            <a:off x="0" y="4422775"/>
            <a:ext cx="2438400" cy="2435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gray">
          <a:xfrm>
            <a:off x="1600200" y="1809750"/>
            <a:ext cx="1474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0000"/>
                </a:solidFill>
                <a:latin typeface="Verdana" pitchFamily="34" charset="0"/>
              </a:rPr>
              <a:t>Hai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black">
          <a:xfrm>
            <a:off x="2451100" y="2952690"/>
            <a:ext cx="1892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800000"/>
                </a:solidFill>
                <a:latin typeface="Verdana" pitchFamily="34" charset="0"/>
              </a:rPr>
              <a:t>Ba:</a:t>
            </a:r>
            <a:endParaRPr lang="en-US" sz="20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black">
          <a:xfrm>
            <a:off x="2667000" y="3962400"/>
            <a:ext cx="1892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800000"/>
                </a:solidFill>
                <a:latin typeface="Verdana" pitchFamily="34" charset="0"/>
              </a:rPr>
              <a:t>Bốn</a:t>
            </a:r>
            <a:r>
              <a:rPr lang="en-US" sz="2000" b="1" dirty="0" smtClean="0">
                <a:solidFill>
                  <a:srgbClr val="800000"/>
                </a:solidFill>
                <a:latin typeface="Verdana" pitchFamily="34" charset="0"/>
              </a:rPr>
              <a:t>:</a:t>
            </a:r>
            <a:endParaRPr lang="en-US" sz="20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black">
          <a:xfrm>
            <a:off x="3200400" y="5181600"/>
            <a:ext cx="1892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800000"/>
                </a:solidFill>
                <a:latin typeface="Verdana" pitchFamily="34" charset="0"/>
              </a:rPr>
              <a:t>Năm</a:t>
            </a:r>
            <a:r>
              <a:rPr lang="en-US" sz="2000" b="1" dirty="0" smtClean="0">
                <a:solidFill>
                  <a:srgbClr val="800000"/>
                </a:solidFill>
                <a:latin typeface="Verdana" pitchFamily="34" charset="0"/>
              </a:rPr>
              <a:t>:</a:t>
            </a:r>
            <a:endParaRPr lang="en-US" sz="20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grpSp>
        <p:nvGrpSpPr>
          <p:cNvPr id="35861" name="Group 21"/>
          <p:cNvGrpSpPr>
            <a:grpSpLocks/>
          </p:cNvGrpSpPr>
          <p:nvPr/>
        </p:nvGrpSpPr>
        <p:grpSpPr bwMode="auto">
          <a:xfrm>
            <a:off x="2055011" y="2282808"/>
            <a:ext cx="155591" cy="155592"/>
            <a:chOff x="2995" y="1525"/>
            <a:chExt cx="112" cy="112"/>
          </a:xfrm>
        </p:grpSpPr>
        <p:sp>
          <p:nvSpPr>
            <p:cNvPr id="35862" name="AutoShape 22"/>
            <p:cNvSpPr>
              <a:spLocks noChangeArrowheads="1"/>
            </p:cNvSpPr>
            <p:nvPr/>
          </p:nvSpPr>
          <p:spPr bwMode="inv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3" name="AutoShape 23"/>
            <p:cNvSpPr>
              <a:spLocks noChangeArrowheads="1"/>
            </p:cNvSpPr>
            <p:nvPr/>
          </p:nvSpPr>
          <p:spPr bwMode="inv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FFFF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64" name="Text Box 24"/>
          <p:cNvSpPr txBox="1">
            <a:spLocks noChangeArrowheads="1"/>
          </p:cNvSpPr>
          <p:nvPr/>
        </p:nvSpPr>
        <p:spPr bwMode="black">
          <a:xfrm>
            <a:off x="2209800" y="1894582"/>
            <a:ext cx="6781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i="1" dirty="0" err="1">
                <a:solidFill>
                  <a:srgbClr val="800000"/>
                </a:solidFill>
              </a:rPr>
              <a:t>Nhà</a:t>
            </a:r>
            <a:r>
              <a:rPr lang="en-US" sz="1600" b="1" i="1" dirty="0">
                <a:solidFill>
                  <a:srgbClr val="800000"/>
                </a:solidFill>
              </a:rPr>
              <a:t> </a:t>
            </a:r>
            <a:r>
              <a:rPr lang="en-US" sz="1600" b="1" i="1" dirty="0" err="1">
                <a:solidFill>
                  <a:srgbClr val="800000"/>
                </a:solidFill>
              </a:rPr>
              <a:t>nước</a:t>
            </a:r>
            <a:r>
              <a:rPr lang="en-US" sz="1600" b="1" i="1" dirty="0">
                <a:solidFill>
                  <a:srgbClr val="800000"/>
                </a:solidFill>
              </a:rPr>
              <a:t> </a:t>
            </a:r>
            <a:r>
              <a:rPr lang="en-US" sz="1600" b="1" i="1" dirty="0" err="1">
                <a:solidFill>
                  <a:srgbClr val="800000"/>
                </a:solidFill>
              </a:rPr>
              <a:t>chăm</a:t>
            </a:r>
            <a:r>
              <a:rPr lang="en-US" sz="1600" b="1" i="1" dirty="0">
                <a:solidFill>
                  <a:srgbClr val="800000"/>
                </a:solidFill>
              </a:rPr>
              <a:t> lo</a:t>
            </a:r>
            <a:r>
              <a:rPr lang="en-US" sz="1600" b="1" i="1" dirty="0" smtClean="0">
                <a:solidFill>
                  <a:srgbClr val="800000"/>
                </a:solidFill>
              </a:rPr>
              <a:t>, </a:t>
            </a:r>
            <a:r>
              <a:rPr lang="en-US" sz="1600" b="1" i="1" dirty="0" err="1" smtClean="0">
                <a:solidFill>
                  <a:srgbClr val="800000"/>
                </a:solidFill>
              </a:rPr>
              <a:t>bảo</a:t>
            </a:r>
            <a:r>
              <a:rPr lang="en-US" sz="1600" b="1" i="1" dirty="0" smtClean="0">
                <a:solidFill>
                  <a:srgbClr val="800000"/>
                </a:solidFill>
              </a:rPr>
              <a:t> </a:t>
            </a:r>
            <a:r>
              <a:rPr lang="en-US" sz="1600" b="1" i="1" dirty="0" err="1" smtClean="0">
                <a:solidFill>
                  <a:srgbClr val="800000"/>
                </a:solidFill>
              </a:rPr>
              <a:t>đảm</a:t>
            </a:r>
            <a:r>
              <a:rPr lang="en-US" sz="1600" b="1" i="1" dirty="0" smtClean="0">
                <a:solidFill>
                  <a:srgbClr val="800000"/>
                </a:solidFill>
              </a:rPr>
              <a:t> </a:t>
            </a:r>
            <a:r>
              <a:rPr lang="en-US" sz="1600" b="1" i="1" dirty="0" err="1" smtClean="0">
                <a:solidFill>
                  <a:srgbClr val="800000"/>
                </a:solidFill>
              </a:rPr>
              <a:t>cung</a:t>
            </a:r>
            <a:r>
              <a:rPr lang="en-US" sz="1600" b="1" i="1" dirty="0" smtClean="0">
                <a:solidFill>
                  <a:srgbClr val="800000"/>
                </a:solidFill>
              </a:rPr>
              <a:t> </a:t>
            </a:r>
            <a:r>
              <a:rPr lang="en-US" sz="1600" b="1" i="1" dirty="0" err="1">
                <a:solidFill>
                  <a:srgbClr val="800000"/>
                </a:solidFill>
              </a:rPr>
              <a:t>cấp</a:t>
            </a:r>
            <a:r>
              <a:rPr lang="en-US" sz="1600" b="1" i="1" dirty="0">
                <a:solidFill>
                  <a:srgbClr val="800000"/>
                </a:solidFill>
              </a:rPr>
              <a:t> </a:t>
            </a:r>
            <a:r>
              <a:rPr lang="en-US" sz="1600" b="1" i="1" dirty="0" err="1" smtClean="0">
                <a:solidFill>
                  <a:srgbClr val="800000"/>
                </a:solidFill>
              </a:rPr>
              <a:t>D.vụ</a:t>
            </a:r>
            <a:r>
              <a:rPr lang="en-US" sz="1600" b="1" i="1" dirty="0" smtClean="0">
                <a:solidFill>
                  <a:srgbClr val="800000"/>
                </a:solidFill>
              </a:rPr>
              <a:t> SN </a:t>
            </a:r>
            <a:r>
              <a:rPr lang="en-US" sz="1600" b="1" i="1" dirty="0" err="1">
                <a:solidFill>
                  <a:srgbClr val="800000"/>
                </a:solidFill>
              </a:rPr>
              <a:t>công</a:t>
            </a:r>
            <a:r>
              <a:rPr lang="en-US" sz="1600" b="1" i="1" dirty="0">
                <a:solidFill>
                  <a:srgbClr val="800000"/>
                </a:solidFill>
              </a:rPr>
              <a:t> </a:t>
            </a:r>
            <a:r>
              <a:rPr lang="en-US" sz="1600" b="1" i="1" dirty="0" err="1">
                <a:solidFill>
                  <a:srgbClr val="800000"/>
                </a:solidFill>
              </a:rPr>
              <a:t>cơ</a:t>
            </a:r>
            <a:r>
              <a:rPr lang="en-US" sz="1600" b="1" i="1" dirty="0">
                <a:solidFill>
                  <a:srgbClr val="800000"/>
                </a:solidFill>
              </a:rPr>
              <a:t> </a:t>
            </a:r>
            <a:r>
              <a:rPr lang="en-US" sz="1600" b="1" i="1" dirty="0" err="1">
                <a:solidFill>
                  <a:srgbClr val="800000"/>
                </a:solidFill>
              </a:rPr>
              <a:t>bản</a:t>
            </a:r>
            <a:r>
              <a:rPr lang="en-US" sz="1600" b="1" i="1" dirty="0">
                <a:solidFill>
                  <a:srgbClr val="800000"/>
                </a:solidFill>
              </a:rPr>
              <a:t>, </a:t>
            </a:r>
            <a:r>
              <a:rPr lang="en-US" sz="1600" b="1" i="1" dirty="0" err="1">
                <a:solidFill>
                  <a:srgbClr val="800000"/>
                </a:solidFill>
              </a:rPr>
              <a:t>thiết</a:t>
            </a:r>
            <a:r>
              <a:rPr lang="en-US" sz="1600" b="1" i="1" dirty="0">
                <a:solidFill>
                  <a:srgbClr val="800000"/>
                </a:solidFill>
              </a:rPr>
              <a:t> </a:t>
            </a:r>
            <a:r>
              <a:rPr lang="en-US" sz="1600" b="1" i="1" dirty="0" err="1">
                <a:solidFill>
                  <a:srgbClr val="800000"/>
                </a:solidFill>
              </a:rPr>
              <a:t>yếu</a:t>
            </a:r>
            <a:r>
              <a:rPr lang="en-US" sz="1600" b="1" dirty="0">
                <a:solidFill>
                  <a:srgbClr val="800000"/>
                </a:solidFill>
              </a:rPr>
              <a:t>, </a:t>
            </a:r>
            <a:r>
              <a:rPr lang="en-US" sz="1600" b="1" dirty="0" err="1">
                <a:solidFill>
                  <a:srgbClr val="800000"/>
                </a:solidFill>
              </a:rPr>
              <a:t>nâng</a:t>
            </a:r>
            <a:r>
              <a:rPr lang="en-US" sz="1600" b="1" dirty="0">
                <a:solidFill>
                  <a:srgbClr val="800000"/>
                </a:solidFill>
              </a:rPr>
              <a:t> </a:t>
            </a:r>
            <a:r>
              <a:rPr lang="en-US" sz="1600" b="1" dirty="0" err="1">
                <a:solidFill>
                  <a:srgbClr val="800000"/>
                </a:solidFill>
              </a:rPr>
              <a:t>cao</a:t>
            </a:r>
            <a:r>
              <a:rPr lang="en-US" sz="1600" b="1" dirty="0">
                <a:solidFill>
                  <a:srgbClr val="800000"/>
                </a:solidFill>
              </a:rPr>
              <a:t> </a:t>
            </a:r>
            <a:r>
              <a:rPr lang="en-US" sz="1600" b="1" dirty="0" err="1">
                <a:solidFill>
                  <a:srgbClr val="800000"/>
                </a:solidFill>
              </a:rPr>
              <a:t>chất</a:t>
            </a:r>
            <a:r>
              <a:rPr lang="en-US" sz="1600" b="1" dirty="0">
                <a:solidFill>
                  <a:srgbClr val="800000"/>
                </a:solidFill>
              </a:rPr>
              <a:t> </a:t>
            </a:r>
            <a:r>
              <a:rPr lang="en-US" sz="1600" b="1" dirty="0" err="1">
                <a:solidFill>
                  <a:srgbClr val="800000"/>
                </a:solidFill>
              </a:rPr>
              <a:t>lượng</a:t>
            </a:r>
            <a:r>
              <a:rPr lang="en-US" sz="1600" b="1" dirty="0">
                <a:solidFill>
                  <a:srgbClr val="800000"/>
                </a:solidFill>
              </a:rPr>
              <a:t> </a:t>
            </a:r>
            <a:r>
              <a:rPr lang="en-US" sz="1600" b="1" dirty="0" err="1" smtClean="0">
                <a:solidFill>
                  <a:srgbClr val="800000"/>
                </a:solidFill>
              </a:rPr>
              <a:t>D.vụ</a:t>
            </a:r>
            <a:r>
              <a:rPr lang="en-US" sz="1600" b="1" dirty="0" smtClean="0">
                <a:solidFill>
                  <a:srgbClr val="800000"/>
                </a:solidFill>
              </a:rPr>
              <a:t> </a:t>
            </a:r>
            <a:r>
              <a:rPr lang="en-US" sz="1600" b="1" dirty="0" err="1" smtClean="0">
                <a:solidFill>
                  <a:srgbClr val="800000"/>
                </a:solidFill>
              </a:rPr>
              <a:t>công</a:t>
            </a:r>
            <a:r>
              <a:rPr lang="en-US" sz="1600" b="1" dirty="0" smtClean="0">
                <a:solidFill>
                  <a:srgbClr val="800000"/>
                </a:solidFill>
              </a:rPr>
              <a:t> </a:t>
            </a:r>
            <a:r>
              <a:rPr lang="en-US" sz="1600" b="1" dirty="0" err="1">
                <a:solidFill>
                  <a:srgbClr val="800000"/>
                </a:solidFill>
              </a:rPr>
              <a:t>cho</a:t>
            </a:r>
            <a:r>
              <a:rPr lang="en-US" sz="1600" b="1" dirty="0">
                <a:solidFill>
                  <a:srgbClr val="800000"/>
                </a:solidFill>
              </a:rPr>
              <a:t> </a:t>
            </a:r>
            <a:r>
              <a:rPr lang="en-US" sz="1600" b="1" dirty="0" err="1">
                <a:solidFill>
                  <a:srgbClr val="800000"/>
                </a:solidFill>
              </a:rPr>
              <a:t>mọi</a:t>
            </a:r>
            <a:r>
              <a:rPr lang="en-US" sz="1600" b="1" dirty="0">
                <a:solidFill>
                  <a:srgbClr val="800000"/>
                </a:solidFill>
              </a:rPr>
              <a:t> </a:t>
            </a:r>
            <a:r>
              <a:rPr lang="en-US" sz="1600" b="1" dirty="0" err="1">
                <a:solidFill>
                  <a:srgbClr val="800000"/>
                </a:solidFill>
              </a:rPr>
              <a:t>tầng</a:t>
            </a:r>
            <a:r>
              <a:rPr lang="en-US" sz="1600" b="1" dirty="0">
                <a:solidFill>
                  <a:srgbClr val="800000"/>
                </a:solidFill>
              </a:rPr>
              <a:t> </a:t>
            </a:r>
            <a:r>
              <a:rPr lang="en-US" sz="1600" b="1" dirty="0" err="1">
                <a:solidFill>
                  <a:srgbClr val="800000"/>
                </a:solidFill>
              </a:rPr>
              <a:t>lớp</a:t>
            </a:r>
            <a:r>
              <a:rPr lang="en-US" sz="1600" b="1" dirty="0">
                <a:solidFill>
                  <a:srgbClr val="800000"/>
                </a:solidFill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</a:rPr>
              <a:t>ND; </a:t>
            </a:r>
            <a:r>
              <a:rPr lang="en-US" sz="1600" b="1" dirty="0" err="1">
                <a:solidFill>
                  <a:schemeClr val="tx2"/>
                </a:solidFill>
              </a:rPr>
              <a:t>phát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huy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tốt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i="1" dirty="0" err="1" smtClean="0">
                <a:solidFill>
                  <a:schemeClr val="tx2"/>
                </a:solidFill>
              </a:rPr>
              <a:t>bản</a:t>
            </a:r>
            <a:r>
              <a:rPr lang="en-US" sz="1600" b="1" i="1" dirty="0" smtClean="0">
                <a:solidFill>
                  <a:schemeClr val="tx2"/>
                </a:solidFill>
              </a:rPr>
              <a:t> </a:t>
            </a:r>
            <a:r>
              <a:rPr lang="en-US" sz="1600" b="1" i="1" dirty="0" err="1">
                <a:solidFill>
                  <a:schemeClr val="tx2"/>
                </a:solidFill>
              </a:rPr>
              <a:t>chất</a:t>
            </a:r>
            <a:r>
              <a:rPr lang="en-US" sz="1600" b="1" i="1" dirty="0">
                <a:solidFill>
                  <a:schemeClr val="tx2"/>
                </a:solidFill>
              </a:rPr>
              <a:t> </a:t>
            </a:r>
            <a:r>
              <a:rPr lang="en-US" sz="1600" b="1" i="1" dirty="0" err="1">
                <a:solidFill>
                  <a:schemeClr val="tx2"/>
                </a:solidFill>
              </a:rPr>
              <a:t>tốt</a:t>
            </a:r>
            <a:r>
              <a:rPr lang="en-US" sz="1600" b="1" i="1" dirty="0">
                <a:solidFill>
                  <a:schemeClr val="tx2"/>
                </a:solidFill>
              </a:rPr>
              <a:t> </a:t>
            </a:r>
            <a:r>
              <a:rPr lang="en-US" sz="1600" b="1" i="1" dirty="0" err="1" smtClean="0">
                <a:solidFill>
                  <a:schemeClr val="tx2"/>
                </a:solidFill>
              </a:rPr>
              <a:t>đẹp</a:t>
            </a:r>
            <a:r>
              <a:rPr lang="en-US" sz="1600" b="1" i="1" dirty="0" smtClean="0">
                <a:solidFill>
                  <a:schemeClr val="tx2"/>
                </a:solidFill>
              </a:rPr>
              <a:t>, </a:t>
            </a:r>
            <a:r>
              <a:rPr lang="en-US" sz="1600" b="1" i="1" dirty="0" err="1" smtClean="0">
                <a:solidFill>
                  <a:schemeClr val="tx2"/>
                </a:solidFill>
              </a:rPr>
              <a:t>hoạt</a:t>
            </a:r>
            <a:r>
              <a:rPr lang="en-US" sz="1600" b="1" i="1" dirty="0" smtClean="0">
                <a:solidFill>
                  <a:schemeClr val="tx2"/>
                </a:solidFill>
              </a:rPr>
              <a:t> </a:t>
            </a:r>
            <a:r>
              <a:rPr lang="en-US" sz="1600" b="1" i="1" dirty="0" err="1">
                <a:solidFill>
                  <a:schemeClr val="tx2"/>
                </a:solidFill>
              </a:rPr>
              <a:t>động</a:t>
            </a:r>
            <a:r>
              <a:rPr lang="en-US" sz="1600" b="1" i="1" dirty="0">
                <a:solidFill>
                  <a:schemeClr val="tx2"/>
                </a:solidFill>
              </a:rPr>
              <a:t> </a:t>
            </a:r>
            <a:r>
              <a:rPr lang="en-US" sz="1600" b="1" i="1" dirty="0" err="1">
                <a:solidFill>
                  <a:schemeClr val="tx2"/>
                </a:solidFill>
              </a:rPr>
              <a:t>không</a:t>
            </a:r>
            <a:r>
              <a:rPr lang="en-US" sz="1600" b="1" i="1" dirty="0">
                <a:solidFill>
                  <a:schemeClr val="tx2"/>
                </a:solidFill>
              </a:rPr>
              <a:t> </a:t>
            </a:r>
            <a:r>
              <a:rPr lang="en-US" sz="1600" b="1" i="1" dirty="0" err="1">
                <a:solidFill>
                  <a:schemeClr val="tx2"/>
                </a:solidFill>
              </a:rPr>
              <a:t>vì</a:t>
            </a:r>
            <a:r>
              <a:rPr lang="en-US" sz="1600" b="1" i="1" dirty="0">
                <a:solidFill>
                  <a:schemeClr val="tx2"/>
                </a:solidFill>
              </a:rPr>
              <a:t> </a:t>
            </a:r>
            <a:r>
              <a:rPr lang="en-US" sz="1600" b="1" i="1" dirty="0" err="1">
                <a:solidFill>
                  <a:schemeClr val="tx2"/>
                </a:solidFill>
              </a:rPr>
              <a:t>mục</a:t>
            </a:r>
            <a:r>
              <a:rPr lang="en-US" sz="1600" b="1" i="1" dirty="0">
                <a:solidFill>
                  <a:schemeClr val="tx2"/>
                </a:solidFill>
              </a:rPr>
              <a:t> </a:t>
            </a:r>
            <a:r>
              <a:rPr lang="en-US" sz="1600" b="1" i="1" dirty="0" err="1">
                <a:solidFill>
                  <a:schemeClr val="tx2"/>
                </a:solidFill>
              </a:rPr>
              <a:t>tiêu</a:t>
            </a:r>
            <a:r>
              <a:rPr lang="en-US" sz="1600" b="1" i="1" dirty="0">
                <a:solidFill>
                  <a:schemeClr val="tx2"/>
                </a:solidFill>
              </a:rPr>
              <a:t> </a:t>
            </a:r>
            <a:r>
              <a:rPr lang="en-US" sz="1600" b="1" i="1" dirty="0" err="1">
                <a:solidFill>
                  <a:schemeClr val="tx2"/>
                </a:solidFill>
              </a:rPr>
              <a:t>lợi</a:t>
            </a:r>
            <a:r>
              <a:rPr lang="en-US" sz="1600" b="1" i="1" dirty="0">
                <a:solidFill>
                  <a:schemeClr val="tx2"/>
                </a:solidFill>
              </a:rPr>
              <a:t> </a:t>
            </a:r>
            <a:r>
              <a:rPr lang="en-US" sz="1600" b="1" i="1" dirty="0" err="1">
                <a:solidFill>
                  <a:schemeClr val="tx2"/>
                </a:solidFill>
              </a:rPr>
              <a:t>nhuận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</a:rPr>
              <a:t>của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</a:rPr>
              <a:t>các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</a:rPr>
              <a:t>đơn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</a:rPr>
              <a:t>vị</a:t>
            </a:r>
            <a:r>
              <a:rPr lang="en-US" sz="1600" b="1" dirty="0" smtClean="0">
                <a:solidFill>
                  <a:schemeClr val="tx2"/>
                </a:solidFill>
              </a:rPr>
              <a:t> SN </a:t>
            </a:r>
            <a:r>
              <a:rPr lang="en-US" sz="1600" b="1" dirty="0" err="1" smtClean="0">
                <a:solidFill>
                  <a:schemeClr val="tx2"/>
                </a:solidFill>
              </a:rPr>
              <a:t>công</a:t>
            </a:r>
            <a:r>
              <a:rPr lang="en-US" sz="1600" b="1" dirty="0" smtClean="0">
                <a:solidFill>
                  <a:schemeClr val="tx2"/>
                </a:solidFill>
              </a:rPr>
              <a:t>.</a:t>
            </a:r>
            <a:endParaRPr lang="en-US" sz="1600" b="1" dirty="0">
              <a:solidFill>
                <a:schemeClr val="tx2"/>
              </a:solidFill>
            </a:endParaRPr>
          </a:p>
        </p:txBody>
      </p:sp>
      <p:grpSp>
        <p:nvGrpSpPr>
          <p:cNvPr id="35865" name="Group 25"/>
          <p:cNvGrpSpPr>
            <a:grpSpLocks/>
          </p:cNvGrpSpPr>
          <p:nvPr/>
        </p:nvGrpSpPr>
        <p:grpSpPr bwMode="auto">
          <a:xfrm>
            <a:off x="2654726" y="3342631"/>
            <a:ext cx="141447" cy="171151"/>
            <a:chOff x="2995" y="1525"/>
            <a:chExt cx="112" cy="112"/>
          </a:xfrm>
        </p:grpSpPr>
        <p:sp>
          <p:nvSpPr>
            <p:cNvPr id="35866" name="AutoShape 26"/>
            <p:cNvSpPr>
              <a:spLocks noChangeArrowheads="1"/>
            </p:cNvSpPr>
            <p:nvPr/>
          </p:nvSpPr>
          <p:spPr bwMode="inv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7" name="AutoShape 27"/>
            <p:cNvSpPr>
              <a:spLocks noChangeArrowheads="1"/>
            </p:cNvSpPr>
            <p:nvPr/>
          </p:nvSpPr>
          <p:spPr bwMode="inv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FFFF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68" name="Text Box 28"/>
          <p:cNvSpPr txBox="1">
            <a:spLocks noChangeArrowheads="1"/>
          </p:cNvSpPr>
          <p:nvPr/>
        </p:nvSpPr>
        <p:spPr bwMode="black">
          <a:xfrm>
            <a:off x="2912702" y="3055203"/>
            <a:ext cx="59264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i="1" dirty="0" err="1">
                <a:solidFill>
                  <a:srgbClr val="0000FF"/>
                </a:solidFill>
              </a:rPr>
              <a:t>Đẩy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mạnh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smtClean="0">
                <a:solidFill>
                  <a:srgbClr val="0000FF"/>
                </a:solidFill>
              </a:rPr>
              <a:t>XHH</a:t>
            </a:r>
            <a:r>
              <a:rPr lang="en-US" sz="1600" b="1" dirty="0" smtClean="0">
                <a:solidFill>
                  <a:srgbClr val="0000FF"/>
                </a:solidFill>
              </a:rPr>
              <a:t>, </a:t>
            </a:r>
            <a:r>
              <a:rPr lang="en-US" sz="1600" b="1" dirty="0" err="1">
                <a:solidFill>
                  <a:srgbClr val="0000FF"/>
                </a:solidFill>
              </a:rPr>
              <a:t>nhất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là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trong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các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ngành</a:t>
            </a:r>
            <a:r>
              <a:rPr lang="en-US" sz="1600" b="1" i="1" dirty="0">
                <a:solidFill>
                  <a:srgbClr val="0000FF"/>
                </a:solidFill>
              </a:rPr>
              <a:t>, </a:t>
            </a:r>
            <a:r>
              <a:rPr lang="en-US" sz="1600" b="1" i="1" dirty="0" err="1">
                <a:solidFill>
                  <a:srgbClr val="0000FF"/>
                </a:solidFill>
              </a:rPr>
              <a:t>lĩnh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vực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và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địa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bàn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mà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K.vực</a:t>
            </a:r>
            <a:r>
              <a:rPr lang="en-US" sz="1600" b="1" i="1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ngoài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công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lập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làm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tốt</a:t>
            </a:r>
            <a:r>
              <a:rPr lang="en-US" sz="1600" b="1" i="1" dirty="0" smtClean="0">
                <a:solidFill>
                  <a:srgbClr val="660033"/>
                </a:solidFill>
              </a:rPr>
              <a:t>. </a:t>
            </a:r>
            <a:r>
              <a:rPr lang="en-US" sz="1600" b="1" i="1" dirty="0" err="1" smtClean="0">
                <a:solidFill>
                  <a:srgbClr val="006600"/>
                </a:solidFill>
              </a:rPr>
              <a:t>Bảo</a:t>
            </a:r>
            <a:r>
              <a:rPr lang="en-US" sz="1600" b="1" i="1" dirty="0" smtClean="0">
                <a:solidFill>
                  <a:srgbClr val="006600"/>
                </a:solidFill>
              </a:rPr>
              <a:t> </a:t>
            </a:r>
            <a:r>
              <a:rPr lang="en-US" sz="1600" b="1" i="1" dirty="0" err="1">
                <a:solidFill>
                  <a:srgbClr val="006600"/>
                </a:solidFill>
              </a:rPr>
              <a:t>đảm</a:t>
            </a:r>
            <a:r>
              <a:rPr lang="en-US" sz="1600" b="1" i="1" dirty="0">
                <a:solidFill>
                  <a:srgbClr val="006600"/>
                </a:solidFill>
              </a:rPr>
              <a:t> </a:t>
            </a:r>
            <a:r>
              <a:rPr lang="en-US" sz="1600" b="1" i="1" dirty="0" err="1">
                <a:solidFill>
                  <a:srgbClr val="006600"/>
                </a:solidFill>
              </a:rPr>
              <a:t>công</a:t>
            </a:r>
            <a:r>
              <a:rPr lang="en-US" sz="1600" b="1" i="1" dirty="0">
                <a:solidFill>
                  <a:srgbClr val="006600"/>
                </a:solidFill>
              </a:rPr>
              <a:t> </a:t>
            </a:r>
            <a:r>
              <a:rPr lang="en-US" sz="1600" b="1" i="1" dirty="0" err="1">
                <a:solidFill>
                  <a:srgbClr val="006600"/>
                </a:solidFill>
              </a:rPr>
              <a:t>bằng</a:t>
            </a:r>
            <a:r>
              <a:rPr lang="en-US" sz="1600" b="1" i="1" dirty="0">
                <a:solidFill>
                  <a:srgbClr val="006600"/>
                </a:solidFill>
              </a:rPr>
              <a:t>, </a:t>
            </a:r>
            <a:r>
              <a:rPr lang="en-US" sz="1600" b="1" i="1" dirty="0" err="1">
                <a:solidFill>
                  <a:srgbClr val="006600"/>
                </a:solidFill>
              </a:rPr>
              <a:t>bình</a:t>
            </a:r>
            <a:r>
              <a:rPr lang="en-US" sz="1600" b="1" i="1" dirty="0">
                <a:solidFill>
                  <a:srgbClr val="006600"/>
                </a:solidFill>
              </a:rPr>
              <a:t> </a:t>
            </a:r>
            <a:r>
              <a:rPr lang="en-US" sz="1600" b="1" i="1" dirty="0" err="1">
                <a:solidFill>
                  <a:srgbClr val="006600"/>
                </a:solidFill>
              </a:rPr>
              <a:t>đẳng</a:t>
            </a:r>
            <a:r>
              <a:rPr lang="en-US" sz="1600" b="1" i="1" dirty="0">
                <a:solidFill>
                  <a:srgbClr val="006600"/>
                </a:solidFill>
              </a:rPr>
              <a:t> </a:t>
            </a:r>
            <a:r>
              <a:rPr lang="en-US" sz="1600" b="1" dirty="0" err="1">
                <a:solidFill>
                  <a:srgbClr val="006600"/>
                </a:solidFill>
              </a:rPr>
              <a:t>giữa</a:t>
            </a:r>
            <a:r>
              <a:rPr lang="en-US" sz="1600" b="1" dirty="0">
                <a:solidFill>
                  <a:srgbClr val="006600"/>
                </a:solidFill>
              </a:rPr>
              <a:t> </a:t>
            </a:r>
            <a:r>
              <a:rPr lang="en-US" sz="1600" b="1" dirty="0" err="1">
                <a:solidFill>
                  <a:srgbClr val="006600"/>
                </a:solidFill>
              </a:rPr>
              <a:t>các</a:t>
            </a:r>
            <a:r>
              <a:rPr lang="en-US" sz="1600" b="1" dirty="0">
                <a:solidFill>
                  <a:srgbClr val="006600"/>
                </a:solidFill>
              </a:rPr>
              <a:t> </a:t>
            </a:r>
            <a:r>
              <a:rPr lang="en-US" sz="1600" b="1" dirty="0" err="1">
                <a:solidFill>
                  <a:srgbClr val="006600"/>
                </a:solidFill>
              </a:rPr>
              <a:t>đơn</a:t>
            </a:r>
            <a:r>
              <a:rPr lang="en-US" sz="1600" b="1" dirty="0">
                <a:solidFill>
                  <a:srgbClr val="006600"/>
                </a:solidFill>
              </a:rPr>
              <a:t> </a:t>
            </a:r>
            <a:r>
              <a:rPr lang="en-US" sz="1600" b="1" dirty="0" err="1">
                <a:solidFill>
                  <a:srgbClr val="006600"/>
                </a:solidFill>
              </a:rPr>
              <a:t>vị</a:t>
            </a:r>
            <a:r>
              <a:rPr lang="en-US" sz="1600" b="1" dirty="0">
                <a:solidFill>
                  <a:srgbClr val="006600"/>
                </a:solidFill>
              </a:rPr>
              <a:t> </a:t>
            </a:r>
            <a:r>
              <a:rPr lang="en-US" sz="1600" b="1" dirty="0" smtClean="0">
                <a:solidFill>
                  <a:srgbClr val="006600"/>
                </a:solidFill>
              </a:rPr>
              <a:t>SN </a:t>
            </a:r>
            <a:r>
              <a:rPr lang="en-US" sz="1600" b="1" dirty="0" err="1">
                <a:solidFill>
                  <a:srgbClr val="006600"/>
                </a:solidFill>
              </a:rPr>
              <a:t>công</a:t>
            </a:r>
            <a:r>
              <a:rPr lang="en-US" sz="1600" b="1" dirty="0">
                <a:solidFill>
                  <a:srgbClr val="006600"/>
                </a:solidFill>
              </a:rPr>
              <a:t> </a:t>
            </a:r>
            <a:r>
              <a:rPr lang="en-US" sz="1600" b="1" dirty="0" err="1">
                <a:solidFill>
                  <a:srgbClr val="006600"/>
                </a:solidFill>
              </a:rPr>
              <a:t>lập</a:t>
            </a:r>
            <a:r>
              <a:rPr lang="en-US" sz="1600" b="1" dirty="0">
                <a:solidFill>
                  <a:srgbClr val="006600"/>
                </a:solidFill>
              </a:rPr>
              <a:t> </a:t>
            </a:r>
            <a:r>
              <a:rPr lang="en-US" sz="1600" b="1" dirty="0" err="1">
                <a:solidFill>
                  <a:srgbClr val="006600"/>
                </a:solidFill>
              </a:rPr>
              <a:t>và</a:t>
            </a:r>
            <a:r>
              <a:rPr lang="en-US" sz="1600" b="1" dirty="0">
                <a:solidFill>
                  <a:srgbClr val="006600"/>
                </a:solidFill>
              </a:rPr>
              <a:t> </a:t>
            </a:r>
            <a:r>
              <a:rPr lang="en-US" sz="1600" b="1" dirty="0" err="1">
                <a:solidFill>
                  <a:srgbClr val="006600"/>
                </a:solidFill>
              </a:rPr>
              <a:t>ngoài</a:t>
            </a:r>
            <a:r>
              <a:rPr lang="en-US" sz="1600" b="1" dirty="0">
                <a:solidFill>
                  <a:srgbClr val="006600"/>
                </a:solidFill>
              </a:rPr>
              <a:t> </a:t>
            </a:r>
            <a:r>
              <a:rPr lang="en-US" sz="1600" b="1" dirty="0" err="1">
                <a:solidFill>
                  <a:srgbClr val="006600"/>
                </a:solidFill>
              </a:rPr>
              <a:t>công</a:t>
            </a:r>
            <a:r>
              <a:rPr lang="en-US" sz="1600" b="1" dirty="0">
                <a:solidFill>
                  <a:srgbClr val="006600"/>
                </a:solidFill>
              </a:rPr>
              <a:t> </a:t>
            </a:r>
            <a:r>
              <a:rPr lang="en-US" sz="1600" b="1" dirty="0" err="1">
                <a:solidFill>
                  <a:srgbClr val="006600"/>
                </a:solidFill>
              </a:rPr>
              <a:t>lập</a:t>
            </a:r>
            <a:r>
              <a:rPr lang="en-US" sz="1600" b="1" dirty="0">
                <a:solidFill>
                  <a:srgbClr val="660033"/>
                </a:solidFill>
              </a:rPr>
              <a:t>. </a:t>
            </a:r>
          </a:p>
        </p:txBody>
      </p:sp>
      <p:grpSp>
        <p:nvGrpSpPr>
          <p:cNvPr id="35869" name="Group 29"/>
          <p:cNvGrpSpPr>
            <a:grpSpLocks/>
          </p:cNvGrpSpPr>
          <p:nvPr/>
        </p:nvGrpSpPr>
        <p:grpSpPr bwMode="auto">
          <a:xfrm>
            <a:off x="3135153" y="4419600"/>
            <a:ext cx="141447" cy="155592"/>
            <a:chOff x="2995" y="1525"/>
            <a:chExt cx="112" cy="112"/>
          </a:xfrm>
        </p:grpSpPr>
        <p:sp>
          <p:nvSpPr>
            <p:cNvPr id="35870" name="AutoShape 30"/>
            <p:cNvSpPr>
              <a:spLocks noChangeArrowheads="1"/>
            </p:cNvSpPr>
            <p:nvPr/>
          </p:nvSpPr>
          <p:spPr bwMode="inv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1" name="AutoShape 31"/>
            <p:cNvSpPr>
              <a:spLocks noChangeArrowheads="1"/>
            </p:cNvSpPr>
            <p:nvPr/>
          </p:nvSpPr>
          <p:spPr bwMode="inv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FFFF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72" name="Text Box 32"/>
          <p:cNvSpPr txBox="1">
            <a:spLocks noChangeArrowheads="1"/>
          </p:cNvSpPr>
          <p:nvPr/>
        </p:nvSpPr>
        <p:spPr bwMode="black">
          <a:xfrm>
            <a:off x="3352800" y="3962400"/>
            <a:ext cx="572834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i="1" dirty="0" err="1">
                <a:solidFill>
                  <a:srgbClr val="002060"/>
                </a:solidFill>
              </a:rPr>
              <a:t>Thực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hiện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đồng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bộ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các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N.vụ</a:t>
            </a:r>
            <a:r>
              <a:rPr lang="en-US" sz="1600" b="1" i="1" dirty="0">
                <a:solidFill>
                  <a:srgbClr val="002060"/>
                </a:solidFill>
              </a:rPr>
              <a:t>, </a:t>
            </a:r>
            <a:r>
              <a:rPr lang="en-US" sz="1600" b="1" i="1" dirty="0" err="1">
                <a:solidFill>
                  <a:srgbClr val="002060"/>
                </a:solidFill>
              </a:rPr>
              <a:t>giải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pháp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trong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đổi</a:t>
            </a:r>
            <a:r>
              <a:rPr lang="en-US" sz="1600" b="1" i="1" dirty="0" smtClean="0">
                <a:solidFill>
                  <a:srgbClr val="002060"/>
                </a:solidFill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mới</a:t>
            </a:r>
            <a:r>
              <a:rPr lang="en-US" sz="1600" b="1" i="1" dirty="0" smtClean="0">
                <a:solidFill>
                  <a:srgbClr val="002060"/>
                </a:solidFill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nâng</a:t>
            </a:r>
            <a:r>
              <a:rPr lang="en-US" sz="1600" b="1" i="1" dirty="0" smtClean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cao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hiệu</a:t>
            </a:r>
            <a:r>
              <a:rPr lang="en-US" sz="1600" b="1" i="1" dirty="0" smtClean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quả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hoạt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động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của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các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đ.vị</a:t>
            </a:r>
            <a:r>
              <a:rPr lang="en-US" sz="1600" b="1" i="1" dirty="0" smtClean="0">
                <a:solidFill>
                  <a:srgbClr val="002060"/>
                </a:solidFill>
              </a:rPr>
              <a:t> SN </a:t>
            </a:r>
            <a:r>
              <a:rPr lang="en-US" sz="1600" b="1" dirty="0" err="1" smtClean="0">
                <a:solidFill>
                  <a:srgbClr val="002060"/>
                </a:solidFill>
              </a:rPr>
              <a:t>công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lập</a:t>
            </a:r>
            <a:r>
              <a:rPr lang="en-US" sz="1600" b="1" dirty="0" smtClean="0">
                <a:solidFill>
                  <a:srgbClr val="002060"/>
                </a:solidFill>
              </a:rPr>
              <a:t>.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Có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lộ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trình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và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bước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đi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phù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hợp</a:t>
            </a:r>
            <a:r>
              <a:rPr lang="en-US" sz="1600" b="1" i="1" dirty="0" smtClean="0">
                <a:solidFill>
                  <a:srgbClr val="FF0000"/>
                </a:solidFill>
              </a:rPr>
              <a:t>,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có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trọng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tâm</a:t>
            </a:r>
            <a:r>
              <a:rPr lang="en-US" sz="1600" b="1" i="1" dirty="0" smtClean="0">
                <a:solidFill>
                  <a:srgbClr val="FF0000"/>
                </a:solidFill>
              </a:rPr>
              <a:t>,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trọng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điểm</a:t>
            </a:r>
            <a:r>
              <a:rPr lang="en-US" sz="1600" b="1" dirty="0" smtClean="0">
                <a:solidFill>
                  <a:srgbClr val="002060"/>
                </a:solidFill>
              </a:rPr>
              <a:t>. </a:t>
            </a:r>
            <a:r>
              <a:rPr lang="en-US" sz="1600" b="1" dirty="0" err="1" smtClean="0">
                <a:solidFill>
                  <a:srgbClr val="0000FF"/>
                </a:solidFill>
              </a:rPr>
              <a:t>Tăng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cường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kiểm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tra</a:t>
            </a:r>
            <a:r>
              <a:rPr lang="en-US" sz="1600" b="1" i="1" dirty="0">
                <a:solidFill>
                  <a:srgbClr val="0000FF"/>
                </a:solidFill>
              </a:rPr>
              <a:t>, </a:t>
            </a:r>
            <a:r>
              <a:rPr lang="en-US" sz="1600" b="1" i="1" dirty="0" err="1">
                <a:solidFill>
                  <a:srgbClr val="0000FF"/>
                </a:solidFill>
              </a:rPr>
              <a:t>giám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sát</a:t>
            </a:r>
            <a:r>
              <a:rPr lang="en-US" sz="1600" b="1" i="1" dirty="0">
                <a:solidFill>
                  <a:srgbClr val="0000FF"/>
                </a:solidFill>
              </a:rPr>
              <a:t>, </a:t>
            </a:r>
            <a:r>
              <a:rPr lang="en-US" sz="1600" b="1" i="1" dirty="0" err="1">
                <a:solidFill>
                  <a:srgbClr val="0000FF"/>
                </a:solidFill>
              </a:rPr>
              <a:t>tổng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kết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thực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tiễn</a:t>
            </a:r>
            <a:r>
              <a:rPr lang="en-US" sz="1600" b="1" i="1" dirty="0" smtClean="0">
                <a:solidFill>
                  <a:srgbClr val="0000FF"/>
                </a:solidFill>
              </a:rPr>
              <a:t>.</a:t>
            </a:r>
            <a:endParaRPr lang="en-US" sz="1600" b="1" dirty="0">
              <a:solidFill>
                <a:srgbClr val="0000FF"/>
              </a:solidFill>
            </a:endParaRPr>
          </a:p>
        </p:txBody>
      </p:sp>
      <p:grpSp>
        <p:nvGrpSpPr>
          <p:cNvPr id="35873" name="Group 33"/>
          <p:cNvGrpSpPr>
            <a:grpSpLocks/>
          </p:cNvGrpSpPr>
          <p:nvPr/>
        </p:nvGrpSpPr>
        <p:grpSpPr bwMode="auto">
          <a:xfrm>
            <a:off x="3806809" y="5791986"/>
            <a:ext cx="155591" cy="155591"/>
            <a:chOff x="2995" y="1525"/>
            <a:chExt cx="112" cy="112"/>
          </a:xfrm>
        </p:grpSpPr>
        <p:sp>
          <p:nvSpPr>
            <p:cNvPr id="35874" name="AutoShape 34"/>
            <p:cNvSpPr>
              <a:spLocks noChangeArrowheads="1"/>
            </p:cNvSpPr>
            <p:nvPr/>
          </p:nvSpPr>
          <p:spPr bwMode="inv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" name="AutoShape 35"/>
            <p:cNvSpPr>
              <a:spLocks noChangeArrowheads="1"/>
            </p:cNvSpPr>
            <p:nvPr/>
          </p:nvSpPr>
          <p:spPr bwMode="inv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FFFF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76" name="Text Box 36"/>
          <p:cNvSpPr txBox="1">
            <a:spLocks noChangeArrowheads="1"/>
          </p:cNvSpPr>
          <p:nvPr/>
        </p:nvSpPr>
        <p:spPr bwMode="black">
          <a:xfrm>
            <a:off x="4041774" y="5257800"/>
            <a:ext cx="49498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i="1" dirty="0" err="1">
                <a:solidFill>
                  <a:srgbClr val="C00000"/>
                </a:solidFill>
              </a:rPr>
              <a:t>Bảo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đảm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sự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lãnh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đạo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của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Đảng</a:t>
            </a:r>
            <a:r>
              <a:rPr lang="en-US" sz="1600" b="1" i="1" dirty="0">
                <a:solidFill>
                  <a:srgbClr val="C00000"/>
                </a:solidFill>
              </a:rPr>
              <a:t>, </a:t>
            </a:r>
            <a:r>
              <a:rPr lang="en-US" sz="1600" b="1" i="1" dirty="0" err="1">
                <a:solidFill>
                  <a:srgbClr val="C00000"/>
                </a:solidFill>
              </a:rPr>
              <a:t>sự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</a:rPr>
              <a:t>Q.lý</a:t>
            </a:r>
            <a:r>
              <a:rPr lang="en-US" sz="1600" b="1" i="1" dirty="0" smtClean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của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Nhà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nước</a:t>
            </a:r>
            <a:r>
              <a:rPr lang="en-US" sz="1600" b="1" i="1" dirty="0">
                <a:solidFill>
                  <a:srgbClr val="C00000"/>
                </a:solidFill>
              </a:rPr>
              <a:t>, </a:t>
            </a:r>
            <a:r>
              <a:rPr lang="en-US" sz="1600" b="1" i="1" dirty="0" err="1" smtClean="0">
                <a:solidFill>
                  <a:srgbClr val="C00000"/>
                </a:solidFill>
              </a:rPr>
              <a:t>phát</a:t>
            </a:r>
            <a:r>
              <a:rPr lang="en-US" sz="1600" b="1" i="1" dirty="0" smtClean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huy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vai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trò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giám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sát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của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người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</a:rPr>
              <a:t>dân</a:t>
            </a:r>
            <a:r>
              <a:rPr lang="en-US" sz="1600" b="1" i="1" dirty="0" smtClean="0">
                <a:solidFill>
                  <a:srgbClr val="333300"/>
                </a:solidFill>
              </a:rPr>
              <a:t>; </a:t>
            </a:r>
            <a:r>
              <a:rPr lang="en-US" sz="1600" b="1" i="1" dirty="0" err="1" smtClean="0">
                <a:solidFill>
                  <a:srgbClr val="333300"/>
                </a:solidFill>
              </a:rPr>
              <a:t>bảo</a:t>
            </a:r>
            <a:r>
              <a:rPr lang="en-US" sz="1600" b="1" i="1" dirty="0" smtClean="0">
                <a:solidFill>
                  <a:srgbClr val="333300"/>
                </a:solidFill>
              </a:rPr>
              <a:t> </a:t>
            </a:r>
            <a:r>
              <a:rPr lang="en-US" sz="1600" b="1" i="1" dirty="0" err="1" smtClean="0">
                <a:solidFill>
                  <a:srgbClr val="333300"/>
                </a:solidFill>
              </a:rPr>
              <a:t>đảm</a:t>
            </a:r>
            <a:r>
              <a:rPr lang="en-US" sz="1600" b="1" i="1" dirty="0" smtClean="0">
                <a:solidFill>
                  <a:srgbClr val="333300"/>
                </a:solidFill>
              </a:rPr>
              <a:t> </a:t>
            </a:r>
            <a:r>
              <a:rPr lang="en-US" sz="1600" b="1" i="1" dirty="0" err="1" smtClean="0">
                <a:solidFill>
                  <a:srgbClr val="333300"/>
                </a:solidFill>
              </a:rPr>
              <a:t>quyền</a:t>
            </a:r>
            <a:r>
              <a:rPr lang="en-US" sz="1600" b="1" i="1" dirty="0" smtClean="0">
                <a:solidFill>
                  <a:srgbClr val="333300"/>
                </a:solidFill>
              </a:rPr>
              <a:t> </a:t>
            </a:r>
            <a:r>
              <a:rPr lang="en-US" sz="1600" b="1" i="1" dirty="0" err="1">
                <a:solidFill>
                  <a:srgbClr val="333300"/>
                </a:solidFill>
              </a:rPr>
              <a:t>tự</a:t>
            </a:r>
            <a:r>
              <a:rPr lang="en-US" sz="1600" b="1" i="1" dirty="0">
                <a:solidFill>
                  <a:srgbClr val="333300"/>
                </a:solidFill>
              </a:rPr>
              <a:t> </a:t>
            </a:r>
            <a:r>
              <a:rPr lang="en-US" sz="1600" b="1" i="1" dirty="0" err="1">
                <a:solidFill>
                  <a:srgbClr val="333300"/>
                </a:solidFill>
              </a:rPr>
              <a:t>chủ</a:t>
            </a:r>
            <a:r>
              <a:rPr lang="en-US" sz="1600" b="1" i="1" dirty="0">
                <a:solidFill>
                  <a:srgbClr val="333300"/>
                </a:solidFill>
              </a:rPr>
              <a:t>, </a:t>
            </a:r>
            <a:r>
              <a:rPr lang="en-US" sz="1600" b="1" i="1" dirty="0" err="1">
                <a:solidFill>
                  <a:srgbClr val="333300"/>
                </a:solidFill>
              </a:rPr>
              <a:t>tự</a:t>
            </a:r>
            <a:r>
              <a:rPr lang="en-US" sz="1600" b="1" i="1" dirty="0">
                <a:solidFill>
                  <a:srgbClr val="333300"/>
                </a:solidFill>
              </a:rPr>
              <a:t> </a:t>
            </a:r>
            <a:r>
              <a:rPr lang="en-US" sz="1600" b="1" i="1" dirty="0" err="1">
                <a:solidFill>
                  <a:srgbClr val="333300"/>
                </a:solidFill>
              </a:rPr>
              <a:t>chịu</a:t>
            </a:r>
            <a:r>
              <a:rPr lang="en-US" sz="1600" b="1" i="1" dirty="0">
                <a:solidFill>
                  <a:srgbClr val="333300"/>
                </a:solidFill>
              </a:rPr>
              <a:t> </a:t>
            </a:r>
            <a:r>
              <a:rPr lang="en-US" sz="1600" b="1" i="1" dirty="0" err="1">
                <a:solidFill>
                  <a:srgbClr val="333300"/>
                </a:solidFill>
              </a:rPr>
              <a:t>trách</a:t>
            </a:r>
            <a:r>
              <a:rPr lang="en-US" sz="1600" b="1" i="1" dirty="0">
                <a:solidFill>
                  <a:srgbClr val="333300"/>
                </a:solidFill>
              </a:rPr>
              <a:t> </a:t>
            </a:r>
            <a:r>
              <a:rPr lang="en-US" sz="1600" b="1" i="1" dirty="0" err="1" smtClean="0">
                <a:solidFill>
                  <a:srgbClr val="333300"/>
                </a:solidFill>
              </a:rPr>
              <a:t>nhiệm</a:t>
            </a:r>
            <a:r>
              <a:rPr lang="en-US" sz="1600" b="1" dirty="0">
                <a:solidFill>
                  <a:srgbClr val="333300"/>
                </a:solidFill>
              </a:rPr>
              <a:t> </a:t>
            </a:r>
            <a:r>
              <a:rPr lang="en-US" sz="1600" b="1" dirty="0" err="1">
                <a:solidFill>
                  <a:srgbClr val="333300"/>
                </a:solidFill>
              </a:rPr>
              <a:t>của</a:t>
            </a:r>
            <a:r>
              <a:rPr lang="en-US" sz="1600" b="1" dirty="0">
                <a:solidFill>
                  <a:srgbClr val="333300"/>
                </a:solidFill>
              </a:rPr>
              <a:t> </a:t>
            </a:r>
            <a:r>
              <a:rPr lang="en-US" sz="1600" b="1" dirty="0" err="1">
                <a:solidFill>
                  <a:srgbClr val="333300"/>
                </a:solidFill>
              </a:rPr>
              <a:t>đ.vị</a:t>
            </a:r>
            <a:r>
              <a:rPr lang="en-US" sz="1600" b="1" dirty="0">
                <a:solidFill>
                  <a:srgbClr val="333300"/>
                </a:solidFill>
              </a:rPr>
              <a:t> SN </a:t>
            </a:r>
            <a:r>
              <a:rPr lang="en-US" sz="1600" b="1" dirty="0" err="1">
                <a:solidFill>
                  <a:srgbClr val="333300"/>
                </a:solidFill>
              </a:rPr>
              <a:t>công</a:t>
            </a:r>
            <a:r>
              <a:rPr lang="en-US" sz="1600" b="1" dirty="0">
                <a:solidFill>
                  <a:srgbClr val="333300"/>
                </a:solidFill>
              </a:rPr>
              <a:t> </a:t>
            </a:r>
            <a:r>
              <a:rPr lang="en-US" sz="1600" b="1" dirty="0" err="1" smtClean="0">
                <a:solidFill>
                  <a:srgbClr val="333300"/>
                </a:solidFill>
              </a:rPr>
              <a:t>lập</a:t>
            </a:r>
            <a:r>
              <a:rPr lang="en-US" sz="1600" b="1" dirty="0" smtClean="0">
                <a:solidFill>
                  <a:srgbClr val="333300"/>
                </a:solidFill>
              </a:rPr>
              <a:t> </a:t>
            </a:r>
            <a:r>
              <a:rPr lang="en-US" sz="1600" b="1" dirty="0" err="1" smtClean="0">
                <a:solidFill>
                  <a:srgbClr val="333300"/>
                </a:solidFill>
              </a:rPr>
              <a:t>trong</a:t>
            </a:r>
            <a:r>
              <a:rPr lang="en-US" sz="1600" b="1" dirty="0" smtClean="0">
                <a:solidFill>
                  <a:srgbClr val="333300"/>
                </a:solidFill>
              </a:rPr>
              <a:t> </a:t>
            </a:r>
            <a:r>
              <a:rPr lang="en-US" sz="1600" b="1" dirty="0" err="1" smtClean="0">
                <a:solidFill>
                  <a:srgbClr val="333300"/>
                </a:solidFill>
              </a:rPr>
              <a:t>đổi</a:t>
            </a:r>
            <a:r>
              <a:rPr lang="en-US" sz="1600" b="1" dirty="0" smtClean="0">
                <a:solidFill>
                  <a:srgbClr val="333300"/>
                </a:solidFill>
              </a:rPr>
              <a:t> </a:t>
            </a:r>
            <a:r>
              <a:rPr lang="en-US" sz="1600" b="1" dirty="0" err="1">
                <a:solidFill>
                  <a:srgbClr val="333300"/>
                </a:solidFill>
              </a:rPr>
              <a:t>mới</a:t>
            </a:r>
            <a:r>
              <a:rPr lang="en-US" sz="1600" b="1" dirty="0">
                <a:solidFill>
                  <a:srgbClr val="333300"/>
                </a:solidFill>
              </a:rPr>
              <a:t> </a:t>
            </a:r>
            <a:r>
              <a:rPr lang="en-US" sz="1600" b="1" dirty="0" err="1">
                <a:solidFill>
                  <a:srgbClr val="333300"/>
                </a:solidFill>
              </a:rPr>
              <a:t>nâng</a:t>
            </a:r>
            <a:r>
              <a:rPr lang="en-US" sz="1600" b="1" dirty="0">
                <a:solidFill>
                  <a:srgbClr val="333300"/>
                </a:solidFill>
              </a:rPr>
              <a:t> </a:t>
            </a:r>
            <a:r>
              <a:rPr lang="en-US" sz="1600" b="1" dirty="0" err="1">
                <a:solidFill>
                  <a:srgbClr val="333300"/>
                </a:solidFill>
              </a:rPr>
              <a:t>cao</a:t>
            </a:r>
            <a:r>
              <a:rPr lang="en-US" sz="1600" b="1" dirty="0">
                <a:solidFill>
                  <a:srgbClr val="333300"/>
                </a:solidFill>
              </a:rPr>
              <a:t> </a:t>
            </a:r>
            <a:r>
              <a:rPr lang="en-US" sz="1600" b="1" dirty="0" err="1">
                <a:solidFill>
                  <a:srgbClr val="333300"/>
                </a:solidFill>
              </a:rPr>
              <a:t>chất</a:t>
            </a:r>
            <a:r>
              <a:rPr lang="en-US" sz="1600" b="1" dirty="0">
                <a:solidFill>
                  <a:srgbClr val="333300"/>
                </a:solidFill>
              </a:rPr>
              <a:t> </a:t>
            </a:r>
            <a:r>
              <a:rPr lang="en-US" sz="1600" b="1" dirty="0" err="1">
                <a:solidFill>
                  <a:srgbClr val="333300"/>
                </a:solidFill>
              </a:rPr>
              <a:t>lượng</a:t>
            </a:r>
            <a:r>
              <a:rPr lang="en-US" sz="1600" b="1" dirty="0">
                <a:solidFill>
                  <a:srgbClr val="333300"/>
                </a:solidFill>
              </a:rPr>
              <a:t>, </a:t>
            </a:r>
            <a:r>
              <a:rPr lang="en-US" sz="1600" b="1" dirty="0" err="1">
                <a:solidFill>
                  <a:srgbClr val="333300"/>
                </a:solidFill>
              </a:rPr>
              <a:t>hiệu</a:t>
            </a:r>
            <a:r>
              <a:rPr lang="en-US" sz="1600" b="1" dirty="0">
                <a:solidFill>
                  <a:srgbClr val="333300"/>
                </a:solidFill>
              </a:rPr>
              <a:t> </a:t>
            </a:r>
            <a:r>
              <a:rPr lang="en-US" sz="1600" b="1" dirty="0" err="1">
                <a:solidFill>
                  <a:srgbClr val="333300"/>
                </a:solidFill>
              </a:rPr>
              <a:t>quả</a:t>
            </a:r>
            <a:r>
              <a:rPr lang="en-US" sz="1600" b="1" dirty="0">
                <a:solidFill>
                  <a:srgbClr val="333300"/>
                </a:solidFill>
              </a:rPr>
              <a:t> </a:t>
            </a:r>
            <a:r>
              <a:rPr lang="en-US" sz="1600" b="1" dirty="0" err="1">
                <a:solidFill>
                  <a:srgbClr val="333300"/>
                </a:solidFill>
              </a:rPr>
              <a:t>hoạt</a:t>
            </a:r>
            <a:r>
              <a:rPr lang="en-US" sz="1600" b="1" dirty="0">
                <a:solidFill>
                  <a:srgbClr val="333300"/>
                </a:solidFill>
              </a:rPr>
              <a:t> </a:t>
            </a:r>
            <a:r>
              <a:rPr lang="en-US" sz="1600" b="1" dirty="0" err="1" smtClean="0">
                <a:solidFill>
                  <a:srgbClr val="333300"/>
                </a:solidFill>
              </a:rPr>
              <a:t>động</a:t>
            </a:r>
            <a:r>
              <a:rPr lang="en-US" sz="1600" b="1" dirty="0">
                <a:solidFill>
                  <a:srgbClr val="333300"/>
                </a:solidFill>
              </a:rPr>
              <a:t>.</a:t>
            </a:r>
          </a:p>
        </p:txBody>
      </p:sp>
      <p:sp>
        <p:nvSpPr>
          <p:cNvPr id="35877" name="AutoShape 37"/>
          <p:cNvSpPr>
            <a:spLocks noChangeArrowheads="1"/>
          </p:cNvSpPr>
          <p:nvPr/>
        </p:nvSpPr>
        <p:spPr bwMode="black">
          <a:xfrm>
            <a:off x="762000" y="33528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8" name="AutoShape 38"/>
          <p:cNvSpPr>
            <a:spLocks noChangeArrowheads="1"/>
          </p:cNvSpPr>
          <p:nvPr/>
        </p:nvSpPr>
        <p:spPr bwMode="black">
          <a:xfrm>
            <a:off x="2819400" y="6302375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9" name="AutoShape 39"/>
          <p:cNvSpPr>
            <a:spLocks noChangeArrowheads="1"/>
          </p:cNvSpPr>
          <p:nvPr/>
        </p:nvSpPr>
        <p:spPr bwMode="gray">
          <a:xfrm rot="3083608">
            <a:off x="3313455" y="5572394"/>
            <a:ext cx="467591" cy="514350"/>
          </a:xfrm>
          <a:prstGeom prst="star5">
            <a:avLst/>
          </a:prstGeom>
          <a:gradFill rotWithShape="1">
            <a:gsLst>
              <a:gs pos="0">
                <a:schemeClr val="accent2">
                  <a:gamma/>
                  <a:tint val="5098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AutoShape 40"/>
          <p:cNvSpPr>
            <a:spLocks noChangeArrowheads="1"/>
          </p:cNvSpPr>
          <p:nvPr/>
        </p:nvSpPr>
        <p:spPr bwMode="gray">
          <a:xfrm rot="677106">
            <a:off x="1506331" y="2186268"/>
            <a:ext cx="597477" cy="657225"/>
          </a:xfrm>
          <a:prstGeom prst="star5">
            <a:avLst/>
          </a:prstGeom>
          <a:gradFill rotWithShape="1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1" name="AutoShape 41"/>
          <p:cNvSpPr>
            <a:spLocks noChangeArrowheads="1"/>
          </p:cNvSpPr>
          <p:nvPr/>
        </p:nvSpPr>
        <p:spPr bwMode="gray">
          <a:xfrm rot="1742603">
            <a:off x="1950767" y="3200400"/>
            <a:ext cx="597477" cy="657225"/>
          </a:xfrm>
          <a:prstGeom prst="star5">
            <a:avLst/>
          </a:prstGeom>
          <a:gradFill rotWithShape="1">
            <a:gsLst>
              <a:gs pos="0">
                <a:schemeClr val="accent1">
                  <a:gamma/>
                  <a:tint val="28627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2" name="AutoShape 42"/>
          <p:cNvSpPr>
            <a:spLocks noChangeArrowheads="1"/>
          </p:cNvSpPr>
          <p:nvPr/>
        </p:nvSpPr>
        <p:spPr bwMode="gray">
          <a:xfrm rot="3116201">
            <a:off x="2554774" y="4544531"/>
            <a:ext cx="570026" cy="604838"/>
          </a:xfrm>
          <a:prstGeom prst="star5">
            <a:avLst/>
          </a:prstGeom>
          <a:gradFill rotWithShape="1">
            <a:gsLst>
              <a:gs pos="0">
                <a:schemeClr val="folHlink">
                  <a:gamma/>
                  <a:tint val="63529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Rectangle 43"/>
          <p:cNvSpPr>
            <a:spLocks noGrp="1" noChangeArrowheads="1"/>
          </p:cNvSpPr>
          <p:nvPr>
            <p:ph type="title"/>
          </p:nvPr>
        </p:nvSpPr>
        <p:spPr>
          <a:xfrm>
            <a:off x="361950" y="76200"/>
            <a:ext cx="8401050" cy="533400"/>
          </a:xfrm>
        </p:spPr>
        <p:txBody>
          <a:bodyPr/>
          <a:lstStyle/>
          <a:p>
            <a:pPr algn="ctr"/>
            <a:r>
              <a:rPr lang="en-US" sz="2600" dirty="0"/>
              <a:t>II- QUAN ĐIỂM CHỈ ĐẠO VÀ MỤC TIÊU </a:t>
            </a:r>
          </a:p>
        </p:txBody>
      </p:sp>
      <p:grpSp>
        <p:nvGrpSpPr>
          <p:cNvPr id="35884" name="Group 44"/>
          <p:cNvGrpSpPr>
            <a:grpSpLocks/>
          </p:cNvGrpSpPr>
          <p:nvPr/>
        </p:nvGrpSpPr>
        <p:grpSpPr bwMode="auto">
          <a:xfrm>
            <a:off x="304800" y="4495800"/>
            <a:ext cx="1752600" cy="1958975"/>
            <a:chOff x="482" y="1851"/>
            <a:chExt cx="860" cy="796"/>
          </a:xfrm>
        </p:grpSpPr>
        <p:sp>
          <p:nvSpPr>
            <p:cNvPr id="35885" name="Freeform 45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6" name="Freeform 46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7" name="Freeform 47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8" name="Freeform 48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5889" name="Freeform 49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5890" name="Freeform 50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3045" y="533400"/>
            <a:ext cx="696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1- </a:t>
            </a:r>
            <a:r>
              <a:rPr lang="en-US" sz="2400" b="1" dirty="0" err="1">
                <a:solidFill>
                  <a:srgbClr val="C00000"/>
                </a:solidFill>
              </a:rPr>
              <a:t>Quan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điểm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chỉ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đạo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2" name="Line 13"/>
          <p:cNvSpPr>
            <a:spLocks noChangeShapeType="1"/>
          </p:cNvSpPr>
          <p:nvPr/>
        </p:nvSpPr>
        <p:spPr bwMode="black">
          <a:xfrm flipH="1">
            <a:off x="216261" y="1600200"/>
            <a:ext cx="393339" cy="4953000"/>
          </a:xfrm>
          <a:prstGeom prst="line">
            <a:avLst/>
          </a:prstGeom>
          <a:noFill/>
          <a:ln w="19050">
            <a:solidFill>
              <a:schemeClr val="accent1">
                <a:alpha val="60001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AutoShape 39"/>
          <p:cNvSpPr>
            <a:spLocks noChangeArrowheads="1"/>
          </p:cNvSpPr>
          <p:nvPr/>
        </p:nvSpPr>
        <p:spPr bwMode="gray">
          <a:xfrm>
            <a:off x="218159" y="1056359"/>
            <a:ext cx="684600" cy="684600"/>
          </a:xfrm>
          <a:prstGeom prst="star5">
            <a:avLst/>
          </a:prstGeom>
          <a:gradFill rotWithShape="1">
            <a:gsLst>
              <a:gs pos="0">
                <a:schemeClr val="accent2">
                  <a:gamma/>
                  <a:tint val="5098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" name="Group 21"/>
          <p:cNvGrpSpPr>
            <a:grpSpLocks/>
          </p:cNvGrpSpPr>
          <p:nvPr/>
        </p:nvGrpSpPr>
        <p:grpSpPr bwMode="auto">
          <a:xfrm>
            <a:off x="1066800" y="1444608"/>
            <a:ext cx="155591" cy="155592"/>
            <a:chOff x="2995" y="1525"/>
            <a:chExt cx="112" cy="112"/>
          </a:xfrm>
        </p:grpSpPr>
        <p:sp>
          <p:nvSpPr>
            <p:cNvPr id="55" name="AutoShape 22"/>
            <p:cNvSpPr>
              <a:spLocks noChangeArrowheads="1"/>
            </p:cNvSpPr>
            <p:nvPr/>
          </p:nvSpPr>
          <p:spPr bwMode="inv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utoShape 23"/>
            <p:cNvSpPr>
              <a:spLocks noChangeArrowheads="1"/>
            </p:cNvSpPr>
            <p:nvPr/>
          </p:nvSpPr>
          <p:spPr bwMode="inv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FFFF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609600" y="971490"/>
            <a:ext cx="824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800000"/>
                </a:solidFill>
                <a:latin typeface="Verdana" pitchFamily="34" charset="0"/>
              </a:rPr>
              <a:t>Một</a:t>
            </a:r>
            <a:r>
              <a:rPr lang="en-US" sz="2000" b="1" dirty="0">
                <a:solidFill>
                  <a:srgbClr val="800000"/>
                </a:solidFill>
                <a:latin typeface="Verdana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990600"/>
            <a:ext cx="708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Đổi</a:t>
            </a:r>
            <a:r>
              <a:rPr lang="en-US" sz="1600" b="1" i="1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mới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hệ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thống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tổ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chức</a:t>
            </a:r>
            <a:r>
              <a:rPr lang="en-US" sz="1600" b="1" i="1" dirty="0" smtClean="0">
                <a:solidFill>
                  <a:srgbClr val="0000FF"/>
                </a:solidFill>
              </a:rPr>
              <a:t>, </a:t>
            </a:r>
            <a:r>
              <a:rPr lang="en-US" sz="1600" b="1" i="1" dirty="0" err="1">
                <a:solidFill>
                  <a:srgbClr val="0000FF"/>
                </a:solidFill>
              </a:rPr>
              <a:t>nâng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cao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hiệu</a:t>
            </a:r>
            <a:r>
              <a:rPr lang="en-US" sz="1600" b="1" i="1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quả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của</a:t>
            </a:r>
            <a:r>
              <a:rPr lang="en-US" sz="1600" b="1" i="1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các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đ.vị</a:t>
            </a:r>
            <a:r>
              <a:rPr lang="en-US" sz="1600" b="1" i="1" dirty="0" smtClean="0">
                <a:solidFill>
                  <a:srgbClr val="0000FF"/>
                </a:solidFill>
              </a:rPr>
              <a:t> SN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công</a:t>
            </a:r>
            <a:r>
              <a:rPr lang="en-US" sz="1600" b="1" i="1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lập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là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nhiệm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vụ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trọng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tâm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hàng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đầu</a:t>
            </a:r>
            <a:r>
              <a:rPr lang="en-US" sz="1600" i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 smtClean="0">
                <a:solidFill>
                  <a:srgbClr val="0000FF"/>
                </a:solidFill>
              </a:rPr>
              <a:t>của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các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cấp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uỷ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đảng</a:t>
            </a:r>
            <a:r>
              <a:rPr lang="en-US" sz="1600" b="1" dirty="0">
                <a:solidFill>
                  <a:srgbClr val="0000FF"/>
                </a:solidFill>
              </a:rPr>
              <a:t>, </a:t>
            </a:r>
            <a:r>
              <a:rPr lang="en-US" sz="1600" b="1" dirty="0" err="1">
                <a:solidFill>
                  <a:srgbClr val="0000FF"/>
                </a:solidFill>
              </a:rPr>
              <a:t>chính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quyền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và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toàn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hệ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thống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C.trị</a:t>
            </a:r>
            <a:r>
              <a:rPr lang="en-US" sz="1600" b="1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168275"/>
          </a:xfrm>
        </p:spPr>
        <p:txBody>
          <a:bodyPr/>
          <a:lstStyle/>
          <a:p>
            <a:fld id="{C87113AB-0678-41EC-90E0-E7BC0691C2EF}" type="slidenum">
              <a:rPr lang="en-US" sz="1600" b="1" smtClean="0"/>
              <a:pPr/>
              <a:t>27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279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563562"/>
          </a:xfrm>
        </p:spPr>
        <p:txBody>
          <a:bodyPr/>
          <a:lstStyle/>
          <a:p>
            <a:pPr algn="ctr"/>
            <a:r>
              <a:rPr lang="en-US" sz="2600" dirty="0" smtClean="0"/>
              <a:t>2- </a:t>
            </a:r>
            <a:r>
              <a:rPr lang="en-US" sz="2600" dirty="0" err="1"/>
              <a:t>Mục</a:t>
            </a:r>
            <a:r>
              <a:rPr lang="en-US" sz="2600" dirty="0"/>
              <a:t> </a:t>
            </a:r>
            <a:r>
              <a:rPr lang="en-US" sz="2600" dirty="0" err="1"/>
              <a:t>tiêu</a:t>
            </a:r>
            <a:r>
              <a:rPr lang="en-US" sz="2600" dirty="0"/>
              <a:t> </a:t>
            </a:r>
          </a:p>
        </p:txBody>
      </p:sp>
      <p:sp>
        <p:nvSpPr>
          <p:cNvPr id="27651" name="Freeform 3"/>
          <p:cNvSpPr>
            <a:spLocks/>
          </p:cNvSpPr>
          <p:nvPr/>
        </p:nvSpPr>
        <p:spPr bwMode="gray">
          <a:xfrm>
            <a:off x="152400" y="2027555"/>
            <a:ext cx="8799353" cy="2476500"/>
          </a:xfrm>
          <a:custGeom>
            <a:avLst/>
            <a:gdLst>
              <a:gd name="T0" fmla="*/ 0 w 5424"/>
              <a:gd name="T1" fmla="*/ 1440 h 1488"/>
              <a:gd name="T2" fmla="*/ 0 w 5424"/>
              <a:gd name="T3" fmla="*/ 1488 h 1488"/>
              <a:gd name="T4" fmla="*/ 1152 w 5424"/>
              <a:gd name="T5" fmla="*/ 1488 h 1488"/>
              <a:gd name="T6" fmla="*/ 1392 w 5424"/>
              <a:gd name="T7" fmla="*/ 1008 h 1488"/>
              <a:gd name="T8" fmla="*/ 2544 w 5424"/>
              <a:gd name="T9" fmla="*/ 1008 h 1488"/>
              <a:gd name="T10" fmla="*/ 2832 w 5424"/>
              <a:gd name="T11" fmla="*/ 528 h 1488"/>
              <a:gd name="T12" fmla="*/ 3984 w 5424"/>
              <a:gd name="T13" fmla="*/ 528 h 1488"/>
              <a:gd name="T14" fmla="*/ 4272 w 5424"/>
              <a:gd name="T15" fmla="*/ 48 h 1488"/>
              <a:gd name="T16" fmla="*/ 5424 w 5424"/>
              <a:gd name="T17" fmla="*/ 48 h 1488"/>
              <a:gd name="T18" fmla="*/ 5424 w 5424"/>
              <a:gd name="T19" fmla="*/ 0 h 1488"/>
              <a:gd name="T20" fmla="*/ 4272 w 5424"/>
              <a:gd name="T21" fmla="*/ 0 h 1488"/>
              <a:gd name="T22" fmla="*/ 3984 w 5424"/>
              <a:gd name="T23" fmla="*/ 480 h 1488"/>
              <a:gd name="T24" fmla="*/ 2832 w 5424"/>
              <a:gd name="T25" fmla="*/ 480 h 1488"/>
              <a:gd name="T26" fmla="*/ 2544 w 5424"/>
              <a:gd name="T27" fmla="*/ 960 h 1488"/>
              <a:gd name="T28" fmla="*/ 1392 w 5424"/>
              <a:gd name="T29" fmla="*/ 960 h 1488"/>
              <a:gd name="T30" fmla="*/ 1152 w 5424"/>
              <a:gd name="T31" fmla="*/ 1440 h 1488"/>
              <a:gd name="T32" fmla="*/ 0 w 5424"/>
              <a:gd name="T33" fmla="*/ 144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1060846" y="3230880"/>
            <a:ext cx="1246823" cy="1044575"/>
            <a:chOff x="482" y="1851"/>
            <a:chExt cx="860" cy="796"/>
          </a:xfrm>
        </p:grpSpPr>
        <p:sp>
          <p:nvSpPr>
            <p:cNvPr id="27653" name="Freeform 5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pic>
        <p:nvPicPr>
          <p:cNvPr id="27659" name="Picture 11" descr="1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490" y="1066800"/>
            <a:ext cx="880110" cy="88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2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58" y="1874044"/>
            <a:ext cx="1168242" cy="102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1" name="Picture 13" descr="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90" y="2323624"/>
            <a:ext cx="1119346" cy="12747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</p:pic>
      <p:grpSp>
        <p:nvGrpSpPr>
          <p:cNvPr id="27662" name="Group 14"/>
          <p:cNvGrpSpPr>
            <a:grpSpLocks/>
          </p:cNvGrpSpPr>
          <p:nvPr/>
        </p:nvGrpSpPr>
        <p:grpSpPr bwMode="auto">
          <a:xfrm>
            <a:off x="152400" y="4572000"/>
            <a:ext cx="1981200" cy="314325"/>
            <a:chOff x="406" y="980"/>
            <a:chExt cx="2330" cy="294"/>
          </a:xfrm>
        </p:grpSpPr>
        <p:sp>
          <p:nvSpPr>
            <p:cNvPr id="27663" name="AutoShape 1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3289A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AutoShape 1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AutoShape 1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7" name="Text Box 9"/>
          <p:cNvSpPr txBox="1">
            <a:spLocks noChangeArrowheads="1"/>
          </p:cNvSpPr>
          <p:nvPr/>
        </p:nvSpPr>
        <p:spPr bwMode="black">
          <a:xfrm>
            <a:off x="152400" y="990600"/>
            <a:ext cx="68866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 i="1" dirty="0">
                <a:solidFill>
                  <a:srgbClr val="0000FF"/>
                </a:solidFill>
              </a:rPr>
              <a:t>- </a:t>
            </a:r>
            <a:r>
              <a:rPr lang="en-US" b="1" i="1" dirty="0" err="1">
                <a:solidFill>
                  <a:srgbClr val="0000FF"/>
                </a:solidFill>
              </a:rPr>
              <a:t>Đổi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mới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căn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bản</a:t>
            </a:r>
            <a:r>
              <a:rPr lang="en-US" b="1" i="1" dirty="0">
                <a:solidFill>
                  <a:srgbClr val="0000FF"/>
                </a:solidFill>
              </a:rPr>
              <a:t>, </a:t>
            </a:r>
            <a:r>
              <a:rPr lang="en-US" b="1" i="1" dirty="0" err="1">
                <a:solidFill>
                  <a:srgbClr val="0000FF"/>
                </a:solidFill>
              </a:rPr>
              <a:t>toàn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diện</a:t>
            </a:r>
            <a:r>
              <a:rPr lang="en-US" b="1" i="1" dirty="0">
                <a:solidFill>
                  <a:srgbClr val="0000FF"/>
                </a:solidFill>
              </a:rPr>
              <a:t>,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đồng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bộ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hệ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thống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các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đ.vị</a:t>
            </a:r>
            <a:r>
              <a:rPr lang="en-US" b="1" dirty="0" smtClean="0">
                <a:solidFill>
                  <a:srgbClr val="0000FF"/>
                </a:solidFill>
              </a:rPr>
              <a:t> SN </a:t>
            </a:r>
            <a:r>
              <a:rPr lang="en-US" b="1" dirty="0" err="1" smtClean="0">
                <a:solidFill>
                  <a:srgbClr val="0000FF"/>
                </a:solidFill>
              </a:rPr>
              <a:t>công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lập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bảo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đảm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tinh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gọn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có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cơ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cấu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hợp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lý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có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năng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lực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tự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chủ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Q.trị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tiên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tiến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hoạt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động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hiệu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quả</a:t>
            </a:r>
            <a:r>
              <a:rPr lang="en-US" b="1" dirty="0" smtClean="0">
                <a:solidFill>
                  <a:srgbClr val="0000FF"/>
                </a:solidFill>
              </a:rPr>
              <a:t>;… </a:t>
            </a:r>
            <a:endParaRPr lang="en-US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black">
          <a:xfrm>
            <a:off x="2286000" y="4038600"/>
            <a:ext cx="203676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rgbClr val="660033"/>
                </a:solidFill>
              </a:rPr>
              <a:t>- </a:t>
            </a:r>
            <a:r>
              <a:rPr lang="en-US" b="1" dirty="0" err="1" smtClean="0">
                <a:solidFill>
                  <a:srgbClr val="7030A0"/>
                </a:solidFill>
              </a:rPr>
              <a:t>Tinh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giản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biên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chế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gắn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với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cơ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cấu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lại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b="1" dirty="0" err="1">
                <a:solidFill>
                  <a:srgbClr val="7030A0"/>
                </a:solidFill>
              </a:rPr>
              <a:t>nâng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cao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chất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lượng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đội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ngũ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CB,VC</a:t>
            </a:r>
            <a:endParaRPr lang="en-US" b="1" dirty="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black">
          <a:xfrm>
            <a:off x="4668838" y="3276600"/>
            <a:ext cx="2112962" cy="319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rgbClr val="006600"/>
                </a:solidFill>
              </a:rPr>
              <a:t>- </a:t>
            </a:r>
            <a:r>
              <a:rPr lang="en-US" b="1" i="1" dirty="0" err="1" smtClean="0">
                <a:solidFill>
                  <a:srgbClr val="006600"/>
                </a:solidFill>
              </a:rPr>
              <a:t>Giảm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mạnh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tỉ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trọng</a:t>
            </a:r>
            <a:r>
              <a:rPr lang="en-US" b="1" i="1" dirty="0">
                <a:solidFill>
                  <a:srgbClr val="006600"/>
                </a:solidFill>
              </a:rPr>
              <a:t>, </a:t>
            </a:r>
            <a:r>
              <a:rPr lang="en-US" b="1" i="1" dirty="0" err="1">
                <a:solidFill>
                  <a:srgbClr val="006600"/>
                </a:solidFill>
              </a:rPr>
              <a:t>nâng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cao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hiệu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quả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>
                <a:solidFill>
                  <a:srgbClr val="006600"/>
                </a:solidFill>
              </a:rPr>
              <a:t>chi </a:t>
            </a:r>
            <a:r>
              <a:rPr lang="en-US" b="1" i="1" smtClean="0">
                <a:solidFill>
                  <a:srgbClr val="006600"/>
                </a:solidFill>
              </a:rPr>
              <a:t>NSNN</a:t>
            </a:r>
            <a:r>
              <a:rPr lang="en-US" b="1" smtClean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cho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đ.vị</a:t>
            </a:r>
            <a:r>
              <a:rPr lang="en-US" b="1" dirty="0" smtClean="0">
                <a:solidFill>
                  <a:srgbClr val="006600"/>
                </a:solidFill>
              </a:rPr>
              <a:t> SN </a:t>
            </a:r>
            <a:r>
              <a:rPr lang="en-US" b="1" dirty="0" err="1">
                <a:solidFill>
                  <a:srgbClr val="006600"/>
                </a:solidFill>
              </a:rPr>
              <a:t>công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lập</a:t>
            </a:r>
            <a:r>
              <a:rPr lang="en-US" b="1" dirty="0" smtClean="0">
                <a:solidFill>
                  <a:srgbClr val="006600"/>
                </a:solidFill>
              </a:rPr>
              <a:t>.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Cải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tiền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nâng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cao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nhập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bộ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viên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chức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trong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đ.vị</a:t>
            </a:r>
            <a:r>
              <a:rPr lang="en-US" b="1" dirty="0" smtClean="0">
                <a:solidFill>
                  <a:srgbClr val="FF0000"/>
                </a:solidFill>
              </a:rPr>
              <a:t> SN </a:t>
            </a:r>
            <a:r>
              <a:rPr lang="en-US" b="1" dirty="0" err="1" smtClean="0">
                <a:solidFill>
                  <a:srgbClr val="FF0000"/>
                </a:solidFill>
              </a:rPr>
              <a:t>công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lập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black">
          <a:xfrm>
            <a:off x="6980477" y="2438400"/>
            <a:ext cx="193492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- </a:t>
            </a:r>
            <a:r>
              <a:rPr lang="en-US" b="1" i="1" dirty="0" err="1">
                <a:solidFill>
                  <a:schemeClr val="tx2"/>
                </a:solidFill>
              </a:rPr>
              <a:t>Phát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triển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thị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trường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</a:rPr>
              <a:t>D,vụ</a:t>
            </a:r>
            <a:r>
              <a:rPr lang="en-US" b="1" i="1" dirty="0" smtClean="0">
                <a:solidFill>
                  <a:schemeClr val="tx2"/>
                </a:solidFill>
              </a:rPr>
              <a:t> SN </a:t>
            </a:r>
            <a:r>
              <a:rPr lang="en-US" b="1" i="1" dirty="0" err="1">
                <a:solidFill>
                  <a:schemeClr val="tx2"/>
                </a:solidFill>
              </a:rPr>
              <a:t>công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và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thu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hút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mạnh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mẽ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các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thành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phần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K.tế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tham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gia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phát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triển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D.vụ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sự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nghiệp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công</a:t>
            </a:r>
            <a:r>
              <a:rPr lang="en-US" b="1" dirty="0">
                <a:solidFill>
                  <a:schemeClr val="tx2"/>
                </a:solidFill>
              </a:rPr>
              <a:t>. </a:t>
            </a:r>
          </a:p>
        </p:txBody>
      </p:sp>
      <p:grpSp>
        <p:nvGrpSpPr>
          <p:cNvPr id="27672" name="Group 24"/>
          <p:cNvGrpSpPr>
            <a:grpSpLocks/>
          </p:cNvGrpSpPr>
          <p:nvPr/>
        </p:nvGrpSpPr>
        <p:grpSpPr bwMode="auto">
          <a:xfrm>
            <a:off x="2514600" y="3733800"/>
            <a:ext cx="1808163" cy="312737"/>
            <a:chOff x="406" y="980"/>
            <a:chExt cx="2330" cy="294"/>
          </a:xfrm>
        </p:grpSpPr>
        <p:sp>
          <p:nvSpPr>
            <p:cNvPr id="27673" name="AutoShape 2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3289A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AutoShape 2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AutoShape 2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77" name="Group 29"/>
          <p:cNvGrpSpPr>
            <a:grpSpLocks/>
          </p:cNvGrpSpPr>
          <p:nvPr/>
        </p:nvGrpSpPr>
        <p:grpSpPr bwMode="auto">
          <a:xfrm>
            <a:off x="4668838" y="2962275"/>
            <a:ext cx="1808162" cy="314325"/>
            <a:chOff x="406" y="980"/>
            <a:chExt cx="2330" cy="294"/>
          </a:xfrm>
        </p:grpSpPr>
        <p:sp>
          <p:nvSpPr>
            <p:cNvPr id="27678" name="AutoShape 30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3289A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AutoShape 31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AutoShape 32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82" name="Group 34"/>
          <p:cNvGrpSpPr>
            <a:grpSpLocks/>
          </p:cNvGrpSpPr>
          <p:nvPr/>
        </p:nvGrpSpPr>
        <p:grpSpPr bwMode="auto">
          <a:xfrm>
            <a:off x="7016830" y="2133600"/>
            <a:ext cx="1808162" cy="314325"/>
            <a:chOff x="406" y="980"/>
            <a:chExt cx="2330" cy="294"/>
          </a:xfrm>
        </p:grpSpPr>
        <p:sp>
          <p:nvSpPr>
            <p:cNvPr id="27683" name="AutoShape 3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3289A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AutoShape 3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AutoShape 3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2400" y="605135"/>
            <a:ext cx="436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2.1- </a:t>
            </a:r>
            <a:r>
              <a:rPr lang="en-US" sz="2400" b="1" i="1" dirty="0" err="1">
                <a:solidFill>
                  <a:srgbClr val="C00000"/>
                </a:solidFill>
              </a:rPr>
              <a:t>Mục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tiêu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tổng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quát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0"/>
            <a:ext cx="1974769" cy="177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28</a:t>
            </a:fld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4953000"/>
            <a:ext cx="2082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0033"/>
                </a:solidFill>
              </a:rPr>
              <a:t>- </a:t>
            </a:r>
            <a:r>
              <a:rPr lang="en-US" b="1" i="1" dirty="0" err="1">
                <a:solidFill>
                  <a:srgbClr val="660033"/>
                </a:solidFill>
              </a:rPr>
              <a:t>Giảm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mạnh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đầu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mối</a:t>
            </a:r>
            <a:r>
              <a:rPr lang="en-US" b="1" i="1" dirty="0">
                <a:solidFill>
                  <a:srgbClr val="660033"/>
                </a:solidFill>
              </a:rPr>
              <a:t>, </a:t>
            </a:r>
            <a:r>
              <a:rPr lang="en-US" b="1" i="1" dirty="0" err="1">
                <a:solidFill>
                  <a:srgbClr val="660033"/>
                </a:solidFill>
              </a:rPr>
              <a:t>khắc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phục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tình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trạng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manh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mún</a:t>
            </a:r>
            <a:r>
              <a:rPr lang="en-US" b="1" i="1" dirty="0">
                <a:solidFill>
                  <a:srgbClr val="660033"/>
                </a:solidFill>
              </a:rPr>
              <a:t>, </a:t>
            </a:r>
            <a:r>
              <a:rPr lang="en-US" b="1" i="1" dirty="0" err="1">
                <a:solidFill>
                  <a:srgbClr val="660033"/>
                </a:solidFill>
              </a:rPr>
              <a:t>dàn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trải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và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trùng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lắp</a:t>
            </a:r>
            <a:r>
              <a:rPr lang="en-US" b="1" dirty="0">
                <a:solidFill>
                  <a:srgbClr val="660033"/>
                </a:solidFill>
              </a:rPr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411162"/>
          </a:xfrm>
        </p:spPr>
        <p:txBody>
          <a:bodyPr anchor="t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2.2- </a:t>
            </a:r>
            <a:r>
              <a:rPr lang="en-US" sz="2400" dirty="0" err="1">
                <a:solidFill>
                  <a:srgbClr val="C00000"/>
                </a:solidFill>
              </a:rPr>
              <a:t>Mục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tiêu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cụ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thể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958777"/>
              </p:ext>
            </p:extLst>
          </p:nvPr>
        </p:nvGraphicFramePr>
        <p:xfrm>
          <a:off x="76200" y="723973"/>
          <a:ext cx="8954421" cy="59054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5800"/>
                <a:gridCol w="3886200"/>
                <a:gridCol w="1447800"/>
                <a:gridCol w="1219200"/>
                <a:gridCol w="1715421"/>
              </a:tblGrid>
              <a:tr h="112775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FFFF00"/>
                          </a:solidFill>
                        </a:rPr>
                        <a:t>Số</a:t>
                      </a:r>
                      <a:r>
                        <a:rPr lang="en-US" sz="2200" baseline="0" dirty="0" smtClean="0">
                          <a:solidFill>
                            <a:srgbClr val="FFFF00"/>
                          </a:solidFill>
                        </a:rPr>
                        <a:t> TT</a:t>
                      </a:r>
                      <a:endParaRPr lang="en-US" sz="22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dirty="0" err="1" smtClean="0">
                          <a:solidFill>
                            <a:srgbClr val="FFFF00"/>
                          </a:solidFill>
                          <a:effectLst/>
                        </a:rPr>
                        <a:t>Mục</a:t>
                      </a:r>
                      <a:r>
                        <a:rPr lang="en-US" sz="2200" kern="12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FFFF00"/>
                          </a:solidFill>
                          <a:effectLst/>
                        </a:rPr>
                        <a:t>tiêu</a:t>
                      </a:r>
                      <a:r>
                        <a:rPr lang="en-US" sz="2200" kern="12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FFFF00"/>
                          </a:solidFill>
                          <a:effectLst/>
                        </a:rPr>
                        <a:t>đối</a:t>
                      </a:r>
                      <a:r>
                        <a:rPr lang="en-US" sz="2200" kern="12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FFFF00"/>
                          </a:solidFill>
                          <a:effectLst/>
                        </a:rPr>
                        <a:t>với</a:t>
                      </a:r>
                      <a:r>
                        <a:rPr lang="en-US" sz="2200" kern="12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FFFF00"/>
                          </a:solidFill>
                          <a:effectLst/>
                        </a:rPr>
                        <a:t>các</a:t>
                      </a:r>
                      <a:r>
                        <a:rPr lang="en-US" sz="2200" kern="12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2200" kern="1200" dirty="0" err="1" smtClean="0">
                          <a:solidFill>
                            <a:srgbClr val="FFFF00"/>
                          </a:solidFill>
                          <a:effectLst/>
                        </a:rPr>
                        <a:t>đ.vị</a:t>
                      </a:r>
                      <a:r>
                        <a:rPr lang="en-US" sz="2200" kern="1200" dirty="0" smtClean="0">
                          <a:solidFill>
                            <a:srgbClr val="FFFF00"/>
                          </a:solidFill>
                          <a:effectLst/>
                        </a:rPr>
                        <a:t> SN </a:t>
                      </a:r>
                      <a:r>
                        <a:rPr lang="en-US" sz="2200" kern="1200" dirty="0" err="1" smtClean="0">
                          <a:solidFill>
                            <a:srgbClr val="FFFF00"/>
                          </a:solidFill>
                          <a:effectLst/>
                        </a:rPr>
                        <a:t>công</a:t>
                      </a:r>
                      <a:r>
                        <a:rPr lang="en-US" sz="2200" kern="12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FFFF00"/>
                          </a:solidFill>
                          <a:effectLst/>
                        </a:rPr>
                        <a:t>lập</a:t>
                      </a:r>
                      <a:r>
                        <a:rPr lang="en-US" sz="2200" kern="1200" dirty="0" smtClean="0">
                          <a:solidFill>
                            <a:srgbClr val="FFFF00"/>
                          </a:solidFill>
                          <a:effectLst/>
                        </a:rPr>
                        <a:t>.</a:t>
                      </a:r>
                      <a:endParaRPr lang="en-US" sz="22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dirty="0" err="1" smtClean="0">
                          <a:solidFill>
                            <a:srgbClr val="FFFF00"/>
                          </a:solidFill>
                          <a:effectLst/>
                        </a:rPr>
                        <a:t>Đến</a:t>
                      </a:r>
                      <a:r>
                        <a:rPr lang="en-US" sz="2200" kern="1200" dirty="0" smtClean="0">
                          <a:solidFill>
                            <a:srgbClr val="FFFF00"/>
                          </a:solidFill>
                          <a:effectLst/>
                        </a:rPr>
                        <a:t> 2021</a:t>
                      </a:r>
                      <a:endParaRPr lang="en-US" sz="22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dirty="0" err="1" smtClean="0">
                          <a:solidFill>
                            <a:srgbClr val="FFFF00"/>
                          </a:solidFill>
                          <a:effectLst/>
                        </a:rPr>
                        <a:t>Đến</a:t>
                      </a:r>
                      <a:r>
                        <a:rPr lang="en-US" sz="2200" kern="1200" dirty="0" smtClean="0">
                          <a:solidFill>
                            <a:srgbClr val="FFFF00"/>
                          </a:solidFill>
                          <a:effectLst/>
                        </a:rPr>
                        <a:t> 2025</a:t>
                      </a:r>
                      <a:endParaRPr lang="en-US" sz="22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dirty="0" err="1" smtClean="0">
                          <a:solidFill>
                            <a:srgbClr val="FFFF00"/>
                          </a:solidFill>
                          <a:effectLst/>
                        </a:rPr>
                        <a:t>Đến</a:t>
                      </a:r>
                      <a:r>
                        <a:rPr lang="en-US" sz="2200" kern="1200" dirty="0" smtClean="0">
                          <a:solidFill>
                            <a:srgbClr val="FFFF00"/>
                          </a:solidFill>
                          <a:effectLst/>
                        </a:rPr>
                        <a:t> 2030</a:t>
                      </a:r>
                      <a:endParaRPr lang="en-US" sz="22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3593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 1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Thể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chế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hoá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chủ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trương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của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Đảng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về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đổi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mới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tổ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chức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,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cơ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chế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Q.lý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Cơ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bản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      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hoàn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thành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Hoàn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thiện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hệ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thống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pháp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luật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về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đổi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mới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tổ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chức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và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cơ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chế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Q.lý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0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Giảm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tối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thiểu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các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đơn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vị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SN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công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lập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trong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cả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nước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Giảm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10%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đ.v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Giảm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10%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đ.v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Chỉ</a:t>
                      </a:r>
                      <a:r>
                        <a:rPr lang="en-US" sz="2000" b="0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còn</a:t>
                      </a:r>
                      <a:r>
                        <a:rPr lang="en-US" sz="2000" b="0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đ.vị</a:t>
                      </a:r>
                      <a:r>
                        <a:rPr lang="en-US" sz="2000" b="0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phục</a:t>
                      </a:r>
                      <a:r>
                        <a:rPr lang="en-US" sz="2000" b="0" kern="1200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0" kern="1200" baseline="0" dirty="0" err="1" smtClean="0">
                          <a:solidFill>
                            <a:schemeClr val="tx2"/>
                          </a:solidFill>
                          <a:effectLst/>
                        </a:rPr>
                        <a:t>vụ</a:t>
                      </a:r>
                      <a:r>
                        <a:rPr lang="en-US" sz="2000" b="0" kern="1200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N.vụ</a:t>
                      </a:r>
                      <a:r>
                        <a:rPr lang="en-US" sz="2000" b="0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C.trị</a:t>
                      </a:r>
                      <a:r>
                        <a:rPr lang="en-US" sz="2000" b="0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và</a:t>
                      </a:r>
                      <a:r>
                        <a:rPr lang="en-US" sz="2000" b="0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cung</a:t>
                      </a:r>
                      <a:r>
                        <a:rPr lang="en-US" sz="2000" b="0" kern="1200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ứng</a:t>
                      </a:r>
                      <a:r>
                        <a:rPr lang="en-US" sz="2000" b="0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D.vụ</a:t>
                      </a:r>
                      <a:r>
                        <a:rPr lang="en-US" sz="2000" b="0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công</a:t>
                      </a:r>
                      <a:r>
                        <a:rPr lang="en-US" sz="2000" b="0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thiết</a:t>
                      </a:r>
                      <a:r>
                        <a:rPr lang="en-US" sz="2000" b="0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yếu</a:t>
                      </a:r>
                      <a:endParaRPr lang="en-US" sz="20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14582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Biên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chế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sự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nghiệp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hưởng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lương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từ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ngân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sách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NN.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Char char="•"/>
                      </a:pPr>
                      <a:r>
                        <a:rPr lang="en-US" sz="2000" b="1" kern="12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Giảm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10% so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với</a:t>
                      </a:r>
                      <a:r>
                        <a:rPr lang="en-US" sz="2000" b="1" kern="12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rgbClr val="0000FF"/>
                          </a:solidFill>
                          <a:effectLst/>
                        </a:rPr>
                        <a:t>năm</a:t>
                      </a:r>
                      <a:r>
                        <a:rPr lang="en-US" sz="2000" b="1" kern="12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2015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Char char="•"/>
                      </a:pPr>
                      <a:r>
                        <a:rPr lang="en-US" sz="2000" b="1" kern="12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Giảm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10% so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với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năm</a:t>
                      </a:r>
                      <a:r>
                        <a:rPr lang="en-US" sz="2000" b="1" kern="12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2021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Giảm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10%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biên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chế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so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với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năm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2025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10400" y="6553200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29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5612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839200" cy="990600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CC0000"/>
                </a:solidFill>
              </a:rPr>
              <a:t>Hội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 err="1">
                <a:solidFill>
                  <a:srgbClr val="CC0000"/>
                </a:solidFill>
              </a:rPr>
              <a:t>nghị</a:t>
            </a:r>
            <a:r>
              <a:rPr lang="en-US" sz="3200" dirty="0">
                <a:solidFill>
                  <a:srgbClr val="CC0000"/>
                </a:solidFill>
              </a:rPr>
              <a:t> TW6 </a:t>
            </a:r>
            <a:r>
              <a:rPr lang="en-US" sz="3200" dirty="0" err="1">
                <a:solidFill>
                  <a:srgbClr val="CC0000"/>
                </a:solidFill>
              </a:rPr>
              <a:t>khoá</a:t>
            </a:r>
            <a:r>
              <a:rPr lang="en-US" sz="3200" dirty="0">
                <a:solidFill>
                  <a:srgbClr val="CC0000"/>
                </a:solidFill>
              </a:rPr>
              <a:t> XII </a:t>
            </a:r>
            <a:r>
              <a:rPr lang="en-US" sz="2600" dirty="0" smtClean="0">
                <a:solidFill>
                  <a:srgbClr val="CC0000"/>
                </a:solidFill>
              </a:rPr>
              <a:t/>
            </a:r>
            <a:br>
              <a:rPr lang="en-US" sz="2600" dirty="0" smtClean="0">
                <a:solidFill>
                  <a:srgbClr val="CC0000"/>
                </a:solidFill>
              </a:rPr>
            </a:br>
            <a:r>
              <a:rPr lang="en-US" sz="2400" dirty="0" err="1" smtClean="0">
                <a:solidFill>
                  <a:srgbClr val="0000FF"/>
                </a:solidFill>
              </a:rPr>
              <a:t>họp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từ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ngày</a:t>
            </a:r>
            <a:r>
              <a:rPr lang="en-US" sz="2400" dirty="0">
                <a:solidFill>
                  <a:srgbClr val="0000FF"/>
                </a:solidFill>
              </a:rPr>
              <a:t> 04/10 </a:t>
            </a:r>
            <a:r>
              <a:rPr lang="en-US" sz="2400" dirty="0" err="1">
                <a:solidFill>
                  <a:srgbClr val="0000FF"/>
                </a:solidFill>
              </a:rPr>
              <a:t>đến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ngày</a:t>
            </a:r>
            <a:r>
              <a:rPr lang="en-US" sz="2400" dirty="0">
                <a:solidFill>
                  <a:srgbClr val="0000FF"/>
                </a:solidFill>
              </a:rPr>
              <a:t> 11/10/2017,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tại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Thủ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đô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Hà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Nội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87111" name="AutoShape 71"/>
          <p:cNvSpPr>
            <a:spLocks noChangeArrowheads="1"/>
          </p:cNvSpPr>
          <p:nvPr/>
        </p:nvSpPr>
        <p:spPr bwMode="gray">
          <a:xfrm>
            <a:off x="381802" y="2057400"/>
            <a:ext cx="8381198" cy="426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13" name="Text Box 73"/>
          <p:cNvSpPr txBox="1">
            <a:spLocks noChangeArrowheads="1"/>
          </p:cNvSpPr>
          <p:nvPr/>
        </p:nvSpPr>
        <p:spPr bwMode="gray">
          <a:xfrm>
            <a:off x="457200" y="2245896"/>
            <a:ext cx="83820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b="1" dirty="0" smtClean="0">
                <a:solidFill>
                  <a:schemeClr val="tx2"/>
                </a:solidFill>
              </a:rPr>
              <a:t>- </a:t>
            </a:r>
            <a:r>
              <a:rPr lang="en-US" sz="2400" b="1" dirty="0" err="1" smtClean="0">
                <a:solidFill>
                  <a:srgbClr val="800000"/>
                </a:solidFill>
              </a:rPr>
              <a:t>Hội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nghị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đã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</a:t>
            </a:r>
            <a:r>
              <a:rPr lang="en-US" sz="2400" b="1" dirty="0" err="1" smtClean="0">
                <a:solidFill>
                  <a:schemeClr val="tx2"/>
                </a:solidFill>
              </a:rPr>
              <a:t>hông</a:t>
            </a:r>
            <a:r>
              <a:rPr lang="en-US" sz="2400" b="1" dirty="0" smtClean="0">
                <a:solidFill>
                  <a:schemeClr val="tx2"/>
                </a:solidFill>
              </a:rPr>
              <a:t> qua 4 </a:t>
            </a:r>
            <a:r>
              <a:rPr lang="en-US" sz="2400" b="1" dirty="0" err="1" smtClean="0">
                <a:solidFill>
                  <a:schemeClr val="tx2"/>
                </a:solidFill>
              </a:rPr>
              <a:t>Nghị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quyết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quan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trọng</a:t>
            </a:r>
            <a:r>
              <a:rPr lang="en-US" sz="2400" b="1" dirty="0" smtClean="0">
                <a:solidFill>
                  <a:schemeClr val="tx2"/>
                </a:solidFill>
              </a:rPr>
              <a:t>, </a:t>
            </a:r>
            <a:r>
              <a:rPr lang="en-US" sz="2400" b="1" dirty="0" err="1" smtClean="0">
                <a:solidFill>
                  <a:schemeClr val="tx2"/>
                </a:solidFill>
              </a:rPr>
              <a:t>gồm</a:t>
            </a:r>
            <a:r>
              <a:rPr lang="en-US" sz="2400" b="1" dirty="0" smtClean="0">
                <a:solidFill>
                  <a:schemeClr val="tx2"/>
                </a:solidFill>
              </a:rPr>
              <a:t>: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tx2"/>
                </a:solidFill>
              </a:rPr>
              <a:t>(i) </a:t>
            </a:r>
            <a:r>
              <a:rPr lang="en-US" sz="2400" b="1" dirty="0" err="1" smtClean="0">
                <a:solidFill>
                  <a:schemeClr val="tx2"/>
                </a:solidFill>
              </a:rPr>
              <a:t>Đổi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mới</a:t>
            </a:r>
            <a:r>
              <a:rPr lang="en-US" sz="2400" b="1" dirty="0">
                <a:solidFill>
                  <a:schemeClr val="tx2"/>
                </a:solidFill>
              </a:rPr>
              <a:t>, </a:t>
            </a:r>
            <a:r>
              <a:rPr lang="en-US" sz="2400" b="1" dirty="0" err="1">
                <a:solidFill>
                  <a:schemeClr val="tx2"/>
                </a:solidFill>
              </a:rPr>
              <a:t>sắp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xếp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tổ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chức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bộ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máy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của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hệ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thống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chính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trị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tinh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gọn</a:t>
            </a:r>
            <a:r>
              <a:rPr lang="en-US" sz="2400" b="1" dirty="0" smtClean="0">
                <a:solidFill>
                  <a:schemeClr val="tx2"/>
                </a:solidFill>
              </a:rPr>
              <a:t>, </a:t>
            </a:r>
            <a:r>
              <a:rPr lang="en-US" sz="2400" b="1" dirty="0" err="1" smtClean="0">
                <a:solidFill>
                  <a:schemeClr val="tx2"/>
                </a:solidFill>
              </a:rPr>
              <a:t>hiệu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quả</a:t>
            </a:r>
            <a:r>
              <a:rPr lang="en-US" sz="2400" b="1" dirty="0" smtClean="0">
                <a:solidFill>
                  <a:schemeClr val="tx2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tx2"/>
                </a:solidFill>
              </a:rPr>
              <a:t>(ii) </a:t>
            </a:r>
            <a:r>
              <a:rPr lang="en-US" sz="2400" b="1" dirty="0" err="1" smtClean="0">
                <a:solidFill>
                  <a:srgbClr val="0000FF"/>
                </a:solidFill>
              </a:rPr>
              <a:t>Đổi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mới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hệ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thống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tổ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chức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quản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lý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</a:rPr>
              <a:t>nâng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cao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đơn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vị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sự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nghiệp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công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lập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00FF"/>
                </a:solidFill>
              </a:rPr>
              <a:t>(iii) </a:t>
            </a:r>
            <a:r>
              <a:rPr lang="en-US" sz="2400" b="1" dirty="0" err="1" smtClean="0">
                <a:solidFill>
                  <a:srgbClr val="0000FF"/>
                </a:solidFill>
              </a:rPr>
              <a:t>Tăng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cường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ông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tác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bảo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vệ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chăm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sóc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nâng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cao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sức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khoẻ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ND.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(iv) </a:t>
            </a:r>
            <a:r>
              <a:rPr lang="en-US" sz="2400" b="1" dirty="0" err="1" smtClean="0">
                <a:solidFill>
                  <a:srgbClr val="0000FF"/>
                </a:solidFill>
              </a:rPr>
              <a:t>Công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tác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dân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tình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mới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934200" y="6553200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3</a:t>
            </a:fld>
            <a:endParaRPr lang="en-US" sz="16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430412"/>
              </p:ext>
            </p:extLst>
          </p:nvPr>
        </p:nvGraphicFramePr>
        <p:xfrm>
          <a:off x="149378" y="228600"/>
          <a:ext cx="8842222" cy="621279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88822"/>
                <a:gridCol w="4419600"/>
                <a:gridCol w="1295400"/>
                <a:gridCol w="1295400"/>
                <a:gridCol w="1143000"/>
              </a:tblGrid>
              <a:tr h="84848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Số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TT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Mục</a:t>
                      </a: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tiêu</a:t>
                      </a: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đối</a:t>
                      </a: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với</a:t>
                      </a: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các</a:t>
                      </a: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20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đ.vị</a:t>
                      </a: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effectLst/>
                        </a:rPr>
                        <a:t> SN </a:t>
                      </a:r>
                      <a:r>
                        <a:rPr lang="en-US" sz="20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công</a:t>
                      </a: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lập</a:t>
                      </a: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US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Đến</a:t>
                      </a: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effectLst/>
                        </a:rPr>
                        <a:t> 2021</a:t>
                      </a:r>
                      <a:endParaRPr lang="en-US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Đến</a:t>
                      </a: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effectLst/>
                        </a:rPr>
                        <a:t> 2025</a:t>
                      </a:r>
                      <a:endParaRPr lang="en-US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Đến</a:t>
                      </a: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effectLst/>
                        </a:rPr>
                        <a:t> 2030</a:t>
                      </a:r>
                      <a:endParaRPr lang="en-US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20891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Chấm</a:t>
                      </a: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dứt</a:t>
                      </a: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hợp</a:t>
                      </a: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đồng</a:t>
                      </a: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 LĐ </a:t>
                      </a:r>
                      <a:r>
                        <a:rPr lang="en-US" sz="2000" b="1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không</a:t>
                      </a: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đúng</a:t>
                      </a: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quy</a:t>
                      </a: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định</a:t>
                      </a: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trong</a:t>
                      </a: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các</a:t>
                      </a: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đ.vị</a:t>
                      </a: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 SN </a:t>
                      </a:r>
                      <a:r>
                        <a:rPr lang="en-US" sz="2000" b="1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công</a:t>
                      </a: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lập</a:t>
                      </a: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Cơ</a:t>
                      </a: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bản</a:t>
                      </a: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chấm</a:t>
                      </a: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dứt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Chấm</a:t>
                      </a: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dứt</a:t>
                      </a: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hoàn</a:t>
                      </a: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toàn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153378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Số</a:t>
                      </a:r>
                      <a:r>
                        <a:rPr lang="en-US" sz="2000" b="1" kern="12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rgbClr val="C00000"/>
                          </a:solidFill>
                          <a:effectLst/>
                        </a:rPr>
                        <a:t>đ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ơn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vị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tự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chủ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tài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chính</a:t>
                      </a:r>
                      <a:endParaRPr lang="en-US" sz="2000" b="1" kern="12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- Chi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trực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tiếp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từ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ngân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sách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NN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cho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các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đơn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vị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so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với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g.đ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2011-2015.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b="1" kern="12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10% đ/v</a:t>
                      </a:r>
                    </a:p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b="1" kern="12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Giảm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b/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quân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10%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đ.v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b="1" kern="12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20% đ/v</a:t>
                      </a:r>
                    </a:p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Giảm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b/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quân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10%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đ.v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b="1" kern="12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Giảm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b/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quân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   15%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đ.v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104109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200" b="1" dirty="0" smtClean="0">
                          <a:solidFill>
                            <a:srgbClr val="006600"/>
                          </a:solidFill>
                        </a:rPr>
                        <a:t>6</a:t>
                      </a:r>
                      <a:endParaRPr lang="en-US" sz="22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6600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006600"/>
                          </a:solidFill>
                          <a:effectLst/>
                        </a:rPr>
                        <a:t>Chuyển</a:t>
                      </a:r>
                      <a:r>
                        <a:rPr lang="en-US" sz="2000" b="1" kern="1200" dirty="0" smtClean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6600"/>
                          </a:solidFill>
                          <a:effectLst/>
                        </a:rPr>
                        <a:t>các</a:t>
                      </a:r>
                      <a:r>
                        <a:rPr lang="en-US" sz="2000" b="1" kern="1200" dirty="0" smtClean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6600"/>
                          </a:solidFill>
                          <a:effectLst/>
                        </a:rPr>
                        <a:t>đ.vị</a:t>
                      </a:r>
                      <a:r>
                        <a:rPr lang="en-US" sz="2000" b="1" kern="1200" dirty="0" smtClean="0">
                          <a:solidFill>
                            <a:srgbClr val="006600"/>
                          </a:solidFill>
                          <a:effectLst/>
                        </a:rPr>
                        <a:t> SN </a:t>
                      </a:r>
                      <a:r>
                        <a:rPr lang="en-US" sz="2000" b="1" kern="1200" dirty="0" err="1" smtClean="0">
                          <a:solidFill>
                            <a:srgbClr val="006600"/>
                          </a:solidFill>
                          <a:effectLst/>
                        </a:rPr>
                        <a:t>K.tế</a:t>
                      </a:r>
                      <a:r>
                        <a:rPr lang="en-US" sz="2000" b="1" kern="1200" dirty="0" smtClean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6600"/>
                          </a:solidFill>
                          <a:effectLst/>
                        </a:rPr>
                        <a:t>và</a:t>
                      </a:r>
                      <a:r>
                        <a:rPr lang="en-US" sz="2000" b="1" kern="1200" dirty="0" smtClean="0">
                          <a:solidFill>
                            <a:srgbClr val="006600"/>
                          </a:solidFill>
                          <a:effectLst/>
                        </a:rPr>
                        <a:t> SN </a:t>
                      </a:r>
                      <a:r>
                        <a:rPr lang="en-US" sz="2000" b="1" kern="1200" dirty="0" err="1" smtClean="0">
                          <a:solidFill>
                            <a:srgbClr val="006600"/>
                          </a:solidFill>
                          <a:effectLst/>
                        </a:rPr>
                        <a:t>khác</a:t>
                      </a:r>
                      <a:r>
                        <a:rPr lang="en-US" sz="2000" b="1" kern="1200" dirty="0" smtClean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6600"/>
                          </a:solidFill>
                          <a:effectLst/>
                        </a:rPr>
                        <a:t>đủ</a:t>
                      </a:r>
                      <a:r>
                        <a:rPr lang="en-US" sz="2000" b="1" kern="1200" dirty="0" smtClean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6600"/>
                          </a:solidFill>
                          <a:effectLst/>
                        </a:rPr>
                        <a:t>điều</a:t>
                      </a:r>
                      <a:r>
                        <a:rPr lang="en-US" sz="2000" b="1" kern="1200" dirty="0" smtClean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6600"/>
                          </a:solidFill>
                          <a:effectLst/>
                        </a:rPr>
                        <a:t>kiện</a:t>
                      </a:r>
                      <a:r>
                        <a:rPr lang="en-US" sz="2000" b="1" kern="1200" dirty="0" smtClean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6600"/>
                          </a:solidFill>
                          <a:effectLst/>
                        </a:rPr>
                        <a:t>thành</a:t>
                      </a:r>
                      <a:r>
                        <a:rPr lang="en-US" sz="2000" b="1" kern="1200" dirty="0" smtClean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2000" b="1" i="1" u="sng" kern="1200" dirty="0" err="1" smtClean="0">
                          <a:solidFill>
                            <a:srgbClr val="FF0000"/>
                          </a:solidFill>
                          <a:effectLst/>
                        </a:rPr>
                        <a:t>C.ty</a:t>
                      </a:r>
                      <a:r>
                        <a:rPr lang="en-US" sz="2000" b="1" i="1" u="sng" kern="12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i="1" u="sng" kern="1200" dirty="0" err="1" smtClean="0">
                          <a:solidFill>
                            <a:srgbClr val="FF0000"/>
                          </a:solidFill>
                          <a:effectLst/>
                        </a:rPr>
                        <a:t>cổ</a:t>
                      </a:r>
                      <a:r>
                        <a:rPr lang="en-US" sz="2000" b="1" i="1" u="sng" kern="12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i="1" u="sng" kern="1200" dirty="0" err="1" smtClean="0">
                          <a:solidFill>
                            <a:srgbClr val="FF0000"/>
                          </a:solidFill>
                          <a:effectLst/>
                        </a:rPr>
                        <a:t>phần</a:t>
                      </a:r>
                      <a:r>
                        <a:rPr lang="en-US" sz="2000" b="1" i="1" kern="12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20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err="1" smtClean="0">
                          <a:solidFill>
                            <a:srgbClr val="006600"/>
                          </a:solidFill>
                          <a:effectLst/>
                        </a:rPr>
                        <a:t>Hoàn</a:t>
                      </a:r>
                      <a:r>
                        <a:rPr lang="en-US" sz="2000" b="1" kern="1200" dirty="0" smtClean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6600"/>
                          </a:solidFill>
                          <a:effectLst/>
                        </a:rPr>
                        <a:t>thành</a:t>
                      </a:r>
                      <a:r>
                        <a:rPr lang="en-US" sz="2000" b="1" kern="1200" dirty="0" smtClean="0">
                          <a:solidFill>
                            <a:srgbClr val="006600"/>
                          </a:solidFill>
                          <a:effectLst/>
                        </a:rPr>
                        <a:t>     </a:t>
                      </a:r>
                      <a:r>
                        <a:rPr lang="en-US" sz="2000" b="1" kern="1200" dirty="0" err="1" smtClean="0">
                          <a:solidFill>
                            <a:srgbClr val="006600"/>
                          </a:solidFill>
                          <a:effectLst/>
                        </a:rPr>
                        <a:t>cơ</a:t>
                      </a:r>
                      <a:r>
                        <a:rPr lang="en-US" sz="2000" b="1" kern="1200" dirty="0" smtClean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6600"/>
                          </a:solidFill>
                          <a:effectLst/>
                        </a:rPr>
                        <a:t>bản</a:t>
                      </a:r>
                      <a:endParaRPr lang="en-US" sz="2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6600"/>
                          </a:solidFill>
                          <a:effectLst/>
                        </a:rPr>
                        <a:t>100% </a:t>
                      </a:r>
                      <a:r>
                        <a:rPr lang="en-US" sz="2000" b="1" kern="1200" dirty="0" err="1" smtClean="0">
                          <a:solidFill>
                            <a:srgbClr val="006600"/>
                          </a:solidFill>
                          <a:effectLst/>
                        </a:rPr>
                        <a:t>đ.v</a:t>
                      </a:r>
                      <a:r>
                        <a:rPr lang="en-US" sz="2000" b="1" kern="1200" dirty="0" smtClean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endParaRPr lang="en-US" sz="2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</a:tr>
              <a:tr h="1580517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2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Tính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đầy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đủ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giá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D.vụ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công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đ/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với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một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số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L.vực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: y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tế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G.dục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, GD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nghề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nghiệp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Hoàn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thành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lộ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trình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tính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giá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866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30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6483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III- NHIỆM VỤ, GIẢI PHÁP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4267200" y="3154501"/>
            <a:ext cx="4724400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b="1" i="1" dirty="0" smtClean="0"/>
              <a:t>- </a:t>
            </a:r>
            <a:r>
              <a:rPr lang="en-US" sz="2000" b="1" i="1" dirty="0" err="1" smtClean="0">
                <a:solidFill>
                  <a:srgbClr val="990099"/>
                </a:solidFill>
              </a:rPr>
              <a:t>nhằm</a:t>
            </a:r>
            <a:r>
              <a:rPr lang="en-US" sz="2000" b="1" i="1" dirty="0" smtClean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nâng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cao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nhận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thức</a:t>
            </a:r>
            <a:r>
              <a:rPr lang="en-US" sz="2000" b="1" i="1" dirty="0">
                <a:solidFill>
                  <a:srgbClr val="990099"/>
                </a:solidFill>
              </a:rPr>
              <a:t>, </a:t>
            </a:r>
            <a:r>
              <a:rPr lang="en-US" sz="2000" b="1" i="1" dirty="0" err="1">
                <a:solidFill>
                  <a:srgbClr val="990099"/>
                </a:solidFill>
              </a:rPr>
              <a:t>tạo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đồng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thuận</a:t>
            </a:r>
            <a:r>
              <a:rPr lang="en-US" sz="2000" b="1" i="1" dirty="0">
                <a:solidFill>
                  <a:srgbClr val="990099"/>
                </a:solidFill>
              </a:rPr>
              <a:t> ở </a:t>
            </a:r>
            <a:r>
              <a:rPr lang="en-US" sz="2000" b="1" i="1" dirty="0" err="1">
                <a:solidFill>
                  <a:srgbClr val="990099"/>
                </a:solidFill>
              </a:rPr>
              <a:t>các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ngành</a:t>
            </a:r>
            <a:r>
              <a:rPr lang="en-US" sz="2000" b="1" i="1" dirty="0">
                <a:solidFill>
                  <a:srgbClr val="990099"/>
                </a:solidFill>
              </a:rPr>
              <a:t>, </a:t>
            </a:r>
            <a:r>
              <a:rPr lang="en-US" sz="2000" b="1" i="1" dirty="0" err="1">
                <a:solidFill>
                  <a:srgbClr val="990099"/>
                </a:solidFill>
              </a:rPr>
              <a:t>các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cấp</a:t>
            </a:r>
            <a:r>
              <a:rPr lang="en-US" sz="2000" b="1" i="1" dirty="0">
                <a:solidFill>
                  <a:srgbClr val="990099"/>
                </a:solidFill>
              </a:rPr>
              <a:t>, </a:t>
            </a:r>
            <a:r>
              <a:rPr lang="en-US" sz="2000" b="1" i="1" dirty="0" err="1">
                <a:solidFill>
                  <a:srgbClr val="990099"/>
                </a:solidFill>
              </a:rPr>
              <a:t>các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đơn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vị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sự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nghiệp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và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toàn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xã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 smtClean="0">
                <a:solidFill>
                  <a:srgbClr val="990099"/>
                </a:solidFill>
              </a:rPr>
              <a:t>hội</a:t>
            </a:r>
            <a:r>
              <a:rPr lang="en-US" sz="2000" b="1" i="1" dirty="0" smtClean="0">
                <a:solidFill>
                  <a:srgbClr val="990099"/>
                </a:solidFill>
              </a:rPr>
              <a:t>.</a:t>
            </a:r>
            <a:r>
              <a:rPr lang="en-US" sz="2000" b="1" dirty="0" smtClean="0">
                <a:solidFill>
                  <a:srgbClr val="990099"/>
                </a:solidFill>
              </a:rPr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b="1" i="1" dirty="0" smtClean="0">
                <a:solidFill>
                  <a:srgbClr val="009900"/>
                </a:solidFill>
              </a:rPr>
              <a:t>- </a:t>
            </a:r>
            <a:r>
              <a:rPr lang="en-US" sz="2000" b="1" i="1" dirty="0" err="1" smtClean="0">
                <a:solidFill>
                  <a:srgbClr val="009900"/>
                </a:solidFill>
              </a:rPr>
              <a:t>Góp</a:t>
            </a:r>
            <a:r>
              <a:rPr lang="en-US" sz="2000" b="1" i="1" dirty="0" smtClean="0">
                <a:solidFill>
                  <a:srgbClr val="009900"/>
                </a:solidFill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</a:rPr>
              <a:t>phần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nâng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cao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chất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lượng</a:t>
            </a:r>
            <a:r>
              <a:rPr lang="en-US" sz="2000" b="1" dirty="0">
                <a:solidFill>
                  <a:srgbClr val="009900"/>
                </a:solidFill>
              </a:rPr>
              <a:t>, </a:t>
            </a:r>
            <a:r>
              <a:rPr lang="en-US" sz="2000" b="1" dirty="0" err="1">
                <a:solidFill>
                  <a:srgbClr val="009900"/>
                </a:solidFill>
              </a:rPr>
              <a:t>hiệu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quả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hoạt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động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của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các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đơn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vị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b="1" dirty="0" smtClean="0">
                <a:solidFill>
                  <a:srgbClr val="009900"/>
                </a:solidFill>
              </a:rPr>
              <a:t>SN </a:t>
            </a:r>
            <a:r>
              <a:rPr lang="en-US" sz="2000" b="1" dirty="0" err="1" smtClean="0">
                <a:solidFill>
                  <a:srgbClr val="009900"/>
                </a:solidFill>
              </a:rPr>
              <a:t>công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lập</a:t>
            </a:r>
            <a:r>
              <a:rPr lang="en-US" sz="2000" b="1" dirty="0">
                <a:solidFill>
                  <a:srgbClr val="009900"/>
                </a:solidFill>
              </a:rPr>
              <a:t>, </a:t>
            </a:r>
            <a:r>
              <a:rPr lang="en-US" sz="2000" b="1" dirty="0" err="1">
                <a:solidFill>
                  <a:srgbClr val="009900"/>
                </a:solidFill>
              </a:rPr>
              <a:t>đẩy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mạnh</a:t>
            </a:r>
            <a:r>
              <a:rPr lang="en-US" sz="2000" b="1" i="1" dirty="0">
                <a:solidFill>
                  <a:srgbClr val="009900"/>
                </a:solidFill>
              </a:rPr>
              <a:t> </a:t>
            </a:r>
            <a:r>
              <a:rPr lang="en-US" sz="2000" b="1" dirty="0" smtClean="0">
                <a:solidFill>
                  <a:srgbClr val="009900"/>
                </a:solidFill>
              </a:rPr>
              <a:t>XH </a:t>
            </a:r>
            <a:r>
              <a:rPr lang="en-US" sz="2000" b="1" dirty="0" err="1">
                <a:solidFill>
                  <a:srgbClr val="009900"/>
                </a:solidFill>
              </a:rPr>
              <a:t>hoá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</a:rPr>
              <a:t>D.vụ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sự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nghiệp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công</a:t>
            </a:r>
            <a:r>
              <a:rPr lang="en-US" sz="2000" b="1" dirty="0">
                <a:solidFill>
                  <a:srgbClr val="009900"/>
                </a:solidFill>
              </a:rPr>
              <a:t>.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4343400" y="1676400"/>
            <a:ext cx="4724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-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Về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mục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tiêu</a:t>
            </a:r>
            <a:r>
              <a:rPr lang="en-US" sz="2000" b="1" i="1" dirty="0">
                <a:solidFill>
                  <a:srgbClr val="0000FF"/>
                </a:solidFill>
              </a:rPr>
              <a:t>, ý </a:t>
            </a:r>
            <a:r>
              <a:rPr lang="en-US" sz="2000" b="1" i="1" dirty="0" err="1">
                <a:solidFill>
                  <a:srgbClr val="0000FF"/>
                </a:solidFill>
              </a:rPr>
              <a:t>nghĩa</a:t>
            </a:r>
            <a:r>
              <a:rPr lang="en-US" sz="2000" b="1" i="1" dirty="0">
                <a:solidFill>
                  <a:srgbClr val="0000FF"/>
                </a:solidFill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</a:rPr>
              <a:t>yêu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cầu</a:t>
            </a:r>
            <a:r>
              <a:rPr lang="en-US" sz="2000" b="1" i="1" dirty="0">
                <a:solidFill>
                  <a:srgbClr val="0000FF"/>
                </a:solidFill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</a:rPr>
              <a:t>nội</a:t>
            </a:r>
            <a:r>
              <a:rPr lang="en-US" sz="2000" b="1" i="1" dirty="0">
                <a:solidFill>
                  <a:srgbClr val="0000FF"/>
                </a:solidFill>
              </a:rPr>
              <a:t> dung </a:t>
            </a:r>
            <a:r>
              <a:rPr lang="en-US" sz="2000" b="1" i="1" dirty="0" err="1">
                <a:solidFill>
                  <a:srgbClr val="0000FF"/>
                </a:solidFill>
              </a:rPr>
              <a:t>đổi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mới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cơ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chế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quản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lý</a:t>
            </a:r>
            <a:r>
              <a:rPr lang="en-US" sz="2000" b="1" i="1" dirty="0">
                <a:solidFill>
                  <a:srgbClr val="0000FF"/>
                </a:solidFill>
              </a:rPr>
              <a:t>,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cơ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chế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tài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chính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và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tổ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chức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lại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hệ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thống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các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đơn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vị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sự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nghiệp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công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lập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black">
          <a:xfrm>
            <a:off x="4343400" y="3124200"/>
            <a:ext cx="4419600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AutoShape 7"/>
          <p:cNvSpPr>
            <a:spLocks noChangeArrowheads="1"/>
          </p:cNvSpPr>
          <p:nvPr/>
        </p:nvSpPr>
        <p:spPr bwMode="gray">
          <a:xfrm rot="16200000" flipV="1">
            <a:off x="2648744" y="3763169"/>
            <a:ext cx="2125663" cy="72707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>
                  <a:alpha val="7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4" name="AutoShape 8"/>
          <p:cNvSpPr>
            <a:spLocks noChangeArrowheads="1"/>
          </p:cNvSpPr>
          <p:nvPr/>
        </p:nvSpPr>
        <p:spPr bwMode="gray">
          <a:xfrm rot="16200000" flipV="1">
            <a:off x="3161506" y="2291557"/>
            <a:ext cx="1109663" cy="71755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7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5" name="AutoShape 9"/>
          <p:cNvSpPr>
            <a:spLocks noChangeArrowheads="1"/>
          </p:cNvSpPr>
          <p:nvPr/>
        </p:nvSpPr>
        <p:spPr bwMode="gray">
          <a:xfrm rot="16200000" flipV="1">
            <a:off x="1999457" y="4010819"/>
            <a:ext cx="1631950" cy="725487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>
                  <a:alpha val="7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6" name="AutoShape 10"/>
          <p:cNvSpPr>
            <a:spLocks noChangeArrowheads="1"/>
          </p:cNvSpPr>
          <p:nvPr/>
        </p:nvSpPr>
        <p:spPr bwMode="gray">
          <a:xfrm rot="16200000" flipV="1">
            <a:off x="2265363" y="2786063"/>
            <a:ext cx="1109662" cy="715962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7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7" name="AutoShape 11"/>
          <p:cNvSpPr>
            <a:spLocks noChangeArrowheads="1"/>
          </p:cNvSpPr>
          <p:nvPr/>
        </p:nvSpPr>
        <p:spPr bwMode="gray">
          <a:xfrm rot="16200000" flipV="1">
            <a:off x="1321594" y="4271169"/>
            <a:ext cx="1160463" cy="72707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>
                  <a:alpha val="7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8" name="AutoShape 12"/>
          <p:cNvSpPr>
            <a:spLocks noChangeArrowheads="1"/>
          </p:cNvSpPr>
          <p:nvPr/>
        </p:nvSpPr>
        <p:spPr bwMode="gray">
          <a:xfrm rot="16200000" flipV="1">
            <a:off x="1350168" y="3282157"/>
            <a:ext cx="1109663" cy="71755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7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9" name="AutoShape 13"/>
          <p:cNvSpPr>
            <a:spLocks noChangeArrowheads="1"/>
          </p:cNvSpPr>
          <p:nvPr/>
        </p:nvSpPr>
        <p:spPr bwMode="gray">
          <a:xfrm rot="16200000" flipV="1">
            <a:off x="622300" y="4484688"/>
            <a:ext cx="735013" cy="725487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>
                  <a:alpha val="7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0" name="AutoShape 14"/>
          <p:cNvSpPr>
            <a:spLocks noChangeArrowheads="1"/>
          </p:cNvSpPr>
          <p:nvPr/>
        </p:nvSpPr>
        <p:spPr bwMode="gray">
          <a:xfrm rot="16200000" flipV="1">
            <a:off x="437357" y="3709194"/>
            <a:ext cx="1109662" cy="71755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7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1" name="Freeform 15"/>
          <p:cNvSpPr>
            <a:spLocks/>
          </p:cNvSpPr>
          <p:nvPr/>
        </p:nvSpPr>
        <p:spPr bwMode="gray">
          <a:xfrm flipH="1">
            <a:off x="808038" y="2674938"/>
            <a:ext cx="3022600" cy="2432050"/>
          </a:xfrm>
          <a:custGeom>
            <a:avLst/>
            <a:gdLst>
              <a:gd name="T0" fmla="*/ 120 w 1755"/>
              <a:gd name="T1" fmla="*/ 288 h 1413"/>
              <a:gd name="T2" fmla="*/ 546 w 1755"/>
              <a:gd name="T3" fmla="*/ 945 h 1413"/>
              <a:gd name="T4" fmla="*/ 1257 w 1755"/>
              <a:gd name="T5" fmla="*/ 972 h 1413"/>
              <a:gd name="T6" fmla="*/ 1755 w 1755"/>
              <a:gd name="T7" fmla="*/ 1413 h 1413"/>
              <a:gd name="T8" fmla="*/ 1287 w 1755"/>
              <a:gd name="T9" fmla="*/ 924 h 1413"/>
              <a:gd name="T10" fmla="*/ 600 w 1755"/>
              <a:gd name="T11" fmla="*/ 867 h 1413"/>
              <a:gd name="T12" fmla="*/ 237 w 1755"/>
              <a:gd name="T13" fmla="*/ 210 h 1413"/>
              <a:gd name="T14" fmla="*/ 354 w 1755"/>
              <a:gd name="T15" fmla="*/ 129 h 1413"/>
              <a:gd name="T16" fmla="*/ 6 w 1755"/>
              <a:gd name="T17" fmla="*/ 0 h 1413"/>
              <a:gd name="T18" fmla="*/ 0 w 1755"/>
              <a:gd name="T19" fmla="*/ 393 h 1413"/>
              <a:gd name="T20" fmla="*/ 120 w 1755"/>
              <a:gd name="T21" fmla="*/ 288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rgbClr val="CC0000">
              <a:alpha val="3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76" name="AutoShape 20"/>
          <p:cNvSpPr>
            <a:spLocks noChangeArrowheads="1"/>
          </p:cNvSpPr>
          <p:nvPr/>
        </p:nvSpPr>
        <p:spPr bwMode="gray">
          <a:xfrm>
            <a:off x="860425" y="5418138"/>
            <a:ext cx="2930525" cy="452437"/>
          </a:xfrm>
          <a:prstGeom prst="roundRect">
            <a:avLst>
              <a:gd name="adj" fmla="val 50000"/>
            </a:avLst>
          </a:prstGeom>
          <a:solidFill>
            <a:srgbClr val="333399"/>
          </a:solid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2" name="Rectangle 26"/>
          <p:cNvSpPr>
            <a:spLocks noChangeArrowheads="1"/>
          </p:cNvSpPr>
          <p:nvPr/>
        </p:nvSpPr>
        <p:spPr bwMode="black">
          <a:xfrm>
            <a:off x="304800" y="1056949"/>
            <a:ext cx="7337425" cy="46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1- </a:t>
            </a:r>
            <a:r>
              <a:rPr lang="en-US" sz="2400" b="1" dirty="0" err="1">
                <a:solidFill>
                  <a:srgbClr val="C00000"/>
                </a:solidFill>
              </a:rPr>
              <a:t>Đẩy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mạnh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công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thông</a:t>
            </a:r>
            <a:r>
              <a:rPr lang="en-US" sz="2400" b="1" dirty="0">
                <a:solidFill>
                  <a:srgbClr val="C00000"/>
                </a:solidFill>
              </a:rPr>
              <a:t> tin, </a:t>
            </a:r>
            <a:r>
              <a:rPr lang="en-US" sz="2400" b="1" dirty="0" err="1">
                <a:solidFill>
                  <a:srgbClr val="C00000"/>
                </a:solidFill>
              </a:rPr>
              <a:t>tuyên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truyền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31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792581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534400" cy="563562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2- </a:t>
            </a:r>
            <a:r>
              <a:rPr lang="en-US" sz="2400" dirty="0" err="1">
                <a:solidFill>
                  <a:srgbClr val="C00000"/>
                </a:solidFill>
              </a:rPr>
              <a:t>Sắp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xếp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tổ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chức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lại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các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đơn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vị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SN </a:t>
            </a:r>
            <a:r>
              <a:rPr lang="en-US" sz="2400" dirty="0" err="1" smtClean="0">
                <a:solidFill>
                  <a:srgbClr val="C00000"/>
                </a:solidFill>
              </a:rPr>
              <a:t>công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lập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gray">
          <a:xfrm>
            <a:off x="2362200" y="3657600"/>
            <a:ext cx="400057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rgbClr val="00B05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black">
          <a:xfrm>
            <a:off x="5181600" y="2362200"/>
            <a:ext cx="3886200" cy="426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ts val="200"/>
              </a:spcBef>
              <a:spcAft>
                <a:spcPts val="200"/>
              </a:spcAft>
            </a:pPr>
            <a:r>
              <a:rPr lang="en-US" b="1" i="1" dirty="0">
                <a:solidFill>
                  <a:srgbClr val="0000FF"/>
                </a:solidFill>
              </a:rPr>
              <a:t>2.2- </a:t>
            </a:r>
            <a:r>
              <a:rPr lang="en-US" b="1" i="1" dirty="0" err="1" smtClean="0">
                <a:solidFill>
                  <a:srgbClr val="0000FF"/>
                </a:solidFill>
              </a:rPr>
              <a:t>Đ.với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L.vực</a:t>
            </a:r>
            <a:r>
              <a:rPr lang="en-US" b="1" i="1" dirty="0" smtClean="0">
                <a:solidFill>
                  <a:srgbClr val="0000FF"/>
                </a:solidFill>
              </a:rPr>
              <a:t> GD </a:t>
            </a:r>
            <a:r>
              <a:rPr lang="en-US" b="1" i="1" dirty="0" err="1">
                <a:solidFill>
                  <a:srgbClr val="0000FF"/>
                </a:solidFill>
              </a:rPr>
              <a:t>nghề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nghiệp</a:t>
            </a:r>
            <a:endParaRPr lang="en-US" dirty="0">
              <a:solidFill>
                <a:srgbClr val="0000FF"/>
              </a:solidFill>
            </a:endParaRPr>
          </a:p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en-US" b="1" i="1" dirty="0" smtClean="0">
                <a:solidFill>
                  <a:srgbClr val="990099"/>
                </a:solidFill>
              </a:rPr>
              <a:t>a. </a:t>
            </a:r>
            <a:r>
              <a:rPr lang="en-US" b="1" i="1" dirty="0" err="1" smtClean="0">
                <a:solidFill>
                  <a:srgbClr val="990099"/>
                </a:solidFill>
              </a:rPr>
              <a:t>Sắp</a:t>
            </a:r>
            <a:r>
              <a:rPr lang="en-US" b="1" i="1" dirty="0" smtClean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xếp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lại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hệ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thống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cơ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sở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smtClean="0">
                <a:solidFill>
                  <a:srgbClr val="990099"/>
                </a:solidFill>
              </a:rPr>
              <a:t>GD </a:t>
            </a:r>
            <a:r>
              <a:rPr lang="en-US" b="1" i="1" dirty="0" err="1">
                <a:solidFill>
                  <a:srgbClr val="990099"/>
                </a:solidFill>
              </a:rPr>
              <a:t>nghề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nghiệp</a:t>
            </a:r>
            <a:r>
              <a:rPr lang="en-US" dirty="0">
                <a:solidFill>
                  <a:srgbClr val="990099"/>
                </a:solidFill>
              </a:rPr>
              <a:t> </a:t>
            </a:r>
            <a:r>
              <a:rPr lang="en-US" i="1" u="sng" dirty="0" err="1">
                <a:solidFill>
                  <a:srgbClr val="990099"/>
                </a:solidFill>
              </a:rPr>
              <a:t>theo</a:t>
            </a:r>
            <a:r>
              <a:rPr lang="en-US" i="1" u="sng" dirty="0">
                <a:solidFill>
                  <a:srgbClr val="990099"/>
                </a:solidFill>
              </a:rPr>
              <a:t> </a:t>
            </a:r>
            <a:r>
              <a:rPr lang="en-US" i="1" u="sng" dirty="0" err="1">
                <a:solidFill>
                  <a:srgbClr val="990099"/>
                </a:solidFill>
              </a:rPr>
              <a:t>hướng</a:t>
            </a:r>
            <a:r>
              <a:rPr lang="en-US" i="1" u="sng" dirty="0">
                <a:solidFill>
                  <a:srgbClr val="990099"/>
                </a:solidFill>
              </a:rPr>
              <a:t> </a:t>
            </a:r>
            <a:r>
              <a:rPr lang="en-US" i="1" u="sng" dirty="0" err="1">
                <a:solidFill>
                  <a:srgbClr val="990099"/>
                </a:solidFill>
              </a:rPr>
              <a:t>mở</a:t>
            </a:r>
            <a:r>
              <a:rPr lang="en-US" dirty="0">
                <a:solidFill>
                  <a:srgbClr val="990099"/>
                </a:solidFill>
              </a:rPr>
              <a:t> </a:t>
            </a:r>
            <a:r>
              <a:rPr lang="en-US" dirty="0" err="1">
                <a:solidFill>
                  <a:srgbClr val="990099"/>
                </a:solidFill>
              </a:rPr>
              <a:t>và</a:t>
            </a:r>
            <a:r>
              <a:rPr lang="en-US" dirty="0">
                <a:solidFill>
                  <a:srgbClr val="990099"/>
                </a:solidFill>
              </a:rPr>
              <a:t> </a:t>
            </a:r>
            <a:r>
              <a:rPr lang="en-US" dirty="0" err="1">
                <a:solidFill>
                  <a:srgbClr val="990099"/>
                </a:solidFill>
              </a:rPr>
              <a:t>linh</a:t>
            </a:r>
            <a:r>
              <a:rPr lang="en-US" dirty="0">
                <a:solidFill>
                  <a:srgbClr val="990099"/>
                </a:solidFill>
              </a:rPr>
              <a:t> </a:t>
            </a:r>
            <a:r>
              <a:rPr lang="en-US" dirty="0" err="1">
                <a:solidFill>
                  <a:srgbClr val="990099"/>
                </a:solidFill>
              </a:rPr>
              <a:t>hoạt</a:t>
            </a:r>
            <a:r>
              <a:rPr lang="en-US" dirty="0">
                <a:solidFill>
                  <a:srgbClr val="990099"/>
                </a:solidFill>
              </a:rPr>
              <a:t> </a:t>
            </a:r>
            <a:r>
              <a:rPr lang="en-US" i="1" dirty="0" err="1">
                <a:solidFill>
                  <a:srgbClr val="990099"/>
                </a:solidFill>
              </a:rPr>
              <a:t>đáp</a:t>
            </a:r>
            <a:r>
              <a:rPr lang="en-US" i="1" dirty="0">
                <a:solidFill>
                  <a:srgbClr val="990099"/>
                </a:solidFill>
              </a:rPr>
              <a:t> </a:t>
            </a:r>
            <a:r>
              <a:rPr lang="en-US" i="1" dirty="0" err="1">
                <a:solidFill>
                  <a:srgbClr val="990099"/>
                </a:solidFill>
              </a:rPr>
              <a:t>ứng</a:t>
            </a:r>
            <a:r>
              <a:rPr lang="en-US" i="1" dirty="0">
                <a:solidFill>
                  <a:srgbClr val="990099"/>
                </a:solidFill>
              </a:rPr>
              <a:t> </a:t>
            </a:r>
            <a:r>
              <a:rPr lang="en-US" i="1" dirty="0" err="1">
                <a:solidFill>
                  <a:srgbClr val="990099"/>
                </a:solidFill>
              </a:rPr>
              <a:t>nhu</a:t>
            </a:r>
            <a:r>
              <a:rPr lang="en-US" i="1" dirty="0">
                <a:solidFill>
                  <a:srgbClr val="990099"/>
                </a:solidFill>
              </a:rPr>
              <a:t> </a:t>
            </a:r>
            <a:r>
              <a:rPr lang="en-US" i="1" dirty="0" err="1">
                <a:solidFill>
                  <a:srgbClr val="990099"/>
                </a:solidFill>
              </a:rPr>
              <a:t>cầu</a:t>
            </a:r>
            <a:r>
              <a:rPr lang="en-US" i="1" dirty="0">
                <a:solidFill>
                  <a:srgbClr val="990099"/>
                </a:solidFill>
              </a:rPr>
              <a:t> </a:t>
            </a:r>
            <a:r>
              <a:rPr lang="en-US" i="1" dirty="0" err="1">
                <a:solidFill>
                  <a:srgbClr val="990099"/>
                </a:solidFill>
              </a:rPr>
              <a:t>nhân</a:t>
            </a:r>
            <a:r>
              <a:rPr lang="en-US" i="1" dirty="0">
                <a:solidFill>
                  <a:srgbClr val="990099"/>
                </a:solidFill>
              </a:rPr>
              <a:t> </a:t>
            </a:r>
            <a:r>
              <a:rPr lang="en-US" i="1" dirty="0" err="1">
                <a:solidFill>
                  <a:srgbClr val="990099"/>
                </a:solidFill>
              </a:rPr>
              <a:t>lực</a:t>
            </a:r>
            <a:r>
              <a:rPr lang="en-US" i="1" dirty="0">
                <a:solidFill>
                  <a:srgbClr val="990099"/>
                </a:solidFill>
              </a:rPr>
              <a:t> </a:t>
            </a:r>
            <a:r>
              <a:rPr lang="en-US" i="1" dirty="0" err="1">
                <a:solidFill>
                  <a:srgbClr val="990099"/>
                </a:solidFill>
              </a:rPr>
              <a:t>của</a:t>
            </a:r>
            <a:r>
              <a:rPr lang="en-US" i="1" dirty="0">
                <a:solidFill>
                  <a:srgbClr val="990099"/>
                </a:solidFill>
              </a:rPr>
              <a:t> </a:t>
            </a:r>
            <a:r>
              <a:rPr lang="en-US" i="1" dirty="0" err="1">
                <a:solidFill>
                  <a:srgbClr val="990099"/>
                </a:solidFill>
              </a:rPr>
              <a:t>thị</a:t>
            </a:r>
            <a:r>
              <a:rPr lang="en-US" i="1" dirty="0">
                <a:solidFill>
                  <a:srgbClr val="990099"/>
                </a:solidFill>
              </a:rPr>
              <a:t> </a:t>
            </a:r>
            <a:r>
              <a:rPr lang="en-US" i="1" dirty="0" err="1">
                <a:solidFill>
                  <a:srgbClr val="990099"/>
                </a:solidFill>
              </a:rPr>
              <a:t>trường</a:t>
            </a:r>
            <a:r>
              <a:rPr lang="en-US" i="1" dirty="0">
                <a:solidFill>
                  <a:srgbClr val="990099"/>
                </a:solidFill>
              </a:rPr>
              <a:t> </a:t>
            </a:r>
            <a:r>
              <a:rPr lang="en-US" i="1" dirty="0" err="1">
                <a:solidFill>
                  <a:srgbClr val="990099"/>
                </a:solidFill>
              </a:rPr>
              <a:t>lao</a:t>
            </a:r>
            <a:r>
              <a:rPr lang="en-US" i="1" dirty="0">
                <a:solidFill>
                  <a:srgbClr val="990099"/>
                </a:solidFill>
              </a:rPr>
              <a:t> </a:t>
            </a:r>
            <a:r>
              <a:rPr lang="en-US" i="1" dirty="0" err="1">
                <a:solidFill>
                  <a:srgbClr val="990099"/>
                </a:solidFill>
              </a:rPr>
              <a:t>động</a:t>
            </a:r>
            <a:r>
              <a:rPr lang="en-US" dirty="0" smtClean="0">
                <a:solidFill>
                  <a:srgbClr val="990099"/>
                </a:solidFill>
              </a:rPr>
              <a:t>;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solidFill>
                  <a:srgbClr val="990099"/>
                </a:solidFill>
              </a:rPr>
              <a:t>- </a:t>
            </a:r>
            <a:r>
              <a:rPr lang="en-US" i="1" dirty="0" err="1">
                <a:solidFill>
                  <a:srgbClr val="990099"/>
                </a:solidFill>
              </a:rPr>
              <a:t>Nhà</a:t>
            </a:r>
            <a:r>
              <a:rPr lang="en-US" i="1" dirty="0">
                <a:solidFill>
                  <a:srgbClr val="990099"/>
                </a:solidFill>
              </a:rPr>
              <a:t> </a:t>
            </a:r>
            <a:r>
              <a:rPr lang="en-US" i="1" dirty="0" err="1">
                <a:solidFill>
                  <a:srgbClr val="990099"/>
                </a:solidFill>
              </a:rPr>
              <a:t>nước</a:t>
            </a:r>
            <a:r>
              <a:rPr lang="en-US" i="1" dirty="0">
                <a:solidFill>
                  <a:srgbClr val="990099"/>
                </a:solidFill>
              </a:rPr>
              <a:t> </a:t>
            </a:r>
            <a:r>
              <a:rPr lang="en-US" i="1" dirty="0" err="1">
                <a:solidFill>
                  <a:srgbClr val="990099"/>
                </a:solidFill>
              </a:rPr>
              <a:t>tập</a:t>
            </a:r>
            <a:r>
              <a:rPr lang="en-US" i="1" dirty="0">
                <a:solidFill>
                  <a:srgbClr val="990099"/>
                </a:solidFill>
              </a:rPr>
              <a:t> </a:t>
            </a:r>
            <a:r>
              <a:rPr lang="en-US" i="1" dirty="0" err="1">
                <a:solidFill>
                  <a:srgbClr val="990099"/>
                </a:solidFill>
              </a:rPr>
              <a:t>trung</a:t>
            </a:r>
            <a:r>
              <a:rPr lang="en-US" i="1" dirty="0">
                <a:solidFill>
                  <a:srgbClr val="990099"/>
                </a:solidFill>
              </a:rPr>
              <a:t> </a:t>
            </a:r>
            <a:r>
              <a:rPr lang="en-US" i="1" dirty="0" err="1">
                <a:solidFill>
                  <a:srgbClr val="990099"/>
                </a:solidFill>
              </a:rPr>
              <a:t>đầu</a:t>
            </a:r>
            <a:r>
              <a:rPr lang="en-US" i="1" dirty="0">
                <a:solidFill>
                  <a:srgbClr val="990099"/>
                </a:solidFill>
              </a:rPr>
              <a:t> </a:t>
            </a:r>
            <a:r>
              <a:rPr lang="en-US" i="1" dirty="0" err="1">
                <a:solidFill>
                  <a:srgbClr val="990099"/>
                </a:solidFill>
              </a:rPr>
              <a:t>tư</a:t>
            </a:r>
            <a:r>
              <a:rPr lang="en-US" i="1" dirty="0">
                <a:solidFill>
                  <a:srgbClr val="990099"/>
                </a:solidFill>
              </a:rPr>
              <a:t> </a:t>
            </a:r>
            <a:r>
              <a:rPr lang="en-US" i="1" dirty="0" err="1">
                <a:solidFill>
                  <a:srgbClr val="990099"/>
                </a:solidFill>
              </a:rPr>
              <a:t>một</a:t>
            </a:r>
            <a:r>
              <a:rPr lang="en-US" i="1" dirty="0">
                <a:solidFill>
                  <a:srgbClr val="990099"/>
                </a:solidFill>
              </a:rPr>
              <a:t> </a:t>
            </a:r>
            <a:r>
              <a:rPr lang="en-US" i="1" dirty="0" err="1">
                <a:solidFill>
                  <a:srgbClr val="990099"/>
                </a:solidFill>
              </a:rPr>
              <a:t>số</a:t>
            </a:r>
            <a:r>
              <a:rPr lang="en-US" i="1" dirty="0">
                <a:solidFill>
                  <a:srgbClr val="990099"/>
                </a:solidFill>
              </a:rPr>
              <a:t> </a:t>
            </a:r>
            <a:r>
              <a:rPr lang="en-US" i="1" dirty="0" err="1">
                <a:solidFill>
                  <a:srgbClr val="990099"/>
                </a:solidFill>
              </a:rPr>
              <a:t>cơ</a:t>
            </a:r>
            <a:r>
              <a:rPr lang="en-US" i="1" dirty="0">
                <a:solidFill>
                  <a:srgbClr val="990099"/>
                </a:solidFill>
              </a:rPr>
              <a:t> </a:t>
            </a:r>
            <a:r>
              <a:rPr lang="en-US" i="1" dirty="0" err="1">
                <a:solidFill>
                  <a:srgbClr val="990099"/>
                </a:solidFill>
              </a:rPr>
              <a:t>sở</a:t>
            </a:r>
            <a:r>
              <a:rPr lang="en-US" i="1" dirty="0">
                <a:solidFill>
                  <a:srgbClr val="990099"/>
                </a:solidFill>
              </a:rPr>
              <a:t> </a:t>
            </a:r>
            <a:r>
              <a:rPr lang="en-US" i="1" dirty="0" smtClean="0">
                <a:solidFill>
                  <a:srgbClr val="990099"/>
                </a:solidFill>
              </a:rPr>
              <a:t>GD </a:t>
            </a:r>
            <a:r>
              <a:rPr lang="en-US" i="1" dirty="0" err="1" smtClean="0">
                <a:solidFill>
                  <a:srgbClr val="990099"/>
                </a:solidFill>
              </a:rPr>
              <a:t>nghề</a:t>
            </a:r>
            <a:r>
              <a:rPr lang="en-US" i="1" dirty="0" smtClean="0">
                <a:solidFill>
                  <a:srgbClr val="990099"/>
                </a:solidFill>
              </a:rPr>
              <a:t> </a:t>
            </a:r>
            <a:r>
              <a:rPr lang="en-US" i="1" dirty="0" err="1" smtClean="0">
                <a:solidFill>
                  <a:srgbClr val="990099"/>
                </a:solidFill>
              </a:rPr>
              <a:t>chất</a:t>
            </a:r>
            <a:r>
              <a:rPr lang="en-US" i="1" dirty="0" smtClean="0">
                <a:solidFill>
                  <a:srgbClr val="990099"/>
                </a:solidFill>
              </a:rPr>
              <a:t> </a:t>
            </a:r>
            <a:r>
              <a:rPr lang="en-US" i="1" dirty="0" err="1">
                <a:solidFill>
                  <a:srgbClr val="990099"/>
                </a:solidFill>
              </a:rPr>
              <a:t>lượng</a:t>
            </a:r>
            <a:r>
              <a:rPr lang="en-US" i="1" dirty="0">
                <a:solidFill>
                  <a:srgbClr val="990099"/>
                </a:solidFill>
              </a:rPr>
              <a:t> </a:t>
            </a:r>
            <a:r>
              <a:rPr lang="en-US" i="1" dirty="0" err="1" smtClean="0">
                <a:solidFill>
                  <a:srgbClr val="990099"/>
                </a:solidFill>
              </a:rPr>
              <a:t>cao</a:t>
            </a:r>
            <a:r>
              <a:rPr lang="en-US" i="1" dirty="0" smtClean="0">
                <a:solidFill>
                  <a:srgbClr val="990099"/>
                </a:solidFill>
              </a:rPr>
              <a:t>.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en-US" b="1" i="1" dirty="0">
                <a:solidFill>
                  <a:srgbClr val="0000FF"/>
                </a:solidFill>
              </a:rPr>
              <a:t>b. </a:t>
            </a:r>
            <a:r>
              <a:rPr lang="en-US" b="1" i="1" dirty="0" err="1">
                <a:solidFill>
                  <a:srgbClr val="0000FF"/>
                </a:solidFill>
              </a:rPr>
              <a:t>Sáp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nhập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trường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trung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cấp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vào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trường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cao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đẳng</a:t>
            </a:r>
            <a:r>
              <a:rPr lang="en-US" b="1" i="1" dirty="0">
                <a:solidFill>
                  <a:srgbClr val="0000FF"/>
                </a:solidFill>
              </a:rPr>
              <a:t>;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i="1" dirty="0" err="1" smtClean="0">
                <a:solidFill>
                  <a:srgbClr val="009900"/>
                </a:solidFill>
              </a:rPr>
              <a:t>mỗi</a:t>
            </a:r>
            <a:r>
              <a:rPr lang="en-US" i="1" dirty="0" smtClean="0">
                <a:solidFill>
                  <a:srgbClr val="009900"/>
                </a:solidFill>
              </a:rPr>
              <a:t> </a:t>
            </a:r>
            <a:r>
              <a:rPr lang="en-US" i="1" dirty="0" err="1" smtClean="0">
                <a:solidFill>
                  <a:srgbClr val="009900"/>
                </a:solidFill>
              </a:rPr>
              <a:t>Tỉnh</a:t>
            </a:r>
            <a:r>
              <a:rPr lang="en-US" i="1" dirty="0" smtClean="0">
                <a:solidFill>
                  <a:srgbClr val="009900"/>
                </a:solidFill>
              </a:rPr>
              <a:t> </a:t>
            </a:r>
            <a:r>
              <a:rPr lang="en-US" i="1" dirty="0" err="1" smtClean="0">
                <a:solidFill>
                  <a:srgbClr val="009900"/>
                </a:solidFill>
              </a:rPr>
              <a:t>chỉ</a:t>
            </a:r>
            <a:r>
              <a:rPr lang="en-US" i="1" dirty="0" smtClean="0">
                <a:solidFill>
                  <a:srgbClr val="009900"/>
                </a:solidFill>
              </a:rPr>
              <a:t> </a:t>
            </a:r>
            <a:r>
              <a:rPr lang="en-US" i="1" dirty="0" err="1" smtClean="0">
                <a:solidFill>
                  <a:srgbClr val="009900"/>
                </a:solidFill>
              </a:rPr>
              <a:t>còn</a:t>
            </a:r>
            <a:r>
              <a:rPr lang="en-US" i="1" dirty="0" smtClean="0">
                <a:solidFill>
                  <a:srgbClr val="009900"/>
                </a:solidFill>
              </a:rPr>
              <a:t> </a:t>
            </a:r>
            <a:r>
              <a:rPr lang="en-US" i="1" dirty="0" err="1" smtClean="0">
                <a:solidFill>
                  <a:srgbClr val="009900"/>
                </a:solidFill>
              </a:rPr>
              <a:t>một</a:t>
            </a:r>
            <a:r>
              <a:rPr lang="en-US" i="1" dirty="0" smtClean="0">
                <a:solidFill>
                  <a:srgbClr val="009900"/>
                </a:solidFill>
              </a:rPr>
              <a:t> </a:t>
            </a:r>
            <a:r>
              <a:rPr lang="en-US" i="1" dirty="0" err="1" smtClean="0">
                <a:solidFill>
                  <a:srgbClr val="009900"/>
                </a:solidFill>
              </a:rPr>
              <a:t>đầu</a:t>
            </a:r>
            <a:r>
              <a:rPr lang="en-US" i="1" dirty="0" smtClean="0">
                <a:solidFill>
                  <a:srgbClr val="009900"/>
                </a:solidFill>
              </a:rPr>
              <a:t> </a:t>
            </a:r>
            <a:r>
              <a:rPr lang="en-US" i="1" dirty="0" err="1" smtClean="0">
                <a:solidFill>
                  <a:srgbClr val="009900"/>
                </a:solidFill>
              </a:rPr>
              <a:t>mối</a:t>
            </a:r>
            <a:r>
              <a:rPr lang="en-US" i="1" dirty="0" smtClean="0">
                <a:solidFill>
                  <a:srgbClr val="009900"/>
                </a:solidFill>
              </a:rPr>
              <a:t> </a:t>
            </a:r>
            <a:r>
              <a:rPr lang="en-US" i="1" dirty="0" err="1" smtClean="0">
                <a:solidFill>
                  <a:srgbClr val="009900"/>
                </a:solidFill>
              </a:rPr>
              <a:t>đào</a:t>
            </a:r>
            <a:r>
              <a:rPr lang="en-US" i="1" dirty="0" smtClean="0">
                <a:solidFill>
                  <a:srgbClr val="009900"/>
                </a:solidFill>
              </a:rPr>
              <a:t> </a:t>
            </a:r>
            <a:r>
              <a:rPr lang="en-US" i="1" dirty="0" err="1" smtClean="0">
                <a:solidFill>
                  <a:srgbClr val="009900"/>
                </a:solidFill>
              </a:rPr>
              <a:t>tạo</a:t>
            </a:r>
            <a:r>
              <a:rPr lang="en-US" i="1" dirty="0" smtClean="0">
                <a:solidFill>
                  <a:srgbClr val="009900"/>
                </a:solidFill>
              </a:rPr>
              <a:t> </a:t>
            </a:r>
            <a:r>
              <a:rPr lang="en-US" i="1" dirty="0" err="1" smtClean="0">
                <a:solidFill>
                  <a:srgbClr val="009900"/>
                </a:solidFill>
              </a:rPr>
              <a:t>nghề</a:t>
            </a:r>
            <a:r>
              <a:rPr lang="en-US" i="1" dirty="0" smtClean="0">
                <a:solidFill>
                  <a:srgbClr val="009900"/>
                </a:solidFill>
              </a:rPr>
              <a:t> </a:t>
            </a:r>
            <a:r>
              <a:rPr lang="en-US" i="1" dirty="0" err="1" smtClean="0">
                <a:solidFill>
                  <a:srgbClr val="009900"/>
                </a:solidFill>
              </a:rPr>
              <a:t>công</a:t>
            </a:r>
            <a:r>
              <a:rPr lang="en-US" i="1" dirty="0" smtClean="0">
                <a:solidFill>
                  <a:srgbClr val="009900"/>
                </a:solidFill>
              </a:rPr>
              <a:t> </a:t>
            </a:r>
            <a:r>
              <a:rPr lang="en-US" i="1" dirty="0" err="1" smtClean="0">
                <a:solidFill>
                  <a:srgbClr val="009900"/>
                </a:solidFill>
              </a:rPr>
              <a:t>lập</a:t>
            </a:r>
            <a:r>
              <a:rPr lang="en-US" dirty="0" smtClean="0">
                <a:solidFill>
                  <a:srgbClr val="009900"/>
                </a:solidFill>
              </a:rPr>
              <a:t>.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9900"/>
                </a:solidFill>
              </a:rPr>
              <a:t>- </a:t>
            </a:r>
            <a:r>
              <a:rPr lang="en-US" dirty="0" err="1">
                <a:solidFill>
                  <a:srgbClr val="009900"/>
                </a:solidFill>
              </a:rPr>
              <a:t>Sáp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nhập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b="1" i="1" dirty="0">
                <a:solidFill>
                  <a:srgbClr val="336600"/>
                </a:solidFill>
              </a:rPr>
              <a:t>TT GD </a:t>
            </a:r>
            <a:r>
              <a:rPr lang="en-US" b="1" i="1" dirty="0" err="1">
                <a:solidFill>
                  <a:srgbClr val="336600"/>
                </a:solidFill>
              </a:rPr>
              <a:t>thường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xuyên</a:t>
            </a:r>
            <a:r>
              <a:rPr lang="en-US" b="1" i="1" dirty="0">
                <a:solidFill>
                  <a:srgbClr val="336600"/>
                </a:solidFill>
              </a:rPr>
              <a:t>, TT GD </a:t>
            </a:r>
            <a:r>
              <a:rPr lang="en-US" b="1" i="1" dirty="0" err="1">
                <a:solidFill>
                  <a:srgbClr val="336600"/>
                </a:solidFill>
              </a:rPr>
              <a:t>hướng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nghiệp</a:t>
            </a:r>
            <a:r>
              <a:rPr lang="en-US" b="1" i="1" dirty="0">
                <a:solidFill>
                  <a:srgbClr val="336600"/>
                </a:solidFill>
              </a:rPr>
              <a:t>, TT </a:t>
            </a:r>
            <a:r>
              <a:rPr lang="en-US" b="1" i="1" dirty="0" err="1">
                <a:solidFill>
                  <a:srgbClr val="336600"/>
                </a:solidFill>
              </a:rPr>
              <a:t>dạy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nghề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thành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một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cơ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sở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smtClean="0">
                <a:solidFill>
                  <a:srgbClr val="006600"/>
                </a:solidFill>
              </a:rPr>
              <a:t>GD </a:t>
            </a:r>
            <a:r>
              <a:rPr lang="en-US" b="1" i="1" dirty="0" err="1">
                <a:solidFill>
                  <a:srgbClr val="006600"/>
                </a:solidFill>
              </a:rPr>
              <a:t>dạy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nghề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trên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địa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bàn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cấp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huyện</a:t>
            </a:r>
            <a:r>
              <a:rPr lang="en-US" dirty="0" smtClean="0">
                <a:solidFill>
                  <a:srgbClr val="009900"/>
                </a:solidFill>
              </a:rPr>
              <a:t>  </a:t>
            </a:r>
            <a:endParaRPr lang="en-US" b="1" dirty="0">
              <a:solidFill>
                <a:srgbClr val="009900"/>
              </a:solidFill>
            </a:endParaRPr>
          </a:p>
        </p:txBody>
      </p:sp>
      <p:grpSp>
        <p:nvGrpSpPr>
          <p:cNvPr id="30727" name="Group 7"/>
          <p:cNvGrpSpPr>
            <a:grpSpLocks/>
          </p:cNvGrpSpPr>
          <p:nvPr/>
        </p:nvGrpSpPr>
        <p:grpSpPr bwMode="auto">
          <a:xfrm>
            <a:off x="131214" y="4038600"/>
            <a:ext cx="4974186" cy="2590800"/>
            <a:chOff x="2736" y="1803"/>
            <a:chExt cx="2552" cy="576"/>
          </a:xfrm>
        </p:grpSpPr>
        <p:sp>
          <p:nvSpPr>
            <p:cNvPr id="30728" name="Rectangle 8"/>
            <p:cNvSpPr>
              <a:spLocks noChangeArrowheads="1"/>
            </p:cNvSpPr>
            <p:nvPr/>
          </p:nvSpPr>
          <p:spPr bwMode="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31" name="Text Box 11"/>
          <p:cNvSpPr txBox="1">
            <a:spLocks noChangeArrowheads="1"/>
          </p:cNvSpPr>
          <p:nvPr/>
        </p:nvSpPr>
        <p:spPr bwMode="gray">
          <a:xfrm>
            <a:off x="131214" y="4114800"/>
            <a:ext cx="5050386" cy="249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2000" b="1" i="1" dirty="0">
                <a:solidFill>
                  <a:schemeClr val="bg1"/>
                </a:solidFill>
              </a:rPr>
              <a:t>b.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Đối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với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G.dục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mầm</a:t>
            </a:r>
            <a:r>
              <a:rPr lang="en-US" sz="2000" b="1" i="1" dirty="0">
                <a:solidFill>
                  <a:schemeClr val="bg1"/>
                </a:solidFill>
              </a:rPr>
              <a:t> non, </a:t>
            </a:r>
            <a:r>
              <a:rPr lang="en-US" sz="2000" b="1" i="1" dirty="0" err="1">
                <a:solidFill>
                  <a:schemeClr val="bg1"/>
                </a:solidFill>
              </a:rPr>
              <a:t>phổ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thông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FFFF00"/>
                </a:solidFill>
              </a:rPr>
              <a:t>- </a:t>
            </a:r>
            <a:r>
              <a:rPr lang="en-US" b="1" dirty="0" err="1" smtClean="0">
                <a:solidFill>
                  <a:srgbClr val="FFFF00"/>
                </a:solidFill>
              </a:rPr>
              <a:t>Sắp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xếp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tổ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chức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lại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gắn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với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nâng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cao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chất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lượng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G.dục</a:t>
            </a:r>
            <a:r>
              <a:rPr lang="en-US" b="1" dirty="0" smtClean="0">
                <a:solidFill>
                  <a:srgbClr val="FFFF00"/>
                </a:solidFill>
              </a:rPr>
              <a:t>.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i="1" dirty="0" smtClean="0">
                <a:solidFill>
                  <a:srgbClr val="0000FF"/>
                </a:solidFill>
              </a:rPr>
              <a:t>- </a:t>
            </a:r>
            <a:r>
              <a:rPr lang="en-US" b="1" i="1" u="sng" dirty="0" err="1" smtClean="0">
                <a:solidFill>
                  <a:srgbClr val="0000FF"/>
                </a:solidFill>
              </a:rPr>
              <a:t>Hình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</a:rPr>
              <a:t>thành</a:t>
            </a:r>
            <a:r>
              <a:rPr lang="en-US" b="1" i="1" u="sng" dirty="0">
                <a:solidFill>
                  <a:srgbClr val="0000FF"/>
                </a:solidFill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</a:rPr>
              <a:t>trường</a:t>
            </a:r>
            <a:r>
              <a:rPr lang="en-US" b="1" i="1" u="sng" dirty="0">
                <a:solidFill>
                  <a:srgbClr val="0000FF"/>
                </a:solidFill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</a:rPr>
              <a:t>phổ</a:t>
            </a:r>
            <a:r>
              <a:rPr lang="en-US" b="1" i="1" u="sng" dirty="0">
                <a:solidFill>
                  <a:srgbClr val="0000FF"/>
                </a:solidFill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</a:rPr>
              <a:t>thông</a:t>
            </a:r>
            <a:r>
              <a:rPr lang="en-US" b="1" i="1" u="sng" dirty="0">
                <a:solidFill>
                  <a:srgbClr val="0000FF"/>
                </a:solidFill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</a:rPr>
              <a:t>nhiều</a:t>
            </a:r>
            <a:r>
              <a:rPr lang="en-US" b="1" i="1" u="sng" dirty="0">
                <a:solidFill>
                  <a:srgbClr val="0000FF"/>
                </a:solidFill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</a:rPr>
              <a:t>cấp</a:t>
            </a:r>
            <a:r>
              <a:rPr lang="en-US" b="1" i="1" u="sng" dirty="0">
                <a:solidFill>
                  <a:srgbClr val="0000FF"/>
                </a:solidFill>
              </a:rPr>
              <a:t> </a:t>
            </a:r>
            <a:r>
              <a:rPr lang="en-US" b="1" i="1" u="sng" dirty="0" err="1" smtClean="0">
                <a:solidFill>
                  <a:srgbClr val="0000FF"/>
                </a:solidFill>
              </a:rPr>
              <a:t>học</a:t>
            </a:r>
            <a:r>
              <a:rPr lang="en-US" b="1" i="1" dirty="0" smtClean="0">
                <a:solidFill>
                  <a:srgbClr val="0000FF"/>
                </a:solidFill>
              </a:rPr>
              <a:t>. </a:t>
            </a:r>
            <a:r>
              <a:rPr lang="en-US" b="1" dirty="0" err="1" smtClean="0">
                <a:solidFill>
                  <a:srgbClr val="660033"/>
                </a:solidFill>
              </a:rPr>
              <a:t>Điều</a:t>
            </a:r>
            <a:r>
              <a:rPr lang="en-US" b="1" dirty="0" smtClean="0">
                <a:solidFill>
                  <a:srgbClr val="660033"/>
                </a:solidFill>
              </a:rPr>
              <a:t> </a:t>
            </a:r>
            <a:r>
              <a:rPr lang="en-US" b="1" dirty="0" err="1">
                <a:solidFill>
                  <a:srgbClr val="660033"/>
                </a:solidFill>
              </a:rPr>
              <a:t>chỉnh</a:t>
            </a:r>
            <a:r>
              <a:rPr lang="en-US" b="1" dirty="0">
                <a:solidFill>
                  <a:srgbClr val="660033"/>
                </a:solidFill>
              </a:rPr>
              <a:t> </a:t>
            </a:r>
            <a:r>
              <a:rPr lang="en-US" b="1" i="1" dirty="0" err="1" smtClean="0">
                <a:solidFill>
                  <a:srgbClr val="660033"/>
                </a:solidFill>
              </a:rPr>
              <a:t>quy</a:t>
            </a:r>
            <a:r>
              <a:rPr lang="en-US" b="1" i="1" dirty="0" smtClean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mô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lớp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học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 smtClean="0">
                <a:solidFill>
                  <a:srgbClr val="660033"/>
                </a:solidFill>
              </a:rPr>
              <a:t>hợp</a:t>
            </a:r>
            <a:r>
              <a:rPr lang="en-US" b="1" i="1" dirty="0" smtClean="0">
                <a:solidFill>
                  <a:srgbClr val="660033"/>
                </a:solidFill>
              </a:rPr>
              <a:t> </a:t>
            </a:r>
            <a:r>
              <a:rPr lang="en-US" b="1" i="1" dirty="0" err="1" smtClean="0">
                <a:solidFill>
                  <a:srgbClr val="660033"/>
                </a:solidFill>
              </a:rPr>
              <a:t>lý</a:t>
            </a:r>
            <a:r>
              <a:rPr lang="en-US" b="1" i="1" dirty="0" smtClean="0">
                <a:solidFill>
                  <a:srgbClr val="660033"/>
                </a:solidFill>
              </a:rPr>
              <a:t>.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i="1" dirty="0" smtClean="0">
                <a:solidFill>
                  <a:srgbClr val="800000"/>
                </a:solidFill>
              </a:rPr>
              <a:t>Thu </a:t>
            </a:r>
            <a:r>
              <a:rPr lang="en-US" b="1" i="1" dirty="0" err="1" smtClean="0">
                <a:solidFill>
                  <a:srgbClr val="800000"/>
                </a:solidFill>
              </a:rPr>
              <a:t>gọn</a:t>
            </a:r>
            <a:r>
              <a:rPr lang="en-US" b="1" i="1" dirty="0" smtClean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các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điểm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trường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tạo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thuận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lợi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 smtClean="0">
                <a:solidFill>
                  <a:srgbClr val="800000"/>
                </a:solidFill>
              </a:rPr>
              <a:t>cho</a:t>
            </a:r>
            <a:r>
              <a:rPr lang="en-US" b="1" i="1" dirty="0" smtClean="0">
                <a:solidFill>
                  <a:srgbClr val="800000"/>
                </a:solidFill>
              </a:rPr>
              <a:t> ND.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i="1" dirty="0" smtClean="0">
                <a:solidFill>
                  <a:srgbClr val="006600"/>
                </a:solidFill>
              </a:rPr>
              <a:t>- </a:t>
            </a:r>
            <a:r>
              <a:rPr lang="en-US" b="1" i="1" dirty="0" err="1" smtClean="0">
                <a:solidFill>
                  <a:srgbClr val="006600"/>
                </a:solidFill>
              </a:rPr>
              <a:t>Chuyển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các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cơ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sở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smtClean="0">
                <a:solidFill>
                  <a:srgbClr val="006600"/>
                </a:solidFill>
              </a:rPr>
              <a:t>GD </a:t>
            </a:r>
            <a:r>
              <a:rPr lang="en-US" b="1" i="1" dirty="0" err="1" smtClean="0">
                <a:solidFill>
                  <a:srgbClr val="006600"/>
                </a:solidFill>
              </a:rPr>
              <a:t>mầm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>
                <a:solidFill>
                  <a:srgbClr val="006600"/>
                </a:solidFill>
              </a:rPr>
              <a:t>non, </a:t>
            </a:r>
            <a:r>
              <a:rPr lang="en-US" b="1" i="1" dirty="0" smtClean="0">
                <a:solidFill>
                  <a:srgbClr val="006600"/>
                </a:solidFill>
              </a:rPr>
              <a:t>THPT </a:t>
            </a:r>
            <a:r>
              <a:rPr lang="en-US" b="1" i="1" dirty="0" err="1">
                <a:solidFill>
                  <a:srgbClr val="006600"/>
                </a:solidFill>
              </a:rPr>
              <a:t>từ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công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lập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ra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ngoài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công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lập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rgbClr val="006600"/>
                </a:solidFill>
              </a:rPr>
              <a:t>ở </a:t>
            </a:r>
            <a:r>
              <a:rPr lang="en-US" b="1" dirty="0" err="1" smtClean="0">
                <a:solidFill>
                  <a:srgbClr val="006600"/>
                </a:solidFill>
              </a:rPr>
              <a:t>nơi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i="1" dirty="0" smtClean="0">
                <a:solidFill>
                  <a:srgbClr val="006600"/>
                </a:solidFill>
              </a:rPr>
              <a:t>XHH </a:t>
            </a:r>
            <a:r>
              <a:rPr lang="en-US" b="1" i="1" dirty="0" err="1" smtClean="0">
                <a:solidFill>
                  <a:srgbClr val="006600"/>
                </a:solidFill>
              </a:rPr>
              <a:t>cao</a:t>
            </a:r>
            <a:r>
              <a:rPr lang="en-US" b="1" i="1" dirty="0" smtClean="0">
                <a:solidFill>
                  <a:srgbClr val="006600"/>
                </a:solidFill>
              </a:rPr>
              <a:t>.</a:t>
            </a:r>
            <a:endParaRPr lang="en-US" b="1" i="1" dirty="0">
              <a:solidFill>
                <a:srgbClr val="006600"/>
              </a:solidFill>
            </a:endParaRPr>
          </a:p>
        </p:txBody>
      </p:sp>
      <p:sp>
        <p:nvSpPr>
          <p:cNvPr id="30740" name="Freeform 20"/>
          <p:cNvSpPr>
            <a:spLocks/>
          </p:cNvSpPr>
          <p:nvPr/>
        </p:nvSpPr>
        <p:spPr bwMode="gray">
          <a:xfrm flipH="1">
            <a:off x="6856413" y="1822451"/>
            <a:ext cx="1042987" cy="534987"/>
          </a:xfrm>
          <a:custGeom>
            <a:avLst/>
            <a:gdLst>
              <a:gd name="T0" fmla="*/ 0 w 335"/>
              <a:gd name="T1" fmla="*/ 166 h 173"/>
              <a:gd name="T2" fmla="*/ 58 w 335"/>
              <a:gd name="T3" fmla="*/ 173 h 173"/>
              <a:gd name="T4" fmla="*/ 297 w 335"/>
              <a:gd name="T5" fmla="*/ 32 h 173"/>
              <a:gd name="T6" fmla="*/ 289 w 335"/>
              <a:gd name="T7" fmla="*/ 8 h 173"/>
              <a:gd name="T8" fmla="*/ 223 w 335"/>
              <a:gd name="T9" fmla="*/ 26 h 173"/>
              <a:gd name="T10" fmla="*/ 0 w 335"/>
              <a:gd name="T11" fmla="*/ 166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5" h="173">
                <a:moveTo>
                  <a:pt x="0" y="166"/>
                </a:moveTo>
                <a:lnTo>
                  <a:pt x="58" y="173"/>
                </a:lnTo>
                <a:lnTo>
                  <a:pt x="297" y="32"/>
                </a:lnTo>
                <a:cubicBezTo>
                  <a:pt x="335" y="5"/>
                  <a:pt x="301" y="9"/>
                  <a:pt x="289" y="8"/>
                </a:cubicBezTo>
                <a:cubicBezTo>
                  <a:pt x="277" y="7"/>
                  <a:pt x="271" y="0"/>
                  <a:pt x="223" y="26"/>
                </a:cubicBezTo>
                <a:lnTo>
                  <a:pt x="0" y="166"/>
                </a:lnTo>
                <a:close/>
              </a:path>
            </a:pathLst>
          </a:custGeom>
          <a:gradFill rotWithShape="1">
            <a:gsLst>
              <a:gs pos="0">
                <a:srgbClr val="333333">
                  <a:gamma/>
                  <a:shade val="0"/>
                  <a:invGamma/>
                  <a:alpha val="0"/>
                </a:srgbClr>
              </a:gs>
              <a:gs pos="100000">
                <a:srgbClr val="3333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Freeform 21"/>
          <p:cNvSpPr>
            <a:spLocks/>
          </p:cNvSpPr>
          <p:nvPr/>
        </p:nvSpPr>
        <p:spPr bwMode="gray">
          <a:xfrm>
            <a:off x="6246813" y="1689101"/>
            <a:ext cx="1092200" cy="519112"/>
          </a:xfrm>
          <a:custGeom>
            <a:avLst/>
            <a:gdLst>
              <a:gd name="T0" fmla="*/ 882 w 882"/>
              <a:gd name="T1" fmla="*/ 374 h 425"/>
              <a:gd name="T2" fmla="*/ 719 w 882"/>
              <a:gd name="T3" fmla="*/ 425 h 425"/>
              <a:gd name="T4" fmla="*/ 88 w 882"/>
              <a:gd name="T5" fmla="*/ 93 h 425"/>
              <a:gd name="T6" fmla="*/ 188 w 882"/>
              <a:gd name="T7" fmla="*/ 3 h 425"/>
              <a:gd name="T8" fmla="*/ 343 w 882"/>
              <a:gd name="T9" fmla="*/ 73 h 425"/>
              <a:gd name="T10" fmla="*/ 882 w 882"/>
              <a:gd name="T11" fmla="*/ 374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2" h="425">
                <a:moveTo>
                  <a:pt x="882" y="374"/>
                </a:moveTo>
                <a:lnTo>
                  <a:pt x="719" y="425"/>
                </a:lnTo>
                <a:lnTo>
                  <a:pt x="88" y="93"/>
                </a:lnTo>
                <a:cubicBezTo>
                  <a:pt x="0" y="23"/>
                  <a:pt x="145" y="5"/>
                  <a:pt x="188" y="3"/>
                </a:cubicBezTo>
                <a:cubicBezTo>
                  <a:pt x="218" y="0"/>
                  <a:pt x="221" y="8"/>
                  <a:pt x="343" y="73"/>
                </a:cubicBezTo>
                <a:lnTo>
                  <a:pt x="882" y="374"/>
                </a:lnTo>
                <a:close/>
              </a:path>
            </a:pathLst>
          </a:custGeom>
          <a:gradFill rotWithShape="1">
            <a:gsLst>
              <a:gs pos="0">
                <a:srgbClr val="333333">
                  <a:gamma/>
                  <a:shade val="0"/>
                  <a:invGamma/>
                  <a:alpha val="0"/>
                </a:srgbClr>
              </a:gs>
              <a:gs pos="100000">
                <a:srgbClr val="3333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Freeform 22"/>
          <p:cNvSpPr>
            <a:spLocks/>
          </p:cNvSpPr>
          <p:nvPr/>
        </p:nvSpPr>
        <p:spPr bwMode="gray">
          <a:xfrm>
            <a:off x="5867400" y="1941513"/>
            <a:ext cx="927100" cy="438150"/>
          </a:xfrm>
          <a:custGeom>
            <a:avLst/>
            <a:gdLst>
              <a:gd name="T0" fmla="*/ 748 w 748"/>
              <a:gd name="T1" fmla="*/ 320 h 354"/>
              <a:gd name="T2" fmla="*/ 604 w 748"/>
              <a:gd name="T3" fmla="*/ 354 h 354"/>
              <a:gd name="T4" fmla="*/ 63 w 748"/>
              <a:gd name="T5" fmla="*/ 84 h 354"/>
              <a:gd name="T6" fmla="*/ 221 w 748"/>
              <a:gd name="T7" fmla="*/ 39 h 354"/>
              <a:gd name="T8" fmla="*/ 748 w 748"/>
              <a:gd name="T9" fmla="*/ 32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354">
                <a:moveTo>
                  <a:pt x="748" y="320"/>
                </a:moveTo>
                <a:lnTo>
                  <a:pt x="604" y="354"/>
                </a:lnTo>
                <a:lnTo>
                  <a:pt x="63" y="84"/>
                </a:lnTo>
                <a:cubicBezTo>
                  <a:pt x="0" y="31"/>
                  <a:pt x="107" y="0"/>
                  <a:pt x="221" y="39"/>
                </a:cubicBezTo>
                <a:lnTo>
                  <a:pt x="748" y="320"/>
                </a:lnTo>
                <a:close/>
              </a:path>
            </a:pathLst>
          </a:custGeom>
          <a:gradFill rotWithShape="1">
            <a:gsLst>
              <a:gs pos="0">
                <a:srgbClr val="333333">
                  <a:gamma/>
                  <a:shade val="0"/>
                  <a:invGamma/>
                  <a:alpha val="0"/>
                </a:srgbClr>
              </a:gs>
              <a:gs pos="100000">
                <a:srgbClr val="3333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43" name="Group 23"/>
          <p:cNvGrpSpPr>
            <a:grpSpLocks/>
          </p:cNvGrpSpPr>
          <p:nvPr/>
        </p:nvGrpSpPr>
        <p:grpSpPr bwMode="auto">
          <a:xfrm>
            <a:off x="6450013" y="533400"/>
            <a:ext cx="1627187" cy="1846263"/>
            <a:chOff x="313" y="2400"/>
            <a:chExt cx="1349" cy="1534"/>
          </a:xfrm>
        </p:grpSpPr>
        <p:sp>
          <p:nvSpPr>
            <p:cNvPr id="30744" name="Freeform 24"/>
            <p:cNvSpPr>
              <a:spLocks/>
            </p:cNvSpPr>
            <p:nvPr/>
          </p:nvSpPr>
          <p:spPr bwMode="gray">
            <a:xfrm flipH="1">
              <a:off x="1229" y="2814"/>
              <a:ext cx="433" cy="1097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>
                    <a:gamma/>
                    <a:shade val="66667"/>
                    <a:invGamma/>
                  </a:srgbClr>
                </a:gs>
                <a:gs pos="100000">
                  <a:srgbClr val="EAEAEA"/>
                </a:gs>
              </a:gsLst>
              <a:lin ang="18900000" scaled="1"/>
            </a:gradFill>
            <a:ln>
              <a:noFill/>
            </a:ln>
            <a:effectLst/>
            <a:scene3d>
              <a:camera prst="legacyPerspectiveTopLeft">
                <a:rot lat="0" lon="20099999" rev="0"/>
              </a:camera>
              <a:lightRig rig="legacyFlat3" dir="t"/>
            </a:scene3d>
            <a:sp3d extrusionH="36500" prstMaterial="legacyPlastic">
              <a:bevelT w="13500" h="13500" prst="angle"/>
              <a:bevelB w="13500" h="13500" prst="angle"/>
              <a:extrusionClr>
                <a:srgbClr val="5F5F5F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0745" name="Freeform 25"/>
            <p:cNvSpPr>
              <a:spLocks/>
            </p:cNvSpPr>
            <p:nvPr/>
          </p:nvSpPr>
          <p:spPr bwMode="gray">
            <a:xfrm flipH="1">
              <a:off x="700" y="2400"/>
              <a:ext cx="545" cy="1380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>
                    <a:gamma/>
                    <a:shade val="70196"/>
                    <a:invGamma/>
                  </a:srgbClr>
                </a:gs>
                <a:gs pos="100000">
                  <a:srgbClr val="EAEAEA"/>
                </a:gs>
              </a:gsLst>
              <a:lin ang="18900000" scaled="1"/>
            </a:gradFill>
            <a:ln>
              <a:noFill/>
            </a:ln>
            <a:effectLst/>
            <a:scene3d>
              <a:camera prst="legacyPerspectiveTopLeft">
                <a:rot lat="0" lon="19799999" rev="0"/>
              </a:camera>
              <a:lightRig rig="legacyFlat3" dir="t"/>
            </a:scene3d>
            <a:sp3d extrusionH="36500" prstMaterial="legacyPlastic">
              <a:bevelT w="13500" h="13500" prst="angle"/>
              <a:bevelB w="13500" h="13500" prst="angle"/>
              <a:extrusionClr>
                <a:srgbClr val="5F5F5F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0746" name="Freeform 26"/>
            <p:cNvSpPr>
              <a:spLocks/>
            </p:cNvSpPr>
            <p:nvPr/>
          </p:nvSpPr>
          <p:spPr bwMode="gray">
            <a:xfrm flipH="1">
              <a:off x="313" y="2837"/>
              <a:ext cx="433" cy="1097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>
                    <a:gamma/>
                    <a:shade val="66667"/>
                    <a:invGamma/>
                  </a:srgbClr>
                </a:gs>
                <a:gs pos="100000">
                  <a:srgbClr val="EAEAEA"/>
                </a:gs>
              </a:gsLst>
              <a:lin ang="18900000" scaled="1"/>
            </a:gradFill>
            <a:ln>
              <a:noFill/>
            </a:ln>
            <a:effectLst/>
            <a:scene3d>
              <a:camera prst="legacyPerspectiveTopLeft">
                <a:rot lat="0" lon="20099999" rev="0"/>
              </a:camera>
              <a:lightRig rig="legacyFlat3" dir="t"/>
            </a:scene3d>
            <a:sp3d extrusionH="36500" prstMaterial="legacyPlastic">
              <a:bevelT w="13500" h="13500" prst="angle"/>
              <a:bevelB w="13500" h="13500" prst="angle"/>
              <a:extrusionClr>
                <a:srgbClr val="5F5F5F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30747" name="Group 27"/>
          <p:cNvGrpSpPr>
            <a:grpSpLocks/>
          </p:cNvGrpSpPr>
          <p:nvPr/>
        </p:nvGrpSpPr>
        <p:grpSpPr bwMode="auto">
          <a:xfrm>
            <a:off x="182014" y="990600"/>
            <a:ext cx="4847186" cy="2735997"/>
            <a:chOff x="2728" y="983"/>
            <a:chExt cx="2552" cy="576"/>
          </a:xfrm>
        </p:grpSpPr>
        <p:sp>
          <p:nvSpPr>
            <p:cNvPr id="30748" name="Rectangle 28"/>
            <p:cNvSpPr>
              <a:spLocks noChangeArrowheads="1"/>
            </p:cNvSpPr>
            <p:nvPr/>
          </p:nvSpPr>
          <p:spPr bwMode="gray">
            <a:xfrm>
              <a:off x="2728" y="98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gray">
            <a:xfrm>
              <a:off x="2741" y="989"/>
              <a:ext cx="2530" cy="26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gray">
            <a:xfrm>
              <a:off x="2736" y="123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6117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51" name="Text Box 31"/>
          <p:cNvSpPr txBox="1">
            <a:spLocks noChangeArrowheads="1"/>
          </p:cNvSpPr>
          <p:nvPr/>
        </p:nvSpPr>
        <p:spPr bwMode="gray">
          <a:xfrm>
            <a:off x="169495" y="990600"/>
            <a:ext cx="4859705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i="1" dirty="0" smtClean="0">
                <a:solidFill>
                  <a:srgbClr val="FFFF00"/>
                </a:solidFill>
              </a:rPr>
              <a:t>a.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Đối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với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giáo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dục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đại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học</a:t>
            </a:r>
            <a:r>
              <a:rPr lang="en-US" sz="2000" b="1" dirty="0" smtClean="0">
                <a:solidFill>
                  <a:srgbClr val="FFFF00"/>
                </a:solidFill>
              </a:rPr>
              <a:t>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 smtClean="0">
                <a:solidFill>
                  <a:srgbClr val="0000FF"/>
                </a:solidFill>
              </a:rPr>
              <a:t>- </a:t>
            </a:r>
            <a:r>
              <a:rPr lang="en-US" b="1" dirty="0" err="1" smtClean="0">
                <a:solidFill>
                  <a:srgbClr val="0000FF"/>
                </a:solidFill>
              </a:rPr>
              <a:t>Sáp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nhập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hoặc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giải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thể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các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trường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ĐH </a:t>
            </a:r>
            <a:r>
              <a:rPr lang="en-US" b="1" dirty="0" err="1" smtClean="0">
                <a:solidFill>
                  <a:srgbClr val="0000FF"/>
                </a:solidFill>
              </a:rPr>
              <a:t>hoạt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động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không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hiệu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quả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 smtClean="0">
                <a:solidFill>
                  <a:srgbClr val="002060"/>
                </a:solidFill>
              </a:rPr>
              <a:t>-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Tập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trung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XD </a:t>
            </a:r>
            <a:r>
              <a:rPr lang="en-US" b="1" dirty="0" err="1" smtClean="0">
                <a:solidFill>
                  <a:srgbClr val="002060"/>
                </a:solidFill>
              </a:rPr>
              <a:t>một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số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trường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</a:t>
            </a:r>
            <a:r>
              <a:rPr lang="en-US" b="1" dirty="0" err="1" smtClean="0">
                <a:solidFill>
                  <a:srgbClr val="002060"/>
                </a:solidFill>
              </a:rPr>
              <a:t>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phạm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trọng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điểm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để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đào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tạo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G.viên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và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Q.lý</a:t>
            </a:r>
            <a:r>
              <a:rPr lang="en-US" b="1" dirty="0" smtClean="0">
                <a:solidFill>
                  <a:srgbClr val="002060"/>
                </a:solidFill>
              </a:rPr>
              <a:t> GD.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0000FF"/>
                </a:solidFill>
              </a:rPr>
              <a:t>- </a:t>
            </a:r>
            <a:r>
              <a:rPr lang="en-US" b="1" i="1" dirty="0" err="1" smtClean="0">
                <a:solidFill>
                  <a:srgbClr val="CC3300"/>
                </a:solidFill>
              </a:rPr>
              <a:t>Tập</a:t>
            </a:r>
            <a:r>
              <a:rPr lang="en-US" b="1" i="1" dirty="0" smtClean="0">
                <a:solidFill>
                  <a:srgbClr val="CC3300"/>
                </a:solidFill>
              </a:rPr>
              <a:t> </a:t>
            </a:r>
            <a:r>
              <a:rPr lang="en-US" b="1" i="1" dirty="0" err="1">
                <a:solidFill>
                  <a:srgbClr val="CC3300"/>
                </a:solidFill>
              </a:rPr>
              <a:t>trung</a:t>
            </a:r>
            <a:r>
              <a:rPr lang="en-US" b="1" i="1" dirty="0">
                <a:solidFill>
                  <a:srgbClr val="CC3300"/>
                </a:solidFill>
              </a:rPr>
              <a:t> </a:t>
            </a:r>
            <a:r>
              <a:rPr lang="en-US" b="1" i="1" dirty="0" err="1">
                <a:solidFill>
                  <a:srgbClr val="CC3300"/>
                </a:solidFill>
              </a:rPr>
              <a:t>đầu</a:t>
            </a:r>
            <a:r>
              <a:rPr lang="en-US" b="1" i="1" dirty="0">
                <a:solidFill>
                  <a:srgbClr val="CC3300"/>
                </a:solidFill>
              </a:rPr>
              <a:t> </a:t>
            </a:r>
            <a:r>
              <a:rPr lang="en-US" b="1" i="1" dirty="0" err="1" smtClean="0">
                <a:solidFill>
                  <a:srgbClr val="CC3300"/>
                </a:solidFill>
              </a:rPr>
              <a:t>tư</a:t>
            </a:r>
            <a:r>
              <a:rPr lang="en-US" b="1" i="1" dirty="0" smtClean="0">
                <a:solidFill>
                  <a:srgbClr val="CC3300"/>
                </a:solidFill>
              </a:rPr>
              <a:t> </a:t>
            </a:r>
            <a:r>
              <a:rPr lang="en-US" b="1" i="1" dirty="0" err="1">
                <a:solidFill>
                  <a:srgbClr val="CC3300"/>
                </a:solidFill>
              </a:rPr>
              <a:t>cơ</a:t>
            </a:r>
            <a:r>
              <a:rPr lang="en-US" b="1" i="1" dirty="0">
                <a:solidFill>
                  <a:srgbClr val="CC3300"/>
                </a:solidFill>
              </a:rPr>
              <a:t> </a:t>
            </a:r>
            <a:r>
              <a:rPr lang="en-US" b="1" i="1" dirty="0" err="1">
                <a:solidFill>
                  <a:srgbClr val="CC3300"/>
                </a:solidFill>
              </a:rPr>
              <a:t>sở</a:t>
            </a:r>
            <a:r>
              <a:rPr lang="en-US" b="1" i="1" dirty="0">
                <a:solidFill>
                  <a:srgbClr val="CC3300"/>
                </a:solidFill>
              </a:rPr>
              <a:t> </a:t>
            </a:r>
            <a:r>
              <a:rPr lang="en-US" b="1" i="1" dirty="0" smtClean="0">
                <a:solidFill>
                  <a:srgbClr val="CC3300"/>
                </a:solidFill>
              </a:rPr>
              <a:t>VC, </a:t>
            </a:r>
            <a:r>
              <a:rPr lang="en-US" b="1" i="1" dirty="0" err="1">
                <a:solidFill>
                  <a:srgbClr val="CC3300"/>
                </a:solidFill>
              </a:rPr>
              <a:t>nguồn</a:t>
            </a:r>
            <a:r>
              <a:rPr lang="en-US" b="1" i="1" dirty="0">
                <a:solidFill>
                  <a:srgbClr val="CC3300"/>
                </a:solidFill>
              </a:rPr>
              <a:t> </a:t>
            </a:r>
            <a:r>
              <a:rPr lang="en-US" b="1" i="1" dirty="0" err="1">
                <a:solidFill>
                  <a:srgbClr val="CC3300"/>
                </a:solidFill>
              </a:rPr>
              <a:t>nhân</a:t>
            </a:r>
            <a:r>
              <a:rPr lang="en-US" b="1" i="1" dirty="0">
                <a:solidFill>
                  <a:srgbClr val="CC3300"/>
                </a:solidFill>
              </a:rPr>
              <a:t> </a:t>
            </a:r>
            <a:r>
              <a:rPr lang="en-US" b="1" i="1" dirty="0" err="1">
                <a:solidFill>
                  <a:srgbClr val="CC3300"/>
                </a:solidFill>
              </a:rPr>
              <a:t>lực</a:t>
            </a:r>
            <a:r>
              <a:rPr lang="en-US" b="1" i="1" dirty="0">
                <a:solidFill>
                  <a:srgbClr val="CC3300"/>
                </a:solidFill>
              </a:rPr>
              <a:t> </a:t>
            </a:r>
            <a:r>
              <a:rPr lang="en-US" b="1" i="1" dirty="0" err="1">
                <a:solidFill>
                  <a:srgbClr val="CC3300"/>
                </a:solidFill>
              </a:rPr>
              <a:t>chất</a:t>
            </a:r>
            <a:r>
              <a:rPr lang="en-US" b="1" i="1" dirty="0">
                <a:solidFill>
                  <a:srgbClr val="CC3300"/>
                </a:solidFill>
              </a:rPr>
              <a:t> </a:t>
            </a:r>
            <a:r>
              <a:rPr lang="en-US" b="1" i="1" dirty="0" err="1">
                <a:solidFill>
                  <a:srgbClr val="CC3300"/>
                </a:solidFill>
              </a:rPr>
              <a:t>lượng</a:t>
            </a:r>
            <a:r>
              <a:rPr lang="en-US" b="1" i="1" dirty="0">
                <a:solidFill>
                  <a:srgbClr val="CC3300"/>
                </a:solidFill>
              </a:rPr>
              <a:t> </a:t>
            </a:r>
            <a:r>
              <a:rPr lang="en-US" b="1" i="1" dirty="0" err="1">
                <a:solidFill>
                  <a:srgbClr val="CC3300"/>
                </a:solidFill>
              </a:rPr>
              <a:t>cao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đối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với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các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>
                <a:solidFill>
                  <a:srgbClr val="CC3300"/>
                </a:solidFill>
              </a:rPr>
              <a:t>trường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b="1" dirty="0" smtClean="0">
                <a:solidFill>
                  <a:srgbClr val="CC3300"/>
                </a:solidFill>
              </a:rPr>
              <a:t>ĐH </a:t>
            </a:r>
            <a:r>
              <a:rPr lang="en-US" b="1" dirty="0" err="1" smtClean="0">
                <a:solidFill>
                  <a:srgbClr val="CC3300"/>
                </a:solidFill>
              </a:rPr>
              <a:t>công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>
                <a:solidFill>
                  <a:srgbClr val="CC3300"/>
                </a:solidFill>
              </a:rPr>
              <a:t>lập</a:t>
            </a:r>
            <a:r>
              <a:rPr lang="en-US" b="1" dirty="0">
                <a:solidFill>
                  <a:srgbClr val="CC3300"/>
                </a:solidFill>
              </a:rPr>
              <a:t> ở </a:t>
            </a:r>
            <a:r>
              <a:rPr lang="en-US" b="1" dirty="0" err="1">
                <a:solidFill>
                  <a:srgbClr val="CC3300"/>
                </a:solidFill>
              </a:rPr>
              <a:t>một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b="1" dirty="0" err="1">
                <a:solidFill>
                  <a:srgbClr val="CC3300"/>
                </a:solidFill>
              </a:rPr>
              <a:t>số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b="1" dirty="0" err="1">
                <a:solidFill>
                  <a:srgbClr val="CC3300"/>
                </a:solidFill>
              </a:rPr>
              <a:t>lĩnh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b="1" dirty="0" err="1">
                <a:solidFill>
                  <a:srgbClr val="CC3300"/>
                </a:solidFill>
              </a:rPr>
              <a:t>vực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b="1" i="1" dirty="0" err="1">
                <a:solidFill>
                  <a:srgbClr val="CC3300"/>
                </a:solidFill>
              </a:rPr>
              <a:t>mang</a:t>
            </a:r>
            <a:r>
              <a:rPr lang="en-US" b="1" i="1" dirty="0">
                <a:solidFill>
                  <a:srgbClr val="CC3300"/>
                </a:solidFill>
              </a:rPr>
              <a:t> </a:t>
            </a:r>
            <a:r>
              <a:rPr lang="en-US" b="1" i="1" dirty="0" err="1">
                <a:solidFill>
                  <a:srgbClr val="CC3300"/>
                </a:solidFill>
              </a:rPr>
              <a:t>tầm</a:t>
            </a:r>
            <a:r>
              <a:rPr lang="en-US" b="1" i="1" dirty="0">
                <a:solidFill>
                  <a:srgbClr val="CC3300"/>
                </a:solidFill>
              </a:rPr>
              <a:t> </a:t>
            </a:r>
            <a:r>
              <a:rPr lang="en-US" b="1" i="1" dirty="0" err="1">
                <a:solidFill>
                  <a:srgbClr val="CC3300"/>
                </a:solidFill>
              </a:rPr>
              <a:t>cỡ</a:t>
            </a:r>
            <a:r>
              <a:rPr lang="en-US" b="1" i="1" dirty="0">
                <a:solidFill>
                  <a:srgbClr val="CC3300"/>
                </a:solidFill>
              </a:rPr>
              <a:t> </a:t>
            </a:r>
            <a:r>
              <a:rPr lang="en-US" b="1" i="1" dirty="0" err="1">
                <a:solidFill>
                  <a:srgbClr val="CC3300"/>
                </a:solidFill>
              </a:rPr>
              <a:t>khu</a:t>
            </a:r>
            <a:r>
              <a:rPr lang="en-US" b="1" i="1" dirty="0">
                <a:solidFill>
                  <a:srgbClr val="CC3300"/>
                </a:solidFill>
              </a:rPr>
              <a:t> </a:t>
            </a:r>
            <a:r>
              <a:rPr lang="en-US" b="1" i="1" dirty="0" err="1">
                <a:solidFill>
                  <a:srgbClr val="CC3300"/>
                </a:solidFill>
              </a:rPr>
              <a:t>vực</a:t>
            </a:r>
            <a:r>
              <a:rPr lang="en-US" b="1" i="1" dirty="0">
                <a:solidFill>
                  <a:srgbClr val="CC3300"/>
                </a:solidFill>
              </a:rPr>
              <a:t> </a:t>
            </a:r>
            <a:r>
              <a:rPr lang="en-US" b="1" i="1" dirty="0" err="1">
                <a:solidFill>
                  <a:srgbClr val="CC3300"/>
                </a:solidFill>
              </a:rPr>
              <a:t>và</a:t>
            </a:r>
            <a:r>
              <a:rPr lang="en-US" b="1" i="1" dirty="0">
                <a:solidFill>
                  <a:srgbClr val="CC3300"/>
                </a:solidFill>
              </a:rPr>
              <a:t> </a:t>
            </a:r>
            <a:r>
              <a:rPr lang="en-US" b="1" i="1" dirty="0" err="1" smtClean="0">
                <a:solidFill>
                  <a:srgbClr val="CC3300"/>
                </a:solidFill>
              </a:rPr>
              <a:t>Q.tế</a:t>
            </a:r>
            <a:r>
              <a:rPr lang="en-US" b="1" dirty="0">
                <a:solidFill>
                  <a:srgbClr val="CC3300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609600"/>
            <a:ext cx="556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>
                <a:solidFill>
                  <a:srgbClr val="0000FF"/>
                </a:solidFill>
              </a:rPr>
              <a:t>2.1- </a:t>
            </a:r>
            <a:r>
              <a:rPr lang="en-US" sz="2200" b="1" i="1" dirty="0" err="1">
                <a:solidFill>
                  <a:srgbClr val="0000FF"/>
                </a:solidFill>
              </a:rPr>
              <a:t>Đối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với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lĩnh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vực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giáo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dục</a:t>
            </a:r>
            <a:r>
              <a:rPr lang="en-US" sz="2200" b="1" i="1" dirty="0">
                <a:solidFill>
                  <a:srgbClr val="0000FF"/>
                </a:solidFill>
              </a:rPr>
              <a:t> - </a:t>
            </a:r>
            <a:r>
              <a:rPr lang="en-US" sz="2200" b="1" i="1" dirty="0" err="1">
                <a:solidFill>
                  <a:srgbClr val="0000FF"/>
                </a:solidFill>
              </a:rPr>
              <a:t>đào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tạo</a:t>
            </a:r>
            <a:r>
              <a:rPr lang="en-US" sz="2200" b="1" i="1" dirty="0" smtClean="0">
                <a:solidFill>
                  <a:srgbClr val="0000FF"/>
                </a:solidFill>
              </a:rPr>
              <a:t>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32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377987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        2.3- </a:t>
            </a:r>
            <a:r>
              <a:rPr lang="en-US" sz="2400" dirty="0" err="1">
                <a:solidFill>
                  <a:srgbClr val="0000FF"/>
                </a:solidFill>
              </a:rPr>
              <a:t>Đối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với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lĩnh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vực</a:t>
            </a:r>
            <a:r>
              <a:rPr lang="en-US" sz="2400" dirty="0">
                <a:solidFill>
                  <a:srgbClr val="0000FF"/>
                </a:solidFill>
              </a:rPr>
              <a:t> y </a:t>
            </a:r>
            <a:r>
              <a:rPr lang="en-US" sz="2400" dirty="0" err="1">
                <a:solidFill>
                  <a:srgbClr val="0000FF"/>
                </a:solidFill>
              </a:rPr>
              <a:t>tế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6459" name="AutoShape 27"/>
          <p:cNvSpPr>
            <a:spLocks noChangeArrowheads="1"/>
          </p:cNvSpPr>
          <p:nvPr/>
        </p:nvSpPr>
        <p:spPr bwMode="ltGray">
          <a:xfrm>
            <a:off x="1676400" y="609600"/>
            <a:ext cx="4724400" cy="427038"/>
          </a:xfrm>
          <a:prstGeom prst="bevel">
            <a:avLst>
              <a:gd name="adj" fmla="val 1263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AutoShape 28"/>
          <p:cNvSpPr>
            <a:spLocks noChangeArrowheads="1"/>
          </p:cNvSpPr>
          <p:nvPr/>
        </p:nvSpPr>
        <p:spPr bwMode="ltGray">
          <a:xfrm>
            <a:off x="1143000" y="2468562"/>
            <a:ext cx="7315200" cy="427038"/>
          </a:xfrm>
          <a:prstGeom prst="bevel">
            <a:avLst>
              <a:gd name="adj" fmla="val 1263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1" name="AutoShape 29"/>
          <p:cNvSpPr>
            <a:spLocks noChangeArrowheads="1"/>
          </p:cNvSpPr>
          <p:nvPr/>
        </p:nvSpPr>
        <p:spPr bwMode="ltGray">
          <a:xfrm>
            <a:off x="685800" y="3733800"/>
            <a:ext cx="4635500" cy="427037"/>
          </a:xfrm>
          <a:prstGeom prst="bevel">
            <a:avLst>
              <a:gd name="adj" fmla="val 1040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2" name="AutoShape 30"/>
          <p:cNvSpPr>
            <a:spLocks noChangeArrowheads="1"/>
          </p:cNvSpPr>
          <p:nvPr/>
        </p:nvSpPr>
        <p:spPr bwMode="ltGray">
          <a:xfrm>
            <a:off x="176212" y="5287963"/>
            <a:ext cx="5233989" cy="427037"/>
          </a:xfrm>
          <a:prstGeom prst="bevel">
            <a:avLst>
              <a:gd name="adj" fmla="val 12639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3" name="Freeform 31"/>
          <p:cNvSpPr>
            <a:spLocks/>
          </p:cNvSpPr>
          <p:nvPr/>
        </p:nvSpPr>
        <p:spPr bwMode="gray">
          <a:xfrm rot="16952652" flipH="1">
            <a:off x="461105" y="1159693"/>
            <a:ext cx="1433594" cy="845419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D05656">
                  <a:gamma/>
                  <a:tint val="50980"/>
                  <a:invGamma/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64" name="Freeform 32"/>
          <p:cNvSpPr>
            <a:spLocks/>
          </p:cNvSpPr>
          <p:nvPr/>
        </p:nvSpPr>
        <p:spPr bwMode="gray">
          <a:xfrm rot="16807665" flipH="1">
            <a:off x="93385" y="2926017"/>
            <a:ext cx="1254850" cy="685382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D05656">
                  <a:gamma/>
                  <a:tint val="50980"/>
                  <a:invGamma/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65" name="Freeform 33"/>
          <p:cNvSpPr>
            <a:spLocks/>
          </p:cNvSpPr>
          <p:nvPr/>
        </p:nvSpPr>
        <p:spPr bwMode="gray">
          <a:xfrm rot="17014034" flipH="1">
            <a:off x="-204515" y="4290645"/>
            <a:ext cx="1246675" cy="761923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D05656">
                  <a:gamma/>
                  <a:tint val="50980"/>
                  <a:invGamma/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66" name="Rectangle 34"/>
          <p:cNvSpPr>
            <a:spLocks noChangeArrowheads="1"/>
          </p:cNvSpPr>
          <p:nvPr/>
        </p:nvSpPr>
        <p:spPr bwMode="auto">
          <a:xfrm>
            <a:off x="1149160" y="2438400"/>
            <a:ext cx="76900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i="1" dirty="0">
                <a:solidFill>
                  <a:schemeClr val="bg1"/>
                </a:solidFill>
              </a:rPr>
              <a:t>b. </a:t>
            </a:r>
            <a:r>
              <a:rPr lang="en-US" sz="2000" b="1" i="1" dirty="0" err="1">
                <a:solidFill>
                  <a:schemeClr val="bg1"/>
                </a:solidFill>
              </a:rPr>
              <a:t>Xây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dựng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một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số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BV </a:t>
            </a:r>
            <a:r>
              <a:rPr lang="en-US" sz="2000" b="1" i="1" dirty="0" err="1" smtClean="0">
                <a:solidFill>
                  <a:schemeClr val="bg1"/>
                </a:solidFill>
              </a:rPr>
              <a:t>hiện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đại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ngang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tầm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K.vực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và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Q.tế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6467" name="Rectangle 35"/>
          <p:cNvSpPr>
            <a:spLocks noChangeArrowheads="1"/>
          </p:cNvSpPr>
          <p:nvPr/>
        </p:nvSpPr>
        <p:spPr bwMode="auto">
          <a:xfrm>
            <a:off x="1616264" y="609600"/>
            <a:ext cx="5089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FFFF00"/>
                </a:solidFill>
              </a:rPr>
              <a:t>a. </a:t>
            </a:r>
            <a:r>
              <a:rPr lang="en-US" sz="2000" b="1" dirty="0" err="1">
                <a:solidFill>
                  <a:srgbClr val="FFFF00"/>
                </a:solidFill>
              </a:rPr>
              <a:t>Tổ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chức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các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cơ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sở</a:t>
            </a:r>
            <a:r>
              <a:rPr lang="en-US" sz="2000" b="1" dirty="0">
                <a:solidFill>
                  <a:srgbClr val="FFFF00"/>
                </a:solidFill>
              </a:rPr>
              <a:t> y </a:t>
            </a:r>
            <a:r>
              <a:rPr lang="en-US" sz="2000" b="1" dirty="0" err="1" smtClean="0">
                <a:solidFill>
                  <a:srgbClr val="FFFF00"/>
                </a:solidFill>
              </a:rPr>
              <a:t>tế</a:t>
            </a:r>
            <a:r>
              <a:rPr lang="en-US" sz="2000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theo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hướng</a:t>
            </a:r>
            <a:r>
              <a:rPr lang="en-US" sz="2000" b="1" dirty="0" smtClean="0">
                <a:solidFill>
                  <a:srgbClr val="FFFF00"/>
                </a:solidFill>
              </a:rPr>
              <a:t>: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46468" name="Rectangle 36"/>
          <p:cNvSpPr>
            <a:spLocks noChangeArrowheads="1"/>
          </p:cNvSpPr>
          <p:nvPr/>
        </p:nvSpPr>
        <p:spPr bwMode="auto">
          <a:xfrm>
            <a:off x="762000" y="3733800"/>
            <a:ext cx="43799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i="1" dirty="0">
                <a:solidFill>
                  <a:srgbClr val="FFFF00"/>
                </a:solidFill>
              </a:rPr>
              <a:t>c. </a:t>
            </a:r>
            <a:r>
              <a:rPr lang="en-US" sz="2000" b="1" i="1" dirty="0" err="1">
                <a:solidFill>
                  <a:srgbClr val="FFFF00"/>
                </a:solidFill>
              </a:rPr>
              <a:t>Thực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hiện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thống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nhất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mô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hình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46469" name="Rectangle 37"/>
          <p:cNvSpPr>
            <a:spLocks noChangeArrowheads="1"/>
          </p:cNvSpPr>
          <p:nvPr/>
        </p:nvSpPr>
        <p:spPr bwMode="auto">
          <a:xfrm>
            <a:off x="101599" y="5257800"/>
            <a:ext cx="51562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i="1" dirty="0">
                <a:solidFill>
                  <a:schemeClr val="tx2"/>
                </a:solidFill>
              </a:rPr>
              <a:t>d. </a:t>
            </a:r>
            <a:r>
              <a:rPr lang="en-US" sz="2000" b="1" i="1" dirty="0" err="1">
                <a:solidFill>
                  <a:schemeClr val="tx2"/>
                </a:solidFill>
              </a:rPr>
              <a:t>Điều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chỉnh</a:t>
            </a:r>
            <a:r>
              <a:rPr lang="en-US" sz="2000" b="1" i="1" dirty="0">
                <a:solidFill>
                  <a:schemeClr val="tx2"/>
                </a:solidFill>
              </a:rPr>
              <a:t>, </a:t>
            </a:r>
            <a:r>
              <a:rPr lang="en-US" sz="2000" b="1" i="1" dirty="0" err="1">
                <a:solidFill>
                  <a:schemeClr val="tx2"/>
                </a:solidFill>
              </a:rPr>
              <a:t>sắp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xếp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lại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các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bệnh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viện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46471" name="Rectangle 39"/>
          <p:cNvSpPr>
            <a:spLocks noChangeArrowheads="1"/>
          </p:cNvSpPr>
          <p:nvPr/>
        </p:nvSpPr>
        <p:spPr bwMode="auto">
          <a:xfrm>
            <a:off x="685800" y="2949714"/>
            <a:ext cx="8458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200"/>
              </a:spcBef>
              <a:spcAft>
                <a:spcPts val="200"/>
              </a:spcAft>
            </a:pPr>
            <a:r>
              <a:rPr lang="en-US" sz="2000" i="1" dirty="0" smtClean="0">
                <a:solidFill>
                  <a:srgbClr val="006600"/>
                </a:solidFill>
              </a:rPr>
              <a:t>- </a:t>
            </a:r>
            <a:r>
              <a:rPr lang="en-US" sz="2000" dirty="0" err="1" smtClean="0">
                <a:solidFill>
                  <a:srgbClr val="006600"/>
                </a:solidFill>
              </a:rPr>
              <a:t>Hoàn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thành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sắp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xếp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các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đ.vị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làm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N/</a:t>
            </a:r>
            <a:r>
              <a:rPr lang="en-US" sz="2000" dirty="0" err="1" smtClean="0">
                <a:solidFill>
                  <a:srgbClr val="006600"/>
                </a:solidFill>
              </a:rPr>
              <a:t>vụ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i="1" dirty="0">
                <a:solidFill>
                  <a:srgbClr val="006600"/>
                </a:solidFill>
              </a:rPr>
              <a:t>y </a:t>
            </a:r>
            <a:r>
              <a:rPr lang="en-US" sz="2000" i="1" dirty="0" err="1">
                <a:solidFill>
                  <a:srgbClr val="006600"/>
                </a:solidFill>
              </a:rPr>
              <a:t>tế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dự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phòng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cấp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tỉnh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và</a:t>
            </a:r>
            <a:r>
              <a:rPr lang="en-US" sz="2000" i="1" dirty="0">
                <a:solidFill>
                  <a:srgbClr val="006600"/>
                </a:solidFill>
              </a:rPr>
              <a:t> TW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thành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T</a:t>
            </a:r>
            <a:r>
              <a:rPr lang="en-US" sz="2000" b="1" i="1" dirty="0" err="1" smtClean="0">
                <a:solidFill>
                  <a:srgbClr val="006600"/>
                </a:solidFill>
              </a:rPr>
              <a:t>rung</a:t>
            </a:r>
            <a:r>
              <a:rPr lang="en-US" sz="2000" b="1" i="1" dirty="0" smtClean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tâm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phòng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ngừa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và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kiểm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soát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dịch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bệnh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cùng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cấp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i="1" dirty="0" smtClean="0">
                <a:solidFill>
                  <a:srgbClr val="006600"/>
                </a:solidFill>
              </a:rPr>
              <a:t> 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46472" name="Rectangle 40"/>
          <p:cNvSpPr>
            <a:spLocks noChangeArrowheads="1"/>
          </p:cNvSpPr>
          <p:nvPr/>
        </p:nvSpPr>
        <p:spPr bwMode="auto">
          <a:xfrm>
            <a:off x="273130" y="4191000"/>
            <a:ext cx="8870870" cy="104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</a:rPr>
              <a:t>- </a:t>
            </a:r>
            <a:r>
              <a:rPr lang="en-US" sz="2000" i="1" dirty="0" err="1" smtClean="0">
                <a:solidFill>
                  <a:srgbClr val="C00000"/>
                </a:solidFill>
              </a:rPr>
              <a:t>Mỗi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</a:rPr>
              <a:t>huyện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chỉ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có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một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T</a:t>
            </a:r>
            <a:r>
              <a:rPr lang="en-US" sz="2000" b="1" i="1" dirty="0" err="1" smtClean="0">
                <a:solidFill>
                  <a:srgbClr val="C00000"/>
                </a:solidFill>
              </a:rPr>
              <a:t>rung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tâm</a:t>
            </a:r>
            <a:r>
              <a:rPr lang="en-US" sz="2000" b="1" i="1" dirty="0">
                <a:solidFill>
                  <a:srgbClr val="C00000"/>
                </a:solidFill>
              </a:rPr>
              <a:t> y </a:t>
            </a:r>
            <a:r>
              <a:rPr lang="en-US" sz="2000" b="1" i="1" dirty="0" err="1">
                <a:solidFill>
                  <a:srgbClr val="C00000"/>
                </a:solidFill>
              </a:rPr>
              <a:t>tế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đa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chức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năng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gồm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en-US" sz="2000" i="1" dirty="0">
                <a:solidFill>
                  <a:srgbClr val="C00000"/>
                </a:solidFill>
              </a:rPr>
              <a:t>y </a:t>
            </a:r>
            <a:r>
              <a:rPr lang="en-US" sz="2000" i="1" dirty="0" err="1">
                <a:solidFill>
                  <a:srgbClr val="C00000"/>
                </a:solidFill>
              </a:rPr>
              <a:t>tế</a:t>
            </a:r>
            <a:r>
              <a:rPr lang="en-US" sz="2000" i="1" dirty="0">
                <a:solidFill>
                  <a:srgbClr val="C00000"/>
                </a:solidFill>
              </a:rPr>
              <a:t> </a:t>
            </a:r>
            <a:r>
              <a:rPr lang="en-US" sz="2000" i="1" dirty="0" err="1">
                <a:solidFill>
                  <a:srgbClr val="C00000"/>
                </a:solidFill>
              </a:rPr>
              <a:t>dự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phòng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i="1" dirty="0" err="1">
                <a:solidFill>
                  <a:srgbClr val="C00000"/>
                </a:solidFill>
              </a:rPr>
              <a:t>dân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số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i="1" dirty="0" err="1" smtClean="0">
                <a:solidFill>
                  <a:srgbClr val="C00000"/>
                </a:solidFill>
              </a:rPr>
              <a:t>khám</a:t>
            </a:r>
            <a:r>
              <a:rPr lang="en-US" sz="2000" i="1" dirty="0" smtClean="0">
                <a:solidFill>
                  <a:srgbClr val="C00000"/>
                </a:solidFill>
              </a:rPr>
              <a:t>, </a:t>
            </a:r>
            <a:r>
              <a:rPr lang="en-US" sz="2000" i="1" dirty="0" err="1">
                <a:solidFill>
                  <a:srgbClr val="C00000"/>
                </a:solidFill>
              </a:rPr>
              <a:t>chữa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bệnh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i="1" dirty="0" err="1">
                <a:solidFill>
                  <a:srgbClr val="C00000"/>
                </a:solidFill>
              </a:rPr>
              <a:t>phục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hồi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chức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năng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các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</a:rPr>
              <a:t>D.vụ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r>
              <a:rPr lang="en-US" sz="2000" i="1" dirty="0">
                <a:solidFill>
                  <a:srgbClr val="C00000"/>
                </a:solidFill>
              </a:rPr>
              <a:t>y </a:t>
            </a:r>
            <a:r>
              <a:rPr lang="en-US" sz="2000" i="1" dirty="0" err="1">
                <a:solidFill>
                  <a:srgbClr val="C00000"/>
                </a:solidFill>
              </a:rPr>
              <a:t>tế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</a:rPr>
              <a:t>khác</a:t>
            </a:r>
            <a:r>
              <a:rPr lang="en-US" sz="2000" b="1" dirty="0" smtClean="0">
                <a:solidFill>
                  <a:srgbClr val="C00000"/>
                </a:solidFill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</a:rPr>
              <a:t>Trung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tâm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trực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tiếp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quản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lý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</a:t>
            </a:r>
            <a:r>
              <a:rPr lang="en-US" sz="2000" b="1" i="1" dirty="0" err="1" smtClean="0">
                <a:solidFill>
                  <a:srgbClr val="002060"/>
                </a:solidFill>
              </a:rPr>
              <a:t>rạm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>
                <a:solidFill>
                  <a:srgbClr val="002060"/>
                </a:solidFill>
              </a:rPr>
              <a:t>y </a:t>
            </a:r>
            <a:r>
              <a:rPr lang="en-US" sz="2000" b="1" i="1" dirty="0" err="1">
                <a:solidFill>
                  <a:srgbClr val="002060"/>
                </a:solidFill>
              </a:rPr>
              <a:t>tế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xã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và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P.khám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đa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khoa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k.vực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6473" name="Rectangle 41"/>
          <p:cNvSpPr>
            <a:spLocks noChangeArrowheads="1"/>
          </p:cNvSpPr>
          <p:nvPr/>
        </p:nvSpPr>
        <p:spPr bwMode="auto">
          <a:xfrm>
            <a:off x="152400" y="5715000"/>
            <a:ext cx="88519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/>
              <a:t>-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Chuyển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các</a:t>
            </a:r>
            <a:r>
              <a:rPr lang="en-US" sz="2000" b="1" i="1" dirty="0" smtClean="0">
                <a:solidFill>
                  <a:srgbClr val="0000FF"/>
                </a:solidFill>
              </a:rPr>
              <a:t> BV </a:t>
            </a:r>
            <a:r>
              <a:rPr lang="en-US" sz="2000" b="1" i="1" dirty="0" err="1">
                <a:solidFill>
                  <a:srgbClr val="0000FF"/>
                </a:solidFill>
              </a:rPr>
              <a:t>thuộc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Bộ</a:t>
            </a:r>
            <a:r>
              <a:rPr lang="en-US" sz="2000" b="1" i="1" dirty="0">
                <a:solidFill>
                  <a:srgbClr val="0000FF"/>
                </a:solidFill>
              </a:rPr>
              <a:t> Y </a:t>
            </a:r>
            <a:r>
              <a:rPr lang="en-US" sz="2000" b="1" i="1" dirty="0" err="1">
                <a:solidFill>
                  <a:srgbClr val="0000FF"/>
                </a:solidFill>
              </a:rPr>
              <a:t>tế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và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các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cơ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quan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NN </a:t>
            </a:r>
            <a:r>
              <a:rPr lang="en-US" sz="2000" b="1" i="1" dirty="0">
                <a:solidFill>
                  <a:srgbClr val="0000FF"/>
                </a:solidFill>
              </a:rPr>
              <a:t>ở TW </a:t>
            </a:r>
            <a:r>
              <a:rPr lang="en-US" sz="2000" b="1" i="1" dirty="0" err="1">
                <a:solidFill>
                  <a:srgbClr val="0000FF"/>
                </a:solidFill>
              </a:rPr>
              <a:t>về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địa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phương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Q.lý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46474" name="Rectangle 42"/>
          <p:cNvSpPr>
            <a:spLocks noChangeArrowheads="1"/>
          </p:cNvSpPr>
          <p:nvPr/>
        </p:nvSpPr>
        <p:spPr bwMode="auto">
          <a:xfrm>
            <a:off x="1219200" y="1034375"/>
            <a:ext cx="7924800" cy="13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200"/>
              </a:spcBef>
              <a:spcAft>
                <a:spcPts val="200"/>
              </a:spcAft>
            </a:pPr>
            <a:r>
              <a:rPr lang="en-US" sz="1200" b="1" dirty="0">
                <a:solidFill>
                  <a:srgbClr val="660033"/>
                </a:solidFill>
              </a:rPr>
              <a:t> </a:t>
            </a:r>
            <a:r>
              <a:rPr lang="en-US" b="1" dirty="0" smtClean="0">
                <a:solidFill>
                  <a:srgbClr val="660033"/>
                </a:solidFill>
              </a:rPr>
              <a:t>-</a:t>
            </a:r>
            <a:r>
              <a:rPr lang="en-US" b="1" i="1" dirty="0" smtClean="0">
                <a:solidFill>
                  <a:srgbClr val="660033"/>
                </a:solidFill>
              </a:rPr>
              <a:t> </a:t>
            </a:r>
            <a:r>
              <a:rPr lang="en-US" b="1" i="1" dirty="0" err="1" smtClean="0">
                <a:solidFill>
                  <a:srgbClr val="660033"/>
                </a:solidFill>
              </a:rPr>
              <a:t>T</a:t>
            </a:r>
            <a:r>
              <a:rPr lang="en-US" sz="2000" i="1" dirty="0" err="1" smtClean="0">
                <a:solidFill>
                  <a:srgbClr val="660033"/>
                </a:solidFill>
              </a:rPr>
              <a:t>oàn</a:t>
            </a:r>
            <a:r>
              <a:rPr lang="en-US" sz="2000" i="1" dirty="0" smtClean="0">
                <a:solidFill>
                  <a:srgbClr val="660033"/>
                </a:solidFill>
              </a:rPr>
              <a:t> </a:t>
            </a:r>
            <a:r>
              <a:rPr lang="en-US" sz="2000" i="1" dirty="0" err="1">
                <a:solidFill>
                  <a:srgbClr val="660033"/>
                </a:solidFill>
              </a:rPr>
              <a:t>diện</a:t>
            </a:r>
            <a:r>
              <a:rPr lang="en-US" sz="2000" i="1" dirty="0">
                <a:solidFill>
                  <a:srgbClr val="660033"/>
                </a:solidFill>
              </a:rPr>
              <a:t>, </a:t>
            </a:r>
            <a:r>
              <a:rPr lang="en-US" sz="2000" i="1" dirty="0" err="1">
                <a:solidFill>
                  <a:srgbClr val="660033"/>
                </a:solidFill>
              </a:rPr>
              <a:t>liên</a:t>
            </a:r>
            <a:r>
              <a:rPr lang="en-US" sz="2000" i="1" dirty="0">
                <a:solidFill>
                  <a:srgbClr val="660033"/>
                </a:solidFill>
              </a:rPr>
              <a:t> </a:t>
            </a:r>
            <a:r>
              <a:rPr lang="en-US" sz="2000" i="1" dirty="0" err="1">
                <a:solidFill>
                  <a:srgbClr val="660033"/>
                </a:solidFill>
              </a:rPr>
              <a:t>tục</a:t>
            </a:r>
            <a:r>
              <a:rPr lang="en-US" sz="2000" i="1" dirty="0">
                <a:solidFill>
                  <a:srgbClr val="660033"/>
                </a:solidFill>
              </a:rPr>
              <a:t> </a:t>
            </a:r>
            <a:r>
              <a:rPr lang="en-US" sz="2000" i="1" dirty="0" err="1">
                <a:solidFill>
                  <a:srgbClr val="660033"/>
                </a:solidFill>
              </a:rPr>
              <a:t>và</a:t>
            </a:r>
            <a:r>
              <a:rPr lang="en-US" sz="2000" i="1" dirty="0">
                <a:solidFill>
                  <a:srgbClr val="660033"/>
                </a:solidFill>
              </a:rPr>
              <a:t> </a:t>
            </a:r>
            <a:r>
              <a:rPr lang="en-US" sz="2000" i="1" dirty="0" err="1">
                <a:solidFill>
                  <a:srgbClr val="660033"/>
                </a:solidFill>
              </a:rPr>
              <a:t>lồng</a:t>
            </a:r>
            <a:r>
              <a:rPr lang="en-US" sz="2000" i="1" dirty="0">
                <a:solidFill>
                  <a:srgbClr val="660033"/>
                </a:solidFill>
              </a:rPr>
              <a:t> </a:t>
            </a:r>
            <a:r>
              <a:rPr lang="en-US" sz="2000" i="1" dirty="0" err="1">
                <a:solidFill>
                  <a:srgbClr val="660033"/>
                </a:solidFill>
              </a:rPr>
              <a:t>ghép</a:t>
            </a:r>
            <a:r>
              <a:rPr lang="en-US" sz="2000" dirty="0">
                <a:solidFill>
                  <a:srgbClr val="660033"/>
                </a:solidFill>
              </a:rPr>
              <a:t> </a:t>
            </a:r>
            <a:r>
              <a:rPr lang="en-US" sz="2000" dirty="0" err="1">
                <a:solidFill>
                  <a:srgbClr val="660033"/>
                </a:solidFill>
              </a:rPr>
              <a:t>theo</a:t>
            </a:r>
            <a:r>
              <a:rPr lang="en-US" sz="2000" dirty="0">
                <a:solidFill>
                  <a:srgbClr val="660033"/>
                </a:solidFill>
              </a:rPr>
              <a:t> 3 </a:t>
            </a:r>
            <a:r>
              <a:rPr lang="en-US" sz="2000" dirty="0" err="1">
                <a:solidFill>
                  <a:srgbClr val="660033"/>
                </a:solidFill>
              </a:rPr>
              <a:t>cấp</a:t>
            </a:r>
            <a:r>
              <a:rPr lang="en-US" sz="2000" b="1" dirty="0">
                <a:solidFill>
                  <a:srgbClr val="660033"/>
                </a:solidFill>
              </a:rPr>
              <a:t>: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Chăm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sóc</a:t>
            </a:r>
            <a:r>
              <a:rPr lang="en-US" sz="2000" b="1" i="1" dirty="0">
                <a:solidFill>
                  <a:srgbClr val="660033"/>
                </a:solidFill>
              </a:rPr>
              <a:t> ban </a:t>
            </a:r>
            <a:r>
              <a:rPr lang="en-US" sz="2000" b="1" i="1" dirty="0" err="1">
                <a:solidFill>
                  <a:srgbClr val="660033"/>
                </a:solidFill>
              </a:rPr>
              <a:t>đầu</a:t>
            </a:r>
            <a:r>
              <a:rPr lang="en-US" sz="2000" b="1" i="1" dirty="0">
                <a:solidFill>
                  <a:srgbClr val="660033"/>
                </a:solidFill>
              </a:rPr>
              <a:t>, </a:t>
            </a:r>
            <a:r>
              <a:rPr lang="en-US" sz="2000" b="1" i="1" dirty="0" err="1">
                <a:solidFill>
                  <a:srgbClr val="660033"/>
                </a:solidFill>
              </a:rPr>
              <a:t>chăm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sóc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cấp</a:t>
            </a:r>
            <a:r>
              <a:rPr lang="en-US" sz="2000" b="1" i="1" dirty="0">
                <a:solidFill>
                  <a:srgbClr val="660033"/>
                </a:solidFill>
              </a:rPr>
              <a:t> 2, </a:t>
            </a:r>
            <a:r>
              <a:rPr lang="en-US" sz="2000" b="1" i="1" dirty="0" err="1">
                <a:solidFill>
                  <a:srgbClr val="660033"/>
                </a:solidFill>
              </a:rPr>
              <a:t>chăm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sóc</a:t>
            </a:r>
            <a:r>
              <a:rPr lang="en-US" sz="2000" b="1" i="1" dirty="0">
                <a:solidFill>
                  <a:srgbClr val="660033"/>
                </a:solidFill>
              </a:rPr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cấp</a:t>
            </a:r>
            <a:r>
              <a:rPr lang="en-US" sz="2000" b="1" i="1" dirty="0">
                <a:solidFill>
                  <a:srgbClr val="660033"/>
                </a:solidFill>
              </a:rPr>
              <a:t> 3</a:t>
            </a:r>
            <a:r>
              <a:rPr lang="en-US" sz="2000" b="1" dirty="0">
                <a:solidFill>
                  <a:srgbClr val="660033"/>
                </a:solidFill>
              </a:rPr>
              <a:t>. </a:t>
            </a:r>
            <a:endParaRPr lang="en-US" sz="2000" b="1" dirty="0" smtClean="0">
              <a:solidFill>
                <a:srgbClr val="660033"/>
              </a:solidFill>
            </a:endParaRPr>
          </a:p>
          <a:p>
            <a:pPr eaLnBrk="0" hangingPunct="0"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660033"/>
                </a:solidFill>
              </a:rPr>
              <a:t>- </a:t>
            </a:r>
            <a:r>
              <a:rPr lang="en-US" sz="2000" dirty="0" err="1">
                <a:solidFill>
                  <a:srgbClr val="660033"/>
                </a:solidFill>
              </a:rPr>
              <a:t>Sắp</a:t>
            </a:r>
            <a:r>
              <a:rPr lang="en-US" sz="2000" dirty="0">
                <a:solidFill>
                  <a:srgbClr val="660033"/>
                </a:solidFill>
              </a:rPr>
              <a:t> </a:t>
            </a:r>
            <a:r>
              <a:rPr lang="en-US" sz="2000" dirty="0" err="1">
                <a:solidFill>
                  <a:srgbClr val="660033"/>
                </a:solidFill>
              </a:rPr>
              <a:t>xếp</a:t>
            </a:r>
            <a:r>
              <a:rPr lang="en-US" sz="2000" dirty="0">
                <a:solidFill>
                  <a:srgbClr val="660033"/>
                </a:solidFill>
              </a:rPr>
              <a:t> </a:t>
            </a:r>
            <a:r>
              <a:rPr lang="en-US" sz="2000" dirty="0" err="1">
                <a:solidFill>
                  <a:srgbClr val="660033"/>
                </a:solidFill>
              </a:rPr>
              <a:t>lại</a:t>
            </a:r>
            <a:r>
              <a:rPr lang="en-US" sz="2000" dirty="0">
                <a:solidFill>
                  <a:srgbClr val="660033"/>
                </a:solidFill>
              </a:rPr>
              <a:t> </a:t>
            </a:r>
            <a:r>
              <a:rPr lang="en-US" sz="2000" dirty="0" err="1">
                <a:solidFill>
                  <a:srgbClr val="660033"/>
                </a:solidFill>
              </a:rPr>
              <a:t>các</a:t>
            </a:r>
            <a:r>
              <a:rPr lang="en-US" sz="2000" dirty="0">
                <a:solidFill>
                  <a:srgbClr val="660033"/>
                </a:solidFill>
              </a:rPr>
              <a:t> đ/</a:t>
            </a:r>
            <a:r>
              <a:rPr lang="en-US" sz="2000" dirty="0" err="1">
                <a:solidFill>
                  <a:srgbClr val="660033"/>
                </a:solidFill>
              </a:rPr>
              <a:t>vị</a:t>
            </a:r>
            <a:r>
              <a:rPr lang="en-US" sz="2000" dirty="0">
                <a:solidFill>
                  <a:srgbClr val="660033"/>
                </a:solidFill>
              </a:rPr>
              <a:t> </a:t>
            </a:r>
            <a:r>
              <a:rPr lang="en-US" sz="2000" dirty="0" err="1">
                <a:solidFill>
                  <a:srgbClr val="660033"/>
                </a:solidFill>
              </a:rPr>
              <a:t>làm</a:t>
            </a:r>
            <a:r>
              <a:rPr lang="en-US" sz="2000" dirty="0">
                <a:solidFill>
                  <a:srgbClr val="660033"/>
                </a:solidFill>
              </a:rPr>
              <a:t> </a:t>
            </a:r>
            <a:r>
              <a:rPr lang="en-US" sz="2000" dirty="0" err="1" smtClean="0">
                <a:solidFill>
                  <a:srgbClr val="660033"/>
                </a:solidFill>
              </a:rPr>
              <a:t>N.vụ</a:t>
            </a:r>
            <a:r>
              <a:rPr lang="en-US" sz="2000" dirty="0" smtClean="0">
                <a:solidFill>
                  <a:srgbClr val="660033"/>
                </a:solidFill>
              </a:rPr>
              <a:t> </a:t>
            </a:r>
            <a:r>
              <a:rPr lang="en-US" sz="2000" dirty="0" err="1">
                <a:solidFill>
                  <a:srgbClr val="660033"/>
                </a:solidFill>
              </a:rPr>
              <a:t>kiểm</a:t>
            </a:r>
            <a:r>
              <a:rPr lang="en-US" sz="2000" dirty="0">
                <a:solidFill>
                  <a:srgbClr val="660033"/>
                </a:solidFill>
              </a:rPr>
              <a:t> </a:t>
            </a:r>
            <a:r>
              <a:rPr lang="en-US" sz="2000" dirty="0" err="1">
                <a:solidFill>
                  <a:srgbClr val="660033"/>
                </a:solidFill>
              </a:rPr>
              <a:t>nghiệm</a:t>
            </a:r>
            <a:r>
              <a:rPr lang="en-US" sz="2000" dirty="0">
                <a:solidFill>
                  <a:srgbClr val="660033"/>
                </a:solidFill>
              </a:rPr>
              <a:t>, </a:t>
            </a:r>
            <a:r>
              <a:rPr lang="en-US" sz="2000" dirty="0" err="1">
                <a:solidFill>
                  <a:srgbClr val="660033"/>
                </a:solidFill>
              </a:rPr>
              <a:t>kiểm</a:t>
            </a:r>
            <a:r>
              <a:rPr lang="en-US" sz="2000" dirty="0">
                <a:solidFill>
                  <a:srgbClr val="660033"/>
                </a:solidFill>
              </a:rPr>
              <a:t> </a:t>
            </a:r>
            <a:r>
              <a:rPr lang="en-US" sz="2000" dirty="0" err="1">
                <a:solidFill>
                  <a:srgbClr val="660033"/>
                </a:solidFill>
              </a:rPr>
              <a:t>định</a:t>
            </a:r>
            <a:r>
              <a:rPr lang="en-US" sz="2000" dirty="0">
                <a:solidFill>
                  <a:srgbClr val="660033"/>
                </a:solidFill>
              </a:rPr>
              <a:t>, </a:t>
            </a:r>
            <a:r>
              <a:rPr lang="en-US" sz="2000" dirty="0" err="1">
                <a:solidFill>
                  <a:srgbClr val="660033"/>
                </a:solidFill>
              </a:rPr>
              <a:t>kiểm</a:t>
            </a:r>
            <a:r>
              <a:rPr lang="en-US" sz="2000" dirty="0">
                <a:solidFill>
                  <a:srgbClr val="660033"/>
                </a:solidFill>
              </a:rPr>
              <a:t> </a:t>
            </a:r>
            <a:r>
              <a:rPr lang="en-US" sz="2000" dirty="0" err="1">
                <a:solidFill>
                  <a:srgbClr val="660033"/>
                </a:solidFill>
              </a:rPr>
              <a:t>chuẩn</a:t>
            </a:r>
            <a:r>
              <a:rPr lang="en-US" sz="2000" dirty="0">
                <a:solidFill>
                  <a:srgbClr val="660033"/>
                </a:solidFill>
              </a:rPr>
              <a:t> </a:t>
            </a:r>
            <a:r>
              <a:rPr lang="en-US" sz="2000" dirty="0" err="1">
                <a:solidFill>
                  <a:srgbClr val="660033"/>
                </a:solidFill>
              </a:rPr>
              <a:t>thành</a:t>
            </a:r>
            <a:r>
              <a:rPr lang="en-US" sz="2000" b="1" dirty="0">
                <a:solidFill>
                  <a:srgbClr val="660033"/>
                </a:solidFill>
              </a:rPr>
              <a:t> </a:t>
            </a:r>
            <a:r>
              <a:rPr lang="en-US" sz="2000" b="1" i="1" u="sng" dirty="0" err="1">
                <a:solidFill>
                  <a:srgbClr val="660033"/>
                </a:solidFill>
              </a:rPr>
              <a:t>đơn</a:t>
            </a:r>
            <a:r>
              <a:rPr lang="en-US" sz="2000" b="1" i="1" u="sng" dirty="0">
                <a:solidFill>
                  <a:srgbClr val="660033"/>
                </a:solidFill>
              </a:rPr>
              <a:t> </a:t>
            </a:r>
            <a:r>
              <a:rPr lang="en-US" sz="2000" b="1" i="1" u="sng" dirty="0" err="1">
                <a:solidFill>
                  <a:srgbClr val="660033"/>
                </a:solidFill>
              </a:rPr>
              <a:t>vị</a:t>
            </a:r>
            <a:r>
              <a:rPr lang="en-US" sz="2000" b="1" i="1" u="sng" dirty="0">
                <a:solidFill>
                  <a:srgbClr val="660033"/>
                </a:solidFill>
              </a:rPr>
              <a:t> </a:t>
            </a:r>
            <a:r>
              <a:rPr lang="en-US" sz="2000" b="1" i="1" u="sng" dirty="0" err="1">
                <a:solidFill>
                  <a:srgbClr val="660033"/>
                </a:solidFill>
              </a:rPr>
              <a:t>kiểm</a:t>
            </a:r>
            <a:r>
              <a:rPr lang="en-US" sz="2000" b="1" i="1" u="sng" dirty="0">
                <a:solidFill>
                  <a:srgbClr val="660033"/>
                </a:solidFill>
              </a:rPr>
              <a:t> </a:t>
            </a:r>
            <a:r>
              <a:rPr lang="en-US" sz="2000" b="1" i="1" u="sng" dirty="0" err="1">
                <a:solidFill>
                  <a:srgbClr val="660033"/>
                </a:solidFill>
              </a:rPr>
              <a:t>soát</a:t>
            </a:r>
            <a:r>
              <a:rPr lang="en-US" sz="2000" b="1" i="1" u="sng" dirty="0">
                <a:solidFill>
                  <a:srgbClr val="660033"/>
                </a:solidFill>
              </a:rPr>
              <a:t> </a:t>
            </a:r>
            <a:r>
              <a:rPr lang="en-US" sz="2000" b="1" i="1" u="sng" dirty="0" err="1">
                <a:solidFill>
                  <a:srgbClr val="660033"/>
                </a:solidFill>
              </a:rPr>
              <a:t>dược</a:t>
            </a:r>
            <a:r>
              <a:rPr lang="en-US" sz="2000" b="1" i="1" u="sng" dirty="0">
                <a:solidFill>
                  <a:srgbClr val="660033"/>
                </a:solidFill>
              </a:rPr>
              <a:t> </a:t>
            </a:r>
            <a:r>
              <a:rPr lang="en-US" sz="2000" b="1" i="1" u="sng" dirty="0" err="1">
                <a:solidFill>
                  <a:srgbClr val="660033"/>
                </a:solidFill>
              </a:rPr>
              <a:t>phẩm</a:t>
            </a:r>
            <a:r>
              <a:rPr lang="en-US" sz="2000" b="1" u="sng" dirty="0">
                <a:solidFill>
                  <a:srgbClr val="660033"/>
                </a:solidFill>
              </a:rPr>
              <a:t>, </a:t>
            </a:r>
            <a:r>
              <a:rPr lang="en-US" sz="2000" b="1" i="1" u="sng" dirty="0" err="1">
                <a:solidFill>
                  <a:srgbClr val="660033"/>
                </a:solidFill>
              </a:rPr>
              <a:t>thực</a:t>
            </a:r>
            <a:r>
              <a:rPr lang="en-US" sz="2000" b="1" i="1" u="sng" dirty="0">
                <a:solidFill>
                  <a:srgbClr val="660033"/>
                </a:solidFill>
              </a:rPr>
              <a:t> </a:t>
            </a:r>
            <a:r>
              <a:rPr lang="en-US" sz="2000" b="1" i="1" u="sng" dirty="0" err="1">
                <a:solidFill>
                  <a:srgbClr val="660033"/>
                </a:solidFill>
              </a:rPr>
              <a:t>phẩm</a:t>
            </a:r>
            <a:r>
              <a:rPr lang="en-US" sz="2000" b="1" i="1" u="sng" dirty="0">
                <a:solidFill>
                  <a:srgbClr val="660033"/>
                </a:solidFill>
              </a:rPr>
              <a:t> </a:t>
            </a:r>
            <a:r>
              <a:rPr lang="en-US" sz="2000" b="1" i="1" u="sng" dirty="0" err="1">
                <a:solidFill>
                  <a:srgbClr val="660033"/>
                </a:solidFill>
              </a:rPr>
              <a:t>và</a:t>
            </a:r>
            <a:r>
              <a:rPr lang="en-US" sz="2000" b="1" i="1" u="sng" dirty="0">
                <a:solidFill>
                  <a:srgbClr val="660033"/>
                </a:solidFill>
              </a:rPr>
              <a:t> </a:t>
            </a:r>
            <a:r>
              <a:rPr lang="en-US" sz="2000" b="1" i="1" u="sng" dirty="0" err="1">
                <a:solidFill>
                  <a:srgbClr val="660033"/>
                </a:solidFill>
              </a:rPr>
              <a:t>thiết</a:t>
            </a:r>
            <a:r>
              <a:rPr lang="en-US" sz="2000" b="1" i="1" u="sng" dirty="0">
                <a:solidFill>
                  <a:srgbClr val="660033"/>
                </a:solidFill>
              </a:rPr>
              <a:t> </a:t>
            </a:r>
            <a:r>
              <a:rPr lang="en-US" sz="2000" b="1" i="1" u="sng" dirty="0" err="1">
                <a:solidFill>
                  <a:srgbClr val="660033"/>
                </a:solidFill>
              </a:rPr>
              <a:t>bị</a:t>
            </a:r>
            <a:r>
              <a:rPr lang="en-US" sz="2000" b="1" i="1" u="sng" dirty="0">
                <a:solidFill>
                  <a:srgbClr val="660033"/>
                </a:solidFill>
              </a:rPr>
              <a:t> y </a:t>
            </a:r>
            <a:r>
              <a:rPr lang="en-US" sz="2000" b="1" i="1" u="sng" dirty="0" err="1">
                <a:solidFill>
                  <a:srgbClr val="660033"/>
                </a:solidFill>
              </a:rPr>
              <a:t>tế</a:t>
            </a:r>
            <a:r>
              <a:rPr lang="en-US" sz="2000" b="1" dirty="0">
                <a:solidFill>
                  <a:srgbClr val="660033"/>
                </a:solidFill>
              </a:rPr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33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8208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shadow_1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5516563"/>
            <a:ext cx="2347913" cy="1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shadow_1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5507038"/>
            <a:ext cx="2347913" cy="1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shadow_1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5516563"/>
            <a:ext cx="2347912" cy="1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0" name="Group 6"/>
          <p:cNvGrpSpPr>
            <a:grpSpLocks/>
          </p:cNvGrpSpPr>
          <p:nvPr/>
        </p:nvGrpSpPr>
        <p:grpSpPr bwMode="auto">
          <a:xfrm>
            <a:off x="6059031" y="609094"/>
            <a:ext cx="2827543" cy="5953219"/>
            <a:chOff x="3732" y="213"/>
            <a:chExt cx="1393" cy="3308"/>
          </a:xfrm>
        </p:grpSpPr>
        <p:sp>
          <p:nvSpPr>
            <p:cNvPr id="31751" name="AutoShape 7"/>
            <p:cNvSpPr>
              <a:spLocks noChangeArrowheads="1"/>
            </p:cNvSpPr>
            <p:nvPr/>
          </p:nvSpPr>
          <p:spPr bwMode="gray">
            <a:xfrm>
              <a:off x="3732" y="472"/>
              <a:ext cx="1393" cy="3049"/>
            </a:xfrm>
            <a:prstGeom prst="roundRect">
              <a:avLst>
                <a:gd name="adj" fmla="val 4806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490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"/>
              <a:lightRig rig="legacyFlat2" dir="b"/>
            </a:scene3d>
            <a:sp3d extrusionH="1801800" prstMaterial="legacyPlastic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752" name="Line 8"/>
            <p:cNvSpPr>
              <a:spLocks noChangeShapeType="1"/>
            </p:cNvSpPr>
            <p:nvPr/>
          </p:nvSpPr>
          <p:spPr bwMode="gray">
            <a:xfrm>
              <a:off x="3829" y="1176"/>
              <a:ext cx="1246" cy="0"/>
            </a:xfrm>
            <a:prstGeom prst="line">
              <a:avLst/>
            </a:prstGeom>
            <a:noFill/>
            <a:ln w="9525">
              <a:solidFill>
                <a:srgbClr val="F8F8F8">
                  <a:alpha val="25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gray">
            <a:xfrm flipV="1">
              <a:off x="3772" y="3487"/>
              <a:ext cx="1353" cy="30"/>
            </a:xfrm>
            <a:custGeom>
              <a:avLst/>
              <a:gdLst>
                <a:gd name="T0" fmla="*/ 0 w 1318"/>
                <a:gd name="T1" fmla="*/ 19 h 19"/>
                <a:gd name="T2" fmla="*/ 72 w 1318"/>
                <a:gd name="T3" fmla="*/ 0 h 19"/>
                <a:gd name="T4" fmla="*/ 1249 w 1318"/>
                <a:gd name="T5" fmla="*/ 0 h 19"/>
                <a:gd name="T6" fmla="*/ 1318 w 13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gray">
            <a:xfrm>
              <a:off x="3779" y="213"/>
              <a:ext cx="1336" cy="302"/>
            </a:xfrm>
            <a:custGeom>
              <a:avLst/>
              <a:gdLst>
                <a:gd name="T0" fmla="*/ 0 w 1318"/>
                <a:gd name="T1" fmla="*/ 19 h 19"/>
                <a:gd name="T2" fmla="*/ 72 w 1318"/>
                <a:gd name="T3" fmla="*/ 0 h 19"/>
                <a:gd name="T4" fmla="*/ 1249 w 1318"/>
                <a:gd name="T5" fmla="*/ 0 h 19"/>
                <a:gd name="T6" fmla="*/ 1318 w 13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8F8F8">
                  <a:alpha val="3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3149838" y="1075850"/>
            <a:ext cx="2827100" cy="5490552"/>
            <a:chOff x="2190" y="944"/>
            <a:chExt cx="1370" cy="2573"/>
          </a:xfrm>
        </p:grpSpPr>
        <p:sp>
          <p:nvSpPr>
            <p:cNvPr id="31756" name="AutoShape 12"/>
            <p:cNvSpPr>
              <a:spLocks noChangeArrowheads="1"/>
            </p:cNvSpPr>
            <p:nvPr/>
          </p:nvSpPr>
          <p:spPr bwMode="gray">
            <a:xfrm>
              <a:off x="2190" y="944"/>
              <a:ext cx="1370" cy="2567"/>
            </a:xfrm>
            <a:prstGeom prst="roundRect">
              <a:avLst>
                <a:gd name="adj" fmla="val 480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490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"/>
              <a:lightRig rig="legacyFlat2" dir="b"/>
            </a:scene3d>
            <a:sp3d extrusionH="1801800" prstMaterial="legacyPlastic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gray">
            <a:xfrm flipV="1">
              <a:off x="2205" y="3492"/>
              <a:ext cx="1336" cy="25"/>
            </a:xfrm>
            <a:custGeom>
              <a:avLst/>
              <a:gdLst>
                <a:gd name="T0" fmla="*/ 0 w 1318"/>
                <a:gd name="T1" fmla="*/ 19 h 19"/>
                <a:gd name="T2" fmla="*/ 72 w 1318"/>
                <a:gd name="T3" fmla="*/ 0 h 19"/>
                <a:gd name="T4" fmla="*/ 1249 w 1318"/>
                <a:gd name="T5" fmla="*/ 0 h 19"/>
                <a:gd name="T6" fmla="*/ 1318 w 13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60" name="Group 16"/>
          <p:cNvGrpSpPr>
            <a:grpSpLocks/>
          </p:cNvGrpSpPr>
          <p:nvPr/>
        </p:nvGrpSpPr>
        <p:grpSpPr bwMode="auto">
          <a:xfrm>
            <a:off x="228600" y="1076140"/>
            <a:ext cx="2856725" cy="5477059"/>
            <a:chOff x="597" y="1671"/>
            <a:chExt cx="1352" cy="1850"/>
          </a:xfrm>
        </p:grpSpPr>
        <p:sp>
          <p:nvSpPr>
            <p:cNvPr id="31761" name="AutoShape 17"/>
            <p:cNvSpPr>
              <a:spLocks noChangeArrowheads="1"/>
            </p:cNvSpPr>
            <p:nvPr/>
          </p:nvSpPr>
          <p:spPr bwMode="gray">
            <a:xfrm>
              <a:off x="597" y="1671"/>
              <a:ext cx="1352" cy="1850"/>
            </a:xfrm>
            <a:prstGeom prst="roundRect">
              <a:avLst>
                <a:gd name="adj" fmla="val 480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490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"/>
              <a:lightRig rig="legacyFlat2" dir="b"/>
            </a:scene3d>
            <a:sp3d extrusionH="1801800" prstMaterial="legacyPlastic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762" name="Line 18"/>
            <p:cNvSpPr>
              <a:spLocks noChangeShapeType="1"/>
            </p:cNvSpPr>
            <p:nvPr/>
          </p:nvSpPr>
          <p:spPr bwMode="gray">
            <a:xfrm>
              <a:off x="663" y="2098"/>
              <a:ext cx="1230" cy="0"/>
            </a:xfrm>
            <a:prstGeom prst="line">
              <a:avLst/>
            </a:prstGeom>
            <a:noFill/>
            <a:ln w="9525">
              <a:solidFill>
                <a:srgbClr val="F8F8F8">
                  <a:alpha val="25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gray">
            <a:xfrm flipV="1">
              <a:off x="612" y="3499"/>
              <a:ext cx="1318" cy="19"/>
            </a:xfrm>
            <a:custGeom>
              <a:avLst/>
              <a:gdLst>
                <a:gd name="T0" fmla="*/ 0 w 1318"/>
                <a:gd name="T1" fmla="*/ 19 h 19"/>
                <a:gd name="T2" fmla="*/ 72 w 1318"/>
                <a:gd name="T3" fmla="*/ 0 h 19"/>
                <a:gd name="T4" fmla="*/ 1249 w 1318"/>
                <a:gd name="T5" fmla="*/ 0 h 19"/>
                <a:gd name="T6" fmla="*/ 1318 w 13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67" name="Text Box 23"/>
          <p:cNvSpPr txBox="1">
            <a:spLocks noChangeArrowheads="1"/>
          </p:cNvSpPr>
          <p:nvPr/>
        </p:nvSpPr>
        <p:spPr bwMode="white">
          <a:xfrm>
            <a:off x="200026" y="1295400"/>
            <a:ext cx="30003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white">
          <a:xfrm>
            <a:off x="3190013" y="1693793"/>
            <a:ext cx="2982187" cy="26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200" b="1" i="1" dirty="0" smtClean="0">
                <a:solidFill>
                  <a:srgbClr val="99FF99"/>
                </a:solidFill>
              </a:rPr>
              <a:t>:</a:t>
            </a:r>
            <a:endParaRPr lang="en-US" sz="2200" b="1" i="1" dirty="0">
              <a:solidFill>
                <a:srgbClr val="99FF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00335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b="1" i="1" dirty="0">
                <a:solidFill>
                  <a:srgbClr val="0000FF"/>
                </a:solidFill>
              </a:rPr>
              <a:t>2.7- </a:t>
            </a:r>
            <a:r>
              <a:rPr lang="en-US" sz="2400" b="1" i="1" dirty="0" err="1">
                <a:solidFill>
                  <a:srgbClr val="0000FF"/>
                </a:solidFill>
              </a:rPr>
              <a:t>Sự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nghiệp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kinh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tế</a:t>
            </a:r>
            <a:r>
              <a:rPr lang="en-US" sz="2400" b="1" i="1" dirty="0">
                <a:solidFill>
                  <a:srgbClr val="0000FF"/>
                </a:solidFill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</a:rPr>
              <a:t>sự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nghiệp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khác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76930"/>
            <a:ext cx="2920442" cy="578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(1)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Chuyển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các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đơn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vị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SN </a:t>
            </a:r>
            <a:r>
              <a:rPr lang="en-US" sz="2000" i="1" dirty="0" err="1">
                <a:solidFill>
                  <a:schemeClr val="bg1"/>
                </a:solidFill>
              </a:rPr>
              <a:t>K.tế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SN </a:t>
            </a:r>
            <a:r>
              <a:rPr lang="en-US" sz="2000" dirty="0" err="1" smtClean="0">
                <a:solidFill>
                  <a:schemeClr val="bg1"/>
                </a:solidFill>
              </a:rPr>
              <a:t>khác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có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đủ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điều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kiện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thành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công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ty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cổ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phần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u="sng" dirty="0" err="1">
                <a:solidFill>
                  <a:schemeClr val="bg1"/>
                </a:solidFill>
              </a:rPr>
              <a:t>Giải</a:t>
            </a:r>
            <a:r>
              <a:rPr lang="en-US" sz="2000" u="sng" dirty="0">
                <a:solidFill>
                  <a:schemeClr val="bg1"/>
                </a:solidFill>
              </a:rPr>
              <a:t> </a:t>
            </a:r>
            <a:r>
              <a:rPr lang="en-US" sz="2000" u="sng" dirty="0" err="1">
                <a:solidFill>
                  <a:schemeClr val="bg1"/>
                </a:solidFill>
              </a:rPr>
              <a:t>thể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đơn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vị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SN </a:t>
            </a:r>
            <a:r>
              <a:rPr lang="en-US" sz="2000" dirty="0" err="1">
                <a:solidFill>
                  <a:schemeClr val="bg1"/>
                </a:solidFill>
              </a:rPr>
              <a:t>K.tế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u="sng" dirty="0" err="1" smtClean="0">
                <a:solidFill>
                  <a:schemeClr val="bg1"/>
                </a:solidFill>
              </a:rPr>
              <a:t>không</a:t>
            </a:r>
            <a:r>
              <a:rPr lang="en-US" sz="2000" i="1" u="sng" dirty="0" smtClean="0">
                <a:solidFill>
                  <a:schemeClr val="bg1"/>
                </a:solidFill>
              </a:rPr>
              <a:t> </a:t>
            </a:r>
            <a:r>
              <a:rPr lang="en-US" sz="2000" i="1" u="sng" dirty="0" err="1">
                <a:solidFill>
                  <a:schemeClr val="bg1"/>
                </a:solidFill>
              </a:rPr>
              <a:t>hiệu</a:t>
            </a:r>
            <a:r>
              <a:rPr lang="en-US" sz="2000" i="1" u="sng" dirty="0">
                <a:solidFill>
                  <a:schemeClr val="bg1"/>
                </a:solidFill>
              </a:rPr>
              <a:t> </a:t>
            </a:r>
            <a:r>
              <a:rPr lang="en-US" sz="2000" i="1" u="sng" dirty="0" err="1">
                <a:solidFill>
                  <a:schemeClr val="bg1"/>
                </a:solidFill>
              </a:rPr>
              <a:t>quả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FFFF00"/>
                </a:solidFill>
              </a:rPr>
              <a:t>(2)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Về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L.vực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bảo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trợ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smtClean="0">
                <a:solidFill>
                  <a:srgbClr val="FFFF00"/>
                </a:solidFill>
              </a:rPr>
              <a:t>XH, </a:t>
            </a:r>
            <a:r>
              <a:rPr lang="en-US" sz="2000" i="1" dirty="0" err="1">
                <a:solidFill>
                  <a:srgbClr val="FFFF00"/>
                </a:solidFill>
              </a:rPr>
              <a:t>chăm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err="1">
                <a:solidFill>
                  <a:srgbClr val="FFFF00"/>
                </a:solidFill>
              </a:rPr>
              <a:t>sóc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err="1">
                <a:solidFill>
                  <a:srgbClr val="FFFF00"/>
                </a:solidFill>
              </a:rPr>
              <a:t>người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err="1">
                <a:solidFill>
                  <a:srgbClr val="FFFF00"/>
                </a:solidFill>
              </a:rPr>
              <a:t>có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err="1">
                <a:solidFill>
                  <a:srgbClr val="FFFF00"/>
                </a:solidFill>
              </a:rPr>
              <a:t>công</a:t>
            </a:r>
            <a:r>
              <a:rPr lang="en-US" sz="2000" i="1" dirty="0">
                <a:solidFill>
                  <a:srgbClr val="FFFF00"/>
                </a:solidFill>
              </a:rPr>
              <a:t>: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solidFill>
                  <a:srgbClr val="FFFF00"/>
                </a:solidFill>
              </a:rPr>
              <a:t>- </a:t>
            </a:r>
            <a:r>
              <a:rPr lang="en-US" sz="2000" dirty="0" err="1" smtClean="0">
                <a:solidFill>
                  <a:srgbClr val="FFFF00"/>
                </a:solidFill>
              </a:rPr>
              <a:t>Tổ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chức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lại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các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cơ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sở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trợ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giúp</a:t>
            </a:r>
            <a:r>
              <a:rPr lang="en-US" sz="2000" dirty="0">
                <a:solidFill>
                  <a:srgbClr val="FFFF00"/>
                </a:solidFill>
              </a:rPr>
              <a:t> XH </a:t>
            </a:r>
            <a:r>
              <a:rPr lang="en-US" sz="2000" dirty="0" err="1">
                <a:solidFill>
                  <a:srgbClr val="FFFF00"/>
                </a:solidFill>
              </a:rPr>
              <a:t>theo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hướng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hỗ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trợ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chăm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sóc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các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nhóm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đối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tượng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dựa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vào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cộng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đồng</a:t>
            </a:r>
            <a:r>
              <a:rPr lang="en-US" sz="2000" dirty="0">
                <a:solidFill>
                  <a:srgbClr val="FFFF00"/>
                </a:solidFill>
              </a:rPr>
              <a:t>. </a:t>
            </a: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Phát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triển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trung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tâm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nuôi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dưỡng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i="1" dirty="0" err="1">
                <a:solidFill>
                  <a:schemeClr val="bg1"/>
                </a:solidFill>
              </a:rPr>
              <a:t>điều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dưỡng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người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có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công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1439803"/>
            <a:ext cx="2995729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66FFFF"/>
                </a:solidFill>
              </a:rPr>
              <a:t>(</a:t>
            </a:r>
            <a:r>
              <a:rPr lang="en-US" sz="2000" b="1" dirty="0">
                <a:solidFill>
                  <a:srgbClr val="66FFFF"/>
                </a:solidFill>
              </a:rPr>
              <a:t>3)</a:t>
            </a:r>
            <a:r>
              <a:rPr lang="en-US" sz="2000" dirty="0">
                <a:solidFill>
                  <a:srgbClr val="66FFFF"/>
                </a:solidFill>
              </a:rPr>
              <a:t> </a:t>
            </a:r>
            <a:r>
              <a:rPr lang="en-US" sz="2000" b="1" i="1" dirty="0" err="1">
                <a:solidFill>
                  <a:srgbClr val="66FFFF"/>
                </a:solidFill>
              </a:rPr>
              <a:t>Về</a:t>
            </a:r>
            <a:r>
              <a:rPr lang="en-US" sz="2000" b="1" i="1" dirty="0">
                <a:solidFill>
                  <a:srgbClr val="66FFFF"/>
                </a:solidFill>
              </a:rPr>
              <a:t> </a:t>
            </a:r>
            <a:r>
              <a:rPr lang="en-US" sz="2000" b="1" i="1" dirty="0" err="1" smtClean="0">
                <a:solidFill>
                  <a:srgbClr val="66FFFF"/>
                </a:solidFill>
              </a:rPr>
              <a:t>L.vực</a:t>
            </a:r>
            <a:r>
              <a:rPr lang="en-US" sz="2000" b="1" i="1" dirty="0" smtClean="0">
                <a:solidFill>
                  <a:srgbClr val="66FFFF"/>
                </a:solidFill>
              </a:rPr>
              <a:t> </a:t>
            </a:r>
            <a:r>
              <a:rPr lang="en-US" sz="2000" b="1" i="1" dirty="0" err="1">
                <a:solidFill>
                  <a:srgbClr val="66FFFF"/>
                </a:solidFill>
              </a:rPr>
              <a:t>nông</a:t>
            </a:r>
            <a:r>
              <a:rPr lang="en-US" sz="2000" b="1" i="1" dirty="0">
                <a:solidFill>
                  <a:srgbClr val="66FFFF"/>
                </a:solidFill>
              </a:rPr>
              <a:t> </a:t>
            </a:r>
            <a:r>
              <a:rPr lang="en-US" sz="2000" b="1" i="1" dirty="0" err="1">
                <a:solidFill>
                  <a:srgbClr val="66FFFF"/>
                </a:solidFill>
              </a:rPr>
              <a:t>nghiệp</a:t>
            </a:r>
            <a:r>
              <a:rPr lang="en-US" sz="2000" b="1" i="1" dirty="0">
                <a:solidFill>
                  <a:srgbClr val="66FFFF"/>
                </a:solidFill>
              </a:rPr>
              <a:t> </a:t>
            </a:r>
            <a:r>
              <a:rPr lang="en-US" sz="2000" b="1" i="1" dirty="0" err="1">
                <a:solidFill>
                  <a:srgbClr val="66FFFF"/>
                </a:solidFill>
              </a:rPr>
              <a:t>và</a:t>
            </a:r>
            <a:r>
              <a:rPr lang="en-US" sz="2000" b="1" i="1" dirty="0">
                <a:solidFill>
                  <a:srgbClr val="66FFFF"/>
                </a:solidFill>
              </a:rPr>
              <a:t> </a:t>
            </a:r>
            <a:r>
              <a:rPr lang="en-US" sz="2000" b="1" i="1" dirty="0" err="1">
                <a:solidFill>
                  <a:srgbClr val="66FFFF"/>
                </a:solidFill>
              </a:rPr>
              <a:t>phát</a:t>
            </a:r>
            <a:r>
              <a:rPr lang="en-US" sz="2000" b="1" i="1" dirty="0">
                <a:solidFill>
                  <a:srgbClr val="66FFFF"/>
                </a:solidFill>
              </a:rPr>
              <a:t> </a:t>
            </a:r>
            <a:r>
              <a:rPr lang="en-US" sz="2000" b="1" i="1" dirty="0" err="1">
                <a:solidFill>
                  <a:srgbClr val="66FFFF"/>
                </a:solidFill>
              </a:rPr>
              <a:t>triển</a:t>
            </a:r>
            <a:r>
              <a:rPr lang="en-US" sz="2000" b="1" i="1" dirty="0">
                <a:solidFill>
                  <a:srgbClr val="66FFFF"/>
                </a:solidFill>
              </a:rPr>
              <a:t> </a:t>
            </a:r>
            <a:r>
              <a:rPr lang="en-US" sz="2000" b="1" i="1" dirty="0" err="1">
                <a:solidFill>
                  <a:srgbClr val="66FFFF"/>
                </a:solidFill>
              </a:rPr>
              <a:t>nông</a:t>
            </a:r>
            <a:r>
              <a:rPr lang="en-US" sz="2000" b="1" i="1" dirty="0">
                <a:solidFill>
                  <a:srgbClr val="66FFFF"/>
                </a:solidFill>
              </a:rPr>
              <a:t> </a:t>
            </a:r>
            <a:r>
              <a:rPr lang="en-US" sz="2000" b="1" i="1" dirty="0" err="1">
                <a:solidFill>
                  <a:srgbClr val="66FFFF"/>
                </a:solidFill>
              </a:rPr>
              <a:t>thôn</a:t>
            </a:r>
            <a:r>
              <a:rPr lang="en-US" sz="2000" b="1" i="1" dirty="0">
                <a:solidFill>
                  <a:srgbClr val="66FFFF"/>
                </a:solidFill>
              </a:rPr>
              <a:t>:</a:t>
            </a:r>
            <a:r>
              <a:rPr lang="en-US" sz="2000" dirty="0">
                <a:solidFill>
                  <a:srgbClr val="66FFFF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sz="2000" dirty="0">
              <a:solidFill>
                <a:srgbClr val="FFFF00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u="sng" dirty="0" err="1" smtClean="0">
                <a:solidFill>
                  <a:schemeClr val="bg1"/>
                </a:solidFill>
              </a:rPr>
              <a:t>Hợp</a:t>
            </a:r>
            <a:r>
              <a:rPr lang="en-US" sz="2000" u="sng" dirty="0" smtClean="0">
                <a:solidFill>
                  <a:schemeClr val="bg1"/>
                </a:solidFill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</a:rPr>
              <a:t>nhất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các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trạm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chăn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nuôi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và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thú</a:t>
            </a:r>
            <a:r>
              <a:rPr lang="en-US" sz="2000" i="1" dirty="0">
                <a:solidFill>
                  <a:schemeClr val="bg1"/>
                </a:solidFill>
              </a:rPr>
              <a:t> y, </a:t>
            </a:r>
            <a:r>
              <a:rPr lang="en-US" sz="2000" i="1" dirty="0" err="1">
                <a:solidFill>
                  <a:schemeClr val="bg1"/>
                </a:solidFill>
              </a:rPr>
              <a:t>trạm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trồng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trọt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và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BV </a:t>
            </a:r>
            <a:r>
              <a:rPr lang="en-US" sz="2000" i="1" dirty="0" err="1" smtClean="0">
                <a:solidFill>
                  <a:schemeClr val="bg1"/>
                </a:solidFill>
              </a:rPr>
              <a:t>thực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vật</a:t>
            </a:r>
            <a:r>
              <a:rPr lang="en-US" sz="2000" i="1" dirty="0" smtClean="0">
                <a:solidFill>
                  <a:schemeClr val="bg1"/>
                </a:solidFill>
              </a:rPr>
              <a:t>, </a:t>
            </a:r>
            <a:r>
              <a:rPr lang="en-US" sz="2000" i="1" dirty="0" err="1" smtClean="0">
                <a:solidFill>
                  <a:schemeClr val="bg1"/>
                </a:solidFill>
              </a:rPr>
              <a:t>khuyến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nông</a:t>
            </a:r>
            <a:r>
              <a:rPr lang="en-US" sz="2000" i="1" dirty="0">
                <a:solidFill>
                  <a:schemeClr val="bg1"/>
                </a:solidFill>
              </a:rPr>
              <a:t>, </a:t>
            </a:r>
            <a:r>
              <a:rPr lang="en-US" sz="2000" i="1" dirty="0" err="1">
                <a:solidFill>
                  <a:schemeClr val="bg1"/>
                </a:solidFill>
              </a:rPr>
              <a:t>khuyến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ngư</a:t>
            </a:r>
            <a:r>
              <a:rPr lang="en-US" sz="2000" dirty="0" smtClean="0">
                <a:solidFill>
                  <a:schemeClr val="bg1"/>
                </a:solidFill>
              </a:rPr>
              <a:t>,… </a:t>
            </a:r>
            <a:r>
              <a:rPr lang="en-US" sz="2000" dirty="0" err="1">
                <a:solidFill>
                  <a:schemeClr val="bg1"/>
                </a:solidFill>
              </a:rPr>
              <a:t>huyện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u="sng" dirty="0" err="1">
                <a:solidFill>
                  <a:schemeClr val="bg1"/>
                </a:solidFill>
              </a:rPr>
              <a:t>thành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TT </a:t>
            </a:r>
            <a:r>
              <a:rPr lang="en-US" sz="2000" i="1" dirty="0" err="1" smtClean="0">
                <a:solidFill>
                  <a:schemeClr val="bg1"/>
                </a:solidFill>
              </a:rPr>
              <a:t>D.vụ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nông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nghiệp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thuộc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UBND </a:t>
            </a:r>
            <a:r>
              <a:rPr lang="en-US" sz="2000" dirty="0" err="1" smtClean="0">
                <a:solidFill>
                  <a:schemeClr val="bg1"/>
                </a:solidFill>
              </a:rPr>
              <a:t>Huyện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i="1" dirty="0" smtClean="0">
                <a:solidFill>
                  <a:srgbClr val="FFFF00"/>
                </a:solidFill>
              </a:rPr>
              <a:t>-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C</a:t>
            </a:r>
            <a:r>
              <a:rPr lang="en-US" sz="2000" b="1" i="1" u="sng" dirty="0" err="1" smtClean="0">
                <a:solidFill>
                  <a:srgbClr val="FFFF00"/>
                </a:solidFill>
              </a:rPr>
              <a:t>huyển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một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số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chức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năng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về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Q.lý</a:t>
            </a:r>
            <a:r>
              <a:rPr lang="en-US" sz="2000" dirty="0" smtClean="0">
                <a:solidFill>
                  <a:srgbClr val="FFFF00"/>
                </a:solidFill>
              </a:rPr>
              <a:t> NN </a:t>
            </a:r>
            <a:r>
              <a:rPr lang="en-US" sz="2000" dirty="0">
                <a:solidFill>
                  <a:srgbClr val="FFFF00"/>
                </a:solidFill>
              </a:rPr>
              <a:t>ở </a:t>
            </a:r>
            <a:r>
              <a:rPr lang="en-US" sz="2000" dirty="0" err="1">
                <a:solidFill>
                  <a:srgbClr val="FFFF00"/>
                </a:solidFill>
              </a:rPr>
              <a:t>các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đ.vị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này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về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i="1" u="sng" dirty="0" err="1">
                <a:solidFill>
                  <a:srgbClr val="FFFF00"/>
                </a:solidFill>
              </a:rPr>
              <a:t>phòng</a:t>
            </a:r>
            <a:r>
              <a:rPr lang="en-US" sz="2000" i="1" u="sng" dirty="0">
                <a:solidFill>
                  <a:srgbClr val="FFFF00"/>
                </a:solidFill>
              </a:rPr>
              <a:t> </a:t>
            </a:r>
            <a:r>
              <a:rPr lang="en-US" sz="2000" i="1" u="sng" dirty="0" err="1">
                <a:solidFill>
                  <a:srgbClr val="FFFF00"/>
                </a:solidFill>
              </a:rPr>
              <a:t>nông</a:t>
            </a:r>
            <a:r>
              <a:rPr lang="en-US" sz="2000" i="1" u="sng" dirty="0">
                <a:solidFill>
                  <a:srgbClr val="FFFF00"/>
                </a:solidFill>
              </a:rPr>
              <a:t> </a:t>
            </a:r>
            <a:r>
              <a:rPr lang="en-US" sz="2000" i="1" u="sng" dirty="0" err="1">
                <a:solidFill>
                  <a:srgbClr val="FFFF00"/>
                </a:solidFill>
              </a:rPr>
              <a:t>nghiệp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9031" y="1524000"/>
            <a:ext cx="2827543" cy="414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i="1" dirty="0" smtClean="0">
                <a:solidFill>
                  <a:srgbClr val="FFCCFF"/>
                </a:solidFill>
              </a:rPr>
              <a:t>2.8- </a:t>
            </a:r>
            <a:r>
              <a:rPr lang="en-US" sz="2000" b="1" i="1" dirty="0" err="1" smtClean="0">
                <a:solidFill>
                  <a:srgbClr val="FFCCFF"/>
                </a:solidFill>
              </a:rPr>
              <a:t>Hợp</a:t>
            </a:r>
            <a:r>
              <a:rPr lang="en-US" sz="2000" b="1" i="1" dirty="0" smtClean="0">
                <a:solidFill>
                  <a:srgbClr val="FFCCFF"/>
                </a:solidFill>
              </a:rPr>
              <a:t> </a:t>
            </a:r>
            <a:r>
              <a:rPr lang="en-US" sz="2000" b="1" i="1" dirty="0" err="1">
                <a:solidFill>
                  <a:srgbClr val="FFCCFF"/>
                </a:solidFill>
              </a:rPr>
              <a:t>nhất</a:t>
            </a:r>
            <a:r>
              <a:rPr lang="en-US" sz="2000" b="1" i="1" dirty="0">
                <a:solidFill>
                  <a:srgbClr val="FFCCFF"/>
                </a:solidFill>
              </a:rPr>
              <a:t> </a:t>
            </a:r>
            <a:r>
              <a:rPr lang="en-US" sz="2000" i="1" dirty="0" err="1">
                <a:solidFill>
                  <a:srgbClr val="FFCCFF"/>
                </a:solidFill>
              </a:rPr>
              <a:t>các</a:t>
            </a:r>
            <a:r>
              <a:rPr lang="en-US" sz="2000" i="1" dirty="0">
                <a:solidFill>
                  <a:srgbClr val="FFCCFF"/>
                </a:solidFill>
              </a:rPr>
              <a:t> </a:t>
            </a:r>
            <a:r>
              <a:rPr lang="en-US" sz="2000" i="1" dirty="0" err="1">
                <a:solidFill>
                  <a:srgbClr val="FFCCFF"/>
                </a:solidFill>
              </a:rPr>
              <a:t>cơ</a:t>
            </a:r>
            <a:r>
              <a:rPr lang="en-US" sz="2000" i="1" dirty="0">
                <a:solidFill>
                  <a:srgbClr val="FFCCFF"/>
                </a:solidFill>
              </a:rPr>
              <a:t> </a:t>
            </a:r>
            <a:r>
              <a:rPr lang="en-US" sz="2000" i="1" dirty="0" err="1">
                <a:solidFill>
                  <a:srgbClr val="FFCCFF"/>
                </a:solidFill>
              </a:rPr>
              <a:t>sở</a:t>
            </a:r>
            <a:r>
              <a:rPr lang="en-US" sz="2000" i="1" dirty="0">
                <a:solidFill>
                  <a:srgbClr val="FFCCFF"/>
                </a:solidFill>
              </a:rPr>
              <a:t> </a:t>
            </a:r>
            <a:r>
              <a:rPr lang="en-US" sz="2000" i="1" dirty="0" err="1">
                <a:solidFill>
                  <a:srgbClr val="FFCCFF"/>
                </a:solidFill>
              </a:rPr>
              <a:t>đào</a:t>
            </a:r>
            <a:r>
              <a:rPr lang="en-US" sz="2000" i="1" dirty="0">
                <a:solidFill>
                  <a:srgbClr val="FFCCFF"/>
                </a:solidFill>
              </a:rPr>
              <a:t> </a:t>
            </a:r>
            <a:r>
              <a:rPr lang="en-US" sz="2000" i="1" dirty="0" err="1" smtClean="0">
                <a:solidFill>
                  <a:srgbClr val="FFCCFF"/>
                </a:solidFill>
              </a:rPr>
              <a:t>tạo</a:t>
            </a:r>
            <a:r>
              <a:rPr lang="en-US" sz="2000" i="1" dirty="0" smtClean="0">
                <a:solidFill>
                  <a:srgbClr val="FFCCFF"/>
                </a:solidFill>
              </a:rPr>
              <a:t> </a:t>
            </a:r>
            <a:r>
              <a:rPr lang="en-US" sz="2000" i="1" dirty="0" err="1">
                <a:solidFill>
                  <a:srgbClr val="FFCCFF"/>
                </a:solidFill>
              </a:rPr>
              <a:t>lý</a:t>
            </a:r>
            <a:r>
              <a:rPr lang="en-US" sz="2000" i="1" dirty="0">
                <a:solidFill>
                  <a:srgbClr val="FFCCFF"/>
                </a:solidFill>
              </a:rPr>
              <a:t> </a:t>
            </a:r>
            <a:r>
              <a:rPr lang="en-US" sz="2000" i="1" dirty="0" err="1">
                <a:solidFill>
                  <a:srgbClr val="FFCCFF"/>
                </a:solidFill>
              </a:rPr>
              <a:t>luận</a:t>
            </a:r>
            <a:r>
              <a:rPr lang="en-US" sz="2000" i="1" dirty="0">
                <a:solidFill>
                  <a:srgbClr val="FFCCFF"/>
                </a:solidFill>
              </a:rPr>
              <a:t> </a:t>
            </a:r>
            <a:r>
              <a:rPr lang="en-US" sz="2000" i="1" dirty="0" err="1" smtClean="0">
                <a:solidFill>
                  <a:srgbClr val="FFCCFF"/>
                </a:solidFill>
              </a:rPr>
              <a:t>C.trị</a:t>
            </a:r>
            <a:r>
              <a:rPr lang="en-US" sz="2000" i="1" dirty="0" smtClean="0">
                <a:solidFill>
                  <a:srgbClr val="FFCCFF"/>
                </a:solidFill>
              </a:rPr>
              <a:t> </a:t>
            </a:r>
            <a:r>
              <a:rPr lang="en-US" sz="2000" i="1" dirty="0" err="1">
                <a:solidFill>
                  <a:srgbClr val="FFCCFF"/>
                </a:solidFill>
              </a:rPr>
              <a:t>của</a:t>
            </a:r>
            <a:r>
              <a:rPr lang="en-US" sz="2000" i="1" dirty="0">
                <a:solidFill>
                  <a:srgbClr val="FFCCFF"/>
                </a:solidFill>
              </a:rPr>
              <a:t> </a:t>
            </a:r>
            <a:r>
              <a:rPr lang="en-US" sz="2000" i="1" dirty="0" err="1">
                <a:solidFill>
                  <a:srgbClr val="FFCCFF"/>
                </a:solidFill>
              </a:rPr>
              <a:t>Đảng</a:t>
            </a:r>
            <a:r>
              <a:rPr lang="en-US" sz="2000" i="1" dirty="0">
                <a:solidFill>
                  <a:srgbClr val="FFCCFF"/>
                </a:solidFill>
              </a:rPr>
              <a:t> </a:t>
            </a:r>
            <a:r>
              <a:rPr lang="en-US" sz="2000" i="1" dirty="0" err="1" smtClean="0">
                <a:solidFill>
                  <a:srgbClr val="FFCCFF"/>
                </a:solidFill>
              </a:rPr>
              <a:t>với</a:t>
            </a:r>
            <a:r>
              <a:rPr lang="en-US" sz="2000" i="1" dirty="0" smtClean="0">
                <a:solidFill>
                  <a:srgbClr val="FFCCFF"/>
                </a:solidFill>
              </a:rPr>
              <a:t> </a:t>
            </a:r>
            <a:r>
              <a:rPr lang="en-US" sz="2000" i="1" dirty="0" err="1">
                <a:solidFill>
                  <a:srgbClr val="FFCCFF"/>
                </a:solidFill>
              </a:rPr>
              <a:t>cơ</a:t>
            </a:r>
            <a:r>
              <a:rPr lang="en-US" sz="2000" i="1" dirty="0">
                <a:solidFill>
                  <a:srgbClr val="FFCCFF"/>
                </a:solidFill>
              </a:rPr>
              <a:t> </a:t>
            </a:r>
            <a:r>
              <a:rPr lang="en-US" sz="2000" i="1" dirty="0" err="1">
                <a:solidFill>
                  <a:srgbClr val="FFCCFF"/>
                </a:solidFill>
              </a:rPr>
              <a:t>sở</a:t>
            </a:r>
            <a:r>
              <a:rPr lang="en-US" sz="2000" i="1" dirty="0">
                <a:solidFill>
                  <a:srgbClr val="FFCCFF"/>
                </a:solidFill>
              </a:rPr>
              <a:t> </a:t>
            </a:r>
            <a:r>
              <a:rPr lang="en-US" sz="2000" i="1" dirty="0" err="1">
                <a:solidFill>
                  <a:srgbClr val="FFCCFF"/>
                </a:solidFill>
              </a:rPr>
              <a:t>đào</a:t>
            </a:r>
            <a:r>
              <a:rPr lang="en-US" sz="2000" i="1" dirty="0">
                <a:solidFill>
                  <a:srgbClr val="FFCCFF"/>
                </a:solidFill>
              </a:rPr>
              <a:t> </a:t>
            </a:r>
            <a:r>
              <a:rPr lang="en-US" sz="2000" i="1" dirty="0" err="1">
                <a:solidFill>
                  <a:srgbClr val="FFCCFF"/>
                </a:solidFill>
              </a:rPr>
              <a:t>tạo</a:t>
            </a:r>
            <a:r>
              <a:rPr lang="en-US" sz="2000" i="1" dirty="0">
                <a:solidFill>
                  <a:srgbClr val="FFCCFF"/>
                </a:solidFill>
              </a:rPr>
              <a:t> </a:t>
            </a:r>
            <a:r>
              <a:rPr lang="en-US" sz="2000" i="1" dirty="0" err="1" smtClean="0">
                <a:solidFill>
                  <a:srgbClr val="FFCCFF"/>
                </a:solidFill>
              </a:rPr>
              <a:t>về</a:t>
            </a:r>
            <a:r>
              <a:rPr lang="en-US" sz="2000" i="1" dirty="0" smtClean="0">
                <a:solidFill>
                  <a:srgbClr val="FFCCFF"/>
                </a:solidFill>
              </a:rPr>
              <a:t> </a:t>
            </a:r>
            <a:r>
              <a:rPr lang="en-US" sz="2000" i="1" dirty="0" err="1" smtClean="0">
                <a:solidFill>
                  <a:srgbClr val="FFCCFF"/>
                </a:solidFill>
              </a:rPr>
              <a:t>Q.lý</a:t>
            </a:r>
            <a:r>
              <a:rPr lang="en-US" sz="2000" i="1" dirty="0" smtClean="0">
                <a:solidFill>
                  <a:srgbClr val="FFCCFF"/>
                </a:solidFill>
              </a:rPr>
              <a:t>  </a:t>
            </a:r>
            <a:r>
              <a:rPr lang="en-US" sz="2000" i="1" dirty="0" err="1" smtClean="0">
                <a:solidFill>
                  <a:srgbClr val="FFCCFF"/>
                </a:solidFill>
              </a:rPr>
              <a:t>hành</a:t>
            </a:r>
            <a:r>
              <a:rPr lang="en-US" sz="2000" i="1" dirty="0" smtClean="0">
                <a:solidFill>
                  <a:srgbClr val="FFCCFF"/>
                </a:solidFill>
              </a:rPr>
              <a:t> </a:t>
            </a:r>
            <a:r>
              <a:rPr lang="en-US" sz="2000" i="1" dirty="0" err="1" smtClean="0">
                <a:solidFill>
                  <a:srgbClr val="FFCCFF"/>
                </a:solidFill>
              </a:rPr>
              <a:t>chính</a:t>
            </a:r>
            <a:r>
              <a:rPr lang="en-US" sz="2000" i="1" dirty="0" smtClean="0">
                <a:solidFill>
                  <a:srgbClr val="FFCCFF"/>
                </a:solidFill>
              </a:rPr>
              <a:t> ở </a:t>
            </a:r>
            <a:r>
              <a:rPr lang="en-US" sz="2000" i="1" dirty="0" err="1" smtClean="0">
                <a:solidFill>
                  <a:srgbClr val="FFCCFF"/>
                </a:solidFill>
              </a:rPr>
              <a:t>địa</a:t>
            </a:r>
            <a:r>
              <a:rPr lang="en-US" sz="2000" i="1" dirty="0">
                <a:solidFill>
                  <a:srgbClr val="FFCCFF"/>
                </a:solidFill>
              </a:rPr>
              <a:t> </a:t>
            </a:r>
            <a:r>
              <a:rPr lang="en-US" sz="2000" i="1" dirty="0" err="1" smtClean="0">
                <a:solidFill>
                  <a:srgbClr val="FFCCFF"/>
                </a:solidFill>
              </a:rPr>
              <a:t>phương</a:t>
            </a:r>
            <a:r>
              <a:rPr lang="en-US" sz="2000" dirty="0" smtClean="0">
                <a:solidFill>
                  <a:srgbClr val="CCFFFF"/>
                </a:solidFill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rgbClr val="FFFF00"/>
                </a:solidFill>
              </a:rPr>
              <a:t>Đổi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mới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mô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hình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tổ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chức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i="1" u="sng" dirty="0" smtClean="0">
                <a:solidFill>
                  <a:srgbClr val="FFFF00"/>
                </a:solidFill>
              </a:rPr>
              <a:t>TT </a:t>
            </a:r>
            <a:r>
              <a:rPr lang="en-US" sz="2000" i="1" u="sng" dirty="0" err="1">
                <a:solidFill>
                  <a:srgbClr val="FFFF00"/>
                </a:solidFill>
              </a:rPr>
              <a:t>bồi</a:t>
            </a:r>
            <a:r>
              <a:rPr lang="en-US" sz="2000" i="1" u="sng" dirty="0">
                <a:solidFill>
                  <a:srgbClr val="FFFF00"/>
                </a:solidFill>
              </a:rPr>
              <a:t> </a:t>
            </a:r>
            <a:r>
              <a:rPr lang="en-US" sz="2000" i="1" u="sng" dirty="0" err="1">
                <a:solidFill>
                  <a:srgbClr val="FFFF00"/>
                </a:solidFill>
              </a:rPr>
              <a:t>dưỡng</a:t>
            </a:r>
            <a:r>
              <a:rPr lang="en-US" sz="2000" i="1" u="sng" dirty="0">
                <a:solidFill>
                  <a:srgbClr val="FFFF00"/>
                </a:solidFill>
              </a:rPr>
              <a:t> </a:t>
            </a:r>
            <a:r>
              <a:rPr lang="en-US" sz="2000" i="1" u="sng" dirty="0" err="1" smtClean="0">
                <a:solidFill>
                  <a:srgbClr val="FFFF00"/>
                </a:solidFill>
              </a:rPr>
              <a:t>C.trị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Huyện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i="1" dirty="0" err="1">
                <a:solidFill>
                  <a:srgbClr val="FFFF00"/>
                </a:solidFill>
              </a:rPr>
              <a:t>giao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err="1">
                <a:solidFill>
                  <a:srgbClr val="FFFF00"/>
                </a:solidFill>
              </a:rPr>
              <a:t>cho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err="1" smtClean="0">
                <a:solidFill>
                  <a:srgbClr val="FFFF00"/>
                </a:solidFill>
              </a:rPr>
              <a:t>Trường</a:t>
            </a:r>
            <a:r>
              <a:rPr lang="en-US" sz="2000" i="1" dirty="0" smtClean="0">
                <a:solidFill>
                  <a:srgbClr val="FFFF00"/>
                </a:solidFill>
              </a:rPr>
              <a:t> </a:t>
            </a:r>
            <a:r>
              <a:rPr lang="en-US" sz="2000" i="1" dirty="0" err="1" smtClean="0">
                <a:solidFill>
                  <a:srgbClr val="FFFF00"/>
                </a:solidFill>
              </a:rPr>
              <a:t>C.trị</a:t>
            </a:r>
            <a:r>
              <a:rPr lang="en-US" sz="2000" i="1" dirty="0" smtClean="0">
                <a:solidFill>
                  <a:srgbClr val="FFFF00"/>
                </a:solidFill>
              </a:rPr>
              <a:t> </a:t>
            </a:r>
            <a:r>
              <a:rPr lang="en-US" sz="2000" i="1" dirty="0" err="1" smtClean="0">
                <a:solidFill>
                  <a:srgbClr val="FFFF00"/>
                </a:solidFill>
              </a:rPr>
              <a:t>Tỉnh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u="sng" dirty="0" err="1">
                <a:solidFill>
                  <a:srgbClr val="FFFF00"/>
                </a:solidFill>
              </a:rPr>
              <a:t>chịu</a:t>
            </a:r>
            <a:r>
              <a:rPr lang="en-US" sz="2000" u="sng" dirty="0">
                <a:solidFill>
                  <a:srgbClr val="FFFF00"/>
                </a:solidFill>
              </a:rPr>
              <a:t> </a:t>
            </a:r>
            <a:r>
              <a:rPr lang="en-US" sz="2000" u="sng" dirty="0" err="1">
                <a:solidFill>
                  <a:srgbClr val="FFFF00"/>
                </a:solidFill>
              </a:rPr>
              <a:t>trách</a:t>
            </a:r>
            <a:r>
              <a:rPr lang="en-US" sz="2000" u="sng" dirty="0">
                <a:solidFill>
                  <a:srgbClr val="FFFF00"/>
                </a:solidFill>
              </a:rPr>
              <a:t> </a:t>
            </a:r>
            <a:r>
              <a:rPr lang="en-US" sz="2000" u="sng" dirty="0" err="1">
                <a:solidFill>
                  <a:srgbClr val="FFFF00"/>
                </a:solidFill>
              </a:rPr>
              <a:t>nhiệm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về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hướng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dẫn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chuyên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môn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tăng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cường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cán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bộ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giảng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dạy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34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238436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3" name="AutoShape 33"/>
          <p:cNvSpPr>
            <a:spLocks noChangeArrowheads="1"/>
          </p:cNvSpPr>
          <p:nvPr/>
        </p:nvSpPr>
        <p:spPr bwMode="auto">
          <a:xfrm>
            <a:off x="4509515" y="5181600"/>
            <a:ext cx="4339923" cy="1475839"/>
          </a:xfrm>
          <a:prstGeom prst="roundRect">
            <a:avLst>
              <a:gd name="adj" fmla="val 8856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AutoShape 32"/>
          <p:cNvSpPr>
            <a:spLocks noChangeArrowheads="1"/>
          </p:cNvSpPr>
          <p:nvPr/>
        </p:nvSpPr>
        <p:spPr bwMode="auto">
          <a:xfrm>
            <a:off x="318372" y="5181600"/>
            <a:ext cx="4025028" cy="1371600"/>
          </a:xfrm>
          <a:prstGeom prst="roundRect">
            <a:avLst>
              <a:gd name="adj" fmla="val 8856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3- </a:t>
            </a:r>
            <a:r>
              <a:rPr lang="en-US" sz="2400" dirty="0" err="1">
                <a:solidFill>
                  <a:srgbClr val="0000FF"/>
                </a:solidFill>
              </a:rPr>
              <a:t>Quản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lý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biên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chế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và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nâng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cao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chất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lượng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nguồn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nhân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lực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609600" y="4953000"/>
            <a:ext cx="3492151" cy="318902"/>
            <a:chOff x="624" y="672"/>
            <a:chExt cx="1773" cy="240"/>
          </a:xfrm>
        </p:grpSpPr>
        <p:sp>
          <p:nvSpPr>
            <p:cNvPr id="25604" name="AutoShape 4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>
              <a:noFill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5" name="AutoShape 5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4889849" y="4953000"/>
            <a:ext cx="3492151" cy="318902"/>
            <a:chOff x="624" y="672"/>
            <a:chExt cx="1773" cy="240"/>
          </a:xfrm>
        </p:grpSpPr>
        <p:sp>
          <p:nvSpPr>
            <p:cNvPr id="25607" name="AutoShape 7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FF7C80"/>
            </a:solidFill>
            <a:ln>
              <a:noFill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" name="AutoShape 8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7C80">
                    <a:gamma/>
                    <a:tint val="0"/>
                    <a:invGamma/>
                    <a:alpha val="30000"/>
                  </a:srgbClr>
                </a:gs>
                <a:gs pos="100000">
                  <a:srgbClr val="FF7C80">
                    <a:alpha val="3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9" name="Group 9"/>
          <p:cNvGrpSpPr>
            <a:grpSpLocks/>
          </p:cNvGrpSpPr>
          <p:nvPr/>
        </p:nvGrpSpPr>
        <p:grpSpPr bwMode="auto">
          <a:xfrm>
            <a:off x="242173" y="4538663"/>
            <a:ext cx="8607266" cy="552450"/>
            <a:chOff x="399" y="2820"/>
            <a:chExt cx="4929" cy="348"/>
          </a:xfrm>
        </p:grpSpPr>
        <p:sp>
          <p:nvSpPr>
            <p:cNvPr id="25610" name="AutoShape 10"/>
            <p:cNvSpPr>
              <a:spLocks noChangeArrowheads="1"/>
            </p:cNvSpPr>
            <p:nvPr/>
          </p:nvSpPr>
          <p:spPr bwMode="gray">
            <a:xfrm>
              <a:off x="399" y="2905"/>
              <a:ext cx="218" cy="175"/>
            </a:xfrm>
            <a:prstGeom prst="roundRect">
              <a:avLst>
                <a:gd name="adj" fmla="val 29069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AutoShape 11"/>
            <p:cNvSpPr>
              <a:spLocks noChangeArrowheads="1"/>
            </p:cNvSpPr>
            <p:nvPr/>
          </p:nvSpPr>
          <p:spPr bwMode="gray">
            <a:xfrm>
              <a:off x="480" y="2820"/>
              <a:ext cx="4848" cy="348"/>
            </a:xfrm>
            <a:prstGeom prst="rightArrow">
              <a:avLst>
                <a:gd name="adj1" fmla="val 50000"/>
                <a:gd name="adj2" fmla="val 63206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2" name="Text Box 12"/>
          <p:cNvSpPr txBox="1">
            <a:spLocks noChangeArrowheads="1"/>
          </p:cNvSpPr>
          <p:nvPr/>
        </p:nvSpPr>
        <p:spPr bwMode="gray">
          <a:xfrm>
            <a:off x="1600200" y="4633913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</a:rPr>
              <a:t>2010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gray">
          <a:xfrm>
            <a:off x="4144963" y="4633913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</a:rPr>
              <a:t>2015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gray">
          <a:xfrm>
            <a:off x="6510338" y="4633913"/>
            <a:ext cx="6699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</a:rPr>
              <a:t>2020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black">
          <a:xfrm flipV="1">
            <a:off x="228599" y="1053655"/>
            <a:ext cx="13573" cy="3460671"/>
          </a:xfrm>
          <a:prstGeom prst="line">
            <a:avLst/>
          </a:prstGeom>
          <a:noFill/>
          <a:ln w="19050" cap="rnd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black">
          <a:xfrm flipV="1">
            <a:off x="3048000" y="1053656"/>
            <a:ext cx="0" cy="3516370"/>
          </a:xfrm>
          <a:prstGeom prst="line">
            <a:avLst/>
          </a:prstGeom>
          <a:noFill/>
          <a:ln w="19050" cap="rnd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black">
          <a:xfrm flipV="1">
            <a:off x="5943600" y="1053656"/>
            <a:ext cx="0" cy="3592037"/>
          </a:xfrm>
          <a:prstGeom prst="line">
            <a:avLst/>
          </a:prstGeom>
          <a:noFill/>
          <a:ln w="19050" cap="rnd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black">
          <a:xfrm flipV="1">
            <a:off x="8915400" y="795925"/>
            <a:ext cx="0" cy="3726498"/>
          </a:xfrm>
          <a:prstGeom prst="line">
            <a:avLst/>
          </a:prstGeom>
          <a:noFill/>
          <a:ln w="19050" cap="rnd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ltGray">
          <a:xfrm>
            <a:off x="228600" y="4291012"/>
            <a:ext cx="2840974" cy="357187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725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99FF">
                    <a:alpha val="7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ltGray">
          <a:xfrm>
            <a:off x="3124201" y="4154467"/>
            <a:ext cx="2819399" cy="493733"/>
          </a:xfrm>
          <a:prstGeom prst="bevel">
            <a:avLst>
              <a:gd name="adj" fmla="val 304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99FF">
                    <a:alpha val="7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gray">
          <a:xfrm>
            <a:off x="5965174" y="4140180"/>
            <a:ext cx="2928654" cy="493731"/>
          </a:xfrm>
          <a:prstGeom prst="bevel">
            <a:avLst>
              <a:gd name="adj" fmla="val 248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3529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99FF">
                    <a:alpha val="7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black">
          <a:xfrm>
            <a:off x="228599" y="1261993"/>
            <a:ext cx="2895601" cy="292900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smtClean="0"/>
              <a:t>(1) </a:t>
            </a:r>
            <a:r>
              <a:rPr lang="en-US" sz="1600" b="1" dirty="0" err="1" smtClean="0"/>
              <a:t>Q.lý</a:t>
            </a:r>
            <a:r>
              <a:rPr lang="en-US" sz="1600" b="1" dirty="0"/>
              <a:t>, </a:t>
            </a:r>
            <a:r>
              <a:rPr lang="en-US" sz="1600" b="1" dirty="0" err="1"/>
              <a:t>giám</a:t>
            </a:r>
            <a:r>
              <a:rPr lang="en-US" sz="1600" b="1" dirty="0"/>
              <a:t> </a:t>
            </a:r>
            <a:r>
              <a:rPr lang="en-US" sz="1600" b="1" dirty="0" err="1"/>
              <a:t>sát</a:t>
            </a:r>
            <a:r>
              <a:rPr lang="en-US" sz="1600" b="1" dirty="0"/>
              <a:t> </a:t>
            </a:r>
            <a:r>
              <a:rPr lang="en-US" sz="1600" b="1" dirty="0" err="1"/>
              <a:t>chặt</a:t>
            </a:r>
            <a:r>
              <a:rPr lang="en-US" sz="1600" b="1" dirty="0"/>
              <a:t> </a:t>
            </a:r>
            <a:r>
              <a:rPr lang="en-US" sz="1600" b="1" dirty="0" err="1"/>
              <a:t>chẽ</a:t>
            </a:r>
            <a:r>
              <a:rPr lang="en-US" sz="1600" b="1" dirty="0"/>
              <a:t> </a:t>
            </a:r>
            <a:r>
              <a:rPr lang="en-US" sz="1600" b="1" dirty="0" err="1"/>
              <a:t>biên</a:t>
            </a:r>
            <a:r>
              <a:rPr lang="en-US" sz="1600" b="1" dirty="0"/>
              <a:t> </a:t>
            </a:r>
            <a:r>
              <a:rPr lang="en-US" sz="1600" b="1" dirty="0" err="1"/>
              <a:t>chế</a:t>
            </a:r>
            <a:r>
              <a:rPr lang="en-US" sz="1600" b="1" dirty="0"/>
              <a:t> </a:t>
            </a:r>
            <a:r>
              <a:rPr lang="en-US" sz="1600" b="1" dirty="0" err="1"/>
              <a:t>của</a:t>
            </a:r>
            <a:r>
              <a:rPr lang="en-US" sz="1600" b="1" dirty="0"/>
              <a:t> </a:t>
            </a:r>
            <a:r>
              <a:rPr lang="en-US" sz="1600" b="1" dirty="0" err="1"/>
              <a:t>các</a:t>
            </a:r>
            <a:r>
              <a:rPr lang="en-US" sz="1600" b="1" dirty="0"/>
              <a:t> đ/</a:t>
            </a:r>
            <a:r>
              <a:rPr lang="en-US" sz="1600" b="1" dirty="0" err="1"/>
              <a:t>vị</a:t>
            </a:r>
            <a:r>
              <a:rPr lang="en-US" sz="1600" b="1" dirty="0"/>
              <a:t> SN </a:t>
            </a:r>
            <a:r>
              <a:rPr lang="en-US" sz="1600" b="1" dirty="0" err="1"/>
              <a:t>công</a:t>
            </a:r>
            <a:r>
              <a:rPr lang="en-US" sz="1600" b="1" dirty="0"/>
              <a:t> </a:t>
            </a:r>
            <a:r>
              <a:rPr lang="en-US" sz="1600" b="1" dirty="0" err="1" smtClean="0"/>
              <a:t>lập</a:t>
            </a:r>
            <a:r>
              <a:rPr lang="en-US" sz="1600" b="1" dirty="0" smtClean="0"/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i="1" dirty="0" smtClean="0">
                <a:solidFill>
                  <a:srgbClr val="FF0000"/>
                </a:solidFill>
              </a:rPr>
              <a:t>-</a:t>
            </a:r>
            <a:r>
              <a:rPr lang="en-US" sz="1600" b="1" i="1" dirty="0" err="1" smtClean="0">
                <a:solidFill>
                  <a:srgbClr val="FF0000"/>
                </a:solidFill>
              </a:rPr>
              <a:t>Thí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điểm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thi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tuyển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và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thuê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G.đốc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điều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hành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tại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các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đ.vị</a:t>
            </a:r>
            <a:endParaRPr lang="en-US" sz="1600" b="1" i="1" dirty="0" smtClean="0">
              <a:solidFill>
                <a:srgbClr val="FF0000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rgbClr val="0000FF"/>
                </a:solidFill>
              </a:rPr>
              <a:t>- </a:t>
            </a:r>
            <a:r>
              <a:rPr lang="en-US" sz="1600" b="1" dirty="0" err="1" smtClean="0">
                <a:solidFill>
                  <a:srgbClr val="0000FF"/>
                </a:solidFill>
              </a:rPr>
              <a:t>Thực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hiện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chế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độ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hợp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đồng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có</a:t>
            </a:r>
            <a:r>
              <a:rPr lang="en-US" sz="1600" b="1" i="1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thời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hạn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đối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với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viên</a:t>
            </a:r>
            <a:r>
              <a:rPr lang="en-US" sz="1600" b="1" i="1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chức</a:t>
            </a:r>
            <a:r>
              <a:rPr lang="en-US" sz="1600" b="1" i="1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tuyển</a:t>
            </a:r>
            <a:r>
              <a:rPr lang="en-US" sz="1600" b="1" i="1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dụng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mới</a:t>
            </a:r>
            <a:r>
              <a:rPr lang="en-US" sz="1600" b="1" i="1" dirty="0" smtClean="0">
                <a:solidFill>
                  <a:srgbClr val="0000FF"/>
                </a:solidFill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rgbClr val="800000"/>
                </a:solidFill>
              </a:rPr>
              <a:t>- </a:t>
            </a:r>
            <a:r>
              <a:rPr lang="en-US" sz="1600" b="1" i="1" dirty="0" smtClean="0">
                <a:solidFill>
                  <a:srgbClr val="800000"/>
                </a:solidFill>
              </a:rPr>
              <a:t>Cho </a:t>
            </a:r>
            <a:r>
              <a:rPr lang="en-US" sz="1600" b="1" i="1" dirty="0" err="1" smtClean="0">
                <a:solidFill>
                  <a:srgbClr val="800000"/>
                </a:solidFill>
              </a:rPr>
              <a:t>thôi</a:t>
            </a:r>
            <a:r>
              <a:rPr lang="en-US" sz="1600" b="1" i="1" dirty="0" smtClean="0">
                <a:solidFill>
                  <a:srgbClr val="800000"/>
                </a:solidFill>
              </a:rPr>
              <a:t> </a:t>
            </a:r>
            <a:r>
              <a:rPr lang="en-US" sz="1600" b="1" i="1" dirty="0" err="1" smtClean="0">
                <a:solidFill>
                  <a:srgbClr val="800000"/>
                </a:solidFill>
              </a:rPr>
              <a:t>việc</a:t>
            </a:r>
            <a:r>
              <a:rPr lang="en-US" sz="1600" b="1" i="1" dirty="0" smtClean="0">
                <a:solidFill>
                  <a:srgbClr val="800000"/>
                </a:solidFill>
              </a:rPr>
              <a:t> </a:t>
            </a:r>
            <a:r>
              <a:rPr lang="en-US" sz="1600" b="1" i="1" dirty="0" err="1" smtClean="0">
                <a:solidFill>
                  <a:srgbClr val="800000"/>
                </a:solidFill>
              </a:rPr>
              <a:t>các</a:t>
            </a:r>
            <a:r>
              <a:rPr lang="en-US" sz="1600" b="1" i="1" dirty="0" smtClean="0">
                <a:solidFill>
                  <a:srgbClr val="800000"/>
                </a:solidFill>
              </a:rPr>
              <a:t> </a:t>
            </a:r>
            <a:r>
              <a:rPr lang="en-US" sz="1600" b="1" i="1" dirty="0" err="1" smtClean="0">
                <a:solidFill>
                  <a:srgbClr val="800000"/>
                </a:solidFill>
              </a:rPr>
              <a:t>viên</a:t>
            </a:r>
            <a:r>
              <a:rPr lang="en-US" sz="1600" b="1" i="1" dirty="0" smtClean="0">
                <a:solidFill>
                  <a:srgbClr val="800000"/>
                </a:solidFill>
              </a:rPr>
              <a:t> </a:t>
            </a:r>
            <a:r>
              <a:rPr lang="en-US" sz="1600" b="1" i="1" dirty="0" err="1" smtClean="0">
                <a:solidFill>
                  <a:srgbClr val="800000"/>
                </a:solidFill>
              </a:rPr>
              <a:t>chức</a:t>
            </a:r>
            <a:r>
              <a:rPr lang="en-US" sz="1600" b="1" i="1" dirty="0" smtClean="0">
                <a:solidFill>
                  <a:srgbClr val="800000"/>
                </a:solidFill>
              </a:rPr>
              <a:t> </a:t>
            </a:r>
            <a:r>
              <a:rPr lang="en-US" sz="1600" b="1" i="1" dirty="0">
                <a:solidFill>
                  <a:srgbClr val="800000"/>
                </a:solidFill>
              </a:rPr>
              <a:t>2 </a:t>
            </a:r>
            <a:r>
              <a:rPr lang="en-US" sz="1600" b="1" i="1" dirty="0" err="1">
                <a:solidFill>
                  <a:srgbClr val="800000"/>
                </a:solidFill>
              </a:rPr>
              <a:t>năm</a:t>
            </a:r>
            <a:r>
              <a:rPr lang="en-US" sz="1600" b="1" i="1" dirty="0">
                <a:solidFill>
                  <a:srgbClr val="800000"/>
                </a:solidFill>
              </a:rPr>
              <a:t> </a:t>
            </a:r>
            <a:r>
              <a:rPr lang="en-US" sz="1600" b="1" i="1" dirty="0" err="1" smtClean="0">
                <a:solidFill>
                  <a:srgbClr val="800000"/>
                </a:solidFill>
              </a:rPr>
              <a:t>liền</a:t>
            </a:r>
            <a:r>
              <a:rPr lang="en-US" sz="1600" b="1" i="1" dirty="0" smtClean="0">
                <a:solidFill>
                  <a:srgbClr val="800000"/>
                </a:solidFill>
              </a:rPr>
              <a:t> </a:t>
            </a:r>
            <a:r>
              <a:rPr lang="en-US" sz="1600" b="1" i="1" dirty="0" err="1">
                <a:solidFill>
                  <a:srgbClr val="800000"/>
                </a:solidFill>
              </a:rPr>
              <a:t>không</a:t>
            </a:r>
            <a:r>
              <a:rPr lang="en-US" sz="1600" b="1" i="1" dirty="0">
                <a:solidFill>
                  <a:srgbClr val="800000"/>
                </a:solidFill>
              </a:rPr>
              <a:t> </a:t>
            </a:r>
            <a:r>
              <a:rPr lang="en-US" sz="1600" b="1" i="1" dirty="0" err="1">
                <a:solidFill>
                  <a:srgbClr val="800000"/>
                </a:solidFill>
              </a:rPr>
              <a:t>hoàn</a:t>
            </a:r>
            <a:r>
              <a:rPr lang="en-US" sz="1600" b="1" i="1" dirty="0">
                <a:solidFill>
                  <a:srgbClr val="800000"/>
                </a:solidFill>
              </a:rPr>
              <a:t> </a:t>
            </a:r>
            <a:r>
              <a:rPr lang="en-US" sz="1600" b="1" i="1" dirty="0" err="1">
                <a:solidFill>
                  <a:srgbClr val="800000"/>
                </a:solidFill>
              </a:rPr>
              <a:t>thành</a:t>
            </a:r>
            <a:r>
              <a:rPr lang="en-US" sz="1600" b="1" i="1" dirty="0">
                <a:solidFill>
                  <a:srgbClr val="800000"/>
                </a:solidFill>
              </a:rPr>
              <a:t> </a:t>
            </a:r>
            <a:r>
              <a:rPr lang="en-US" sz="1600" b="1" i="1" dirty="0" err="1">
                <a:solidFill>
                  <a:srgbClr val="800000"/>
                </a:solidFill>
              </a:rPr>
              <a:t>nhiệm</a:t>
            </a:r>
            <a:r>
              <a:rPr lang="en-US" sz="1600" b="1" i="1" dirty="0">
                <a:solidFill>
                  <a:srgbClr val="800000"/>
                </a:solidFill>
              </a:rPr>
              <a:t> </a:t>
            </a:r>
            <a:r>
              <a:rPr lang="en-US" sz="1600" b="1" i="1" dirty="0" err="1">
                <a:solidFill>
                  <a:srgbClr val="800000"/>
                </a:solidFill>
              </a:rPr>
              <a:t>vụ</a:t>
            </a:r>
            <a:r>
              <a:rPr lang="en-US" sz="1600" b="1" dirty="0" smtClean="0">
                <a:solidFill>
                  <a:srgbClr val="800000"/>
                </a:solidFill>
              </a:rPr>
              <a:t>. </a:t>
            </a:r>
            <a:r>
              <a:rPr lang="en-US" sz="1600" b="1" i="1" dirty="0" smtClean="0">
                <a:solidFill>
                  <a:srgbClr val="800000"/>
                </a:solidFill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</a:rPr>
              <a:t> </a:t>
            </a: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black">
          <a:xfrm>
            <a:off x="3124201" y="2095222"/>
            <a:ext cx="2819400" cy="186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/>
              <a:t>(2) </a:t>
            </a:r>
            <a:r>
              <a:rPr lang="en-US" sz="1600" b="1" i="1" dirty="0" err="1"/>
              <a:t>Chấm</a:t>
            </a:r>
            <a:r>
              <a:rPr lang="en-US" sz="1600" b="1" i="1" dirty="0"/>
              <a:t> </a:t>
            </a:r>
            <a:r>
              <a:rPr lang="en-US" sz="1600" b="1" i="1" dirty="0" err="1"/>
              <a:t>dứt</a:t>
            </a:r>
            <a:r>
              <a:rPr lang="en-US" sz="1600" b="1" i="1" dirty="0"/>
              <a:t> </a:t>
            </a:r>
            <a:r>
              <a:rPr lang="en-US" sz="1600" b="1" i="1" dirty="0" err="1"/>
              <a:t>việc</a:t>
            </a:r>
            <a:r>
              <a:rPr lang="en-US" sz="1600" b="1" i="1" dirty="0"/>
              <a:t> </a:t>
            </a:r>
            <a:r>
              <a:rPr lang="en-US" sz="1600" b="1" i="1" dirty="0" err="1"/>
              <a:t>tự</a:t>
            </a:r>
            <a:r>
              <a:rPr lang="en-US" sz="1600" b="1" i="1" dirty="0"/>
              <a:t> </a:t>
            </a:r>
            <a:r>
              <a:rPr lang="en-US" sz="1600" b="1" i="1" dirty="0" err="1"/>
              <a:t>phê</a:t>
            </a:r>
            <a:r>
              <a:rPr lang="en-US" sz="1600" b="1" i="1" dirty="0"/>
              <a:t> </a:t>
            </a:r>
            <a:r>
              <a:rPr lang="en-US" sz="1600" b="1" i="1" dirty="0" err="1"/>
              <a:t>duyệt</a:t>
            </a:r>
            <a:r>
              <a:rPr lang="en-US" sz="1600" b="1" i="1" dirty="0"/>
              <a:t> </a:t>
            </a:r>
            <a:r>
              <a:rPr lang="en-US" sz="1600" b="1" i="1" dirty="0" err="1"/>
              <a:t>và</a:t>
            </a:r>
            <a:r>
              <a:rPr lang="en-US" sz="1600" b="1" i="1" dirty="0"/>
              <a:t> </a:t>
            </a:r>
            <a:r>
              <a:rPr lang="en-US" sz="1600" b="1" i="1" dirty="0" err="1"/>
              <a:t>giao</a:t>
            </a:r>
            <a:r>
              <a:rPr lang="en-US" sz="1600" b="1" i="1" dirty="0"/>
              <a:t> </a:t>
            </a:r>
            <a:r>
              <a:rPr lang="en-US" sz="1600" b="1" i="1" dirty="0" err="1"/>
              <a:t>biên</a:t>
            </a:r>
            <a:r>
              <a:rPr lang="en-US" sz="1600" b="1" i="1" dirty="0"/>
              <a:t> </a:t>
            </a:r>
            <a:r>
              <a:rPr lang="en-US" sz="1600" b="1" i="1" dirty="0" err="1"/>
              <a:t>chế</a:t>
            </a:r>
            <a:r>
              <a:rPr lang="en-US" sz="1600" b="1" i="1" dirty="0"/>
              <a:t> </a:t>
            </a:r>
            <a:r>
              <a:rPr lang="en-US" sz="1600" b="1" i="1" dirty="0" err="1"/>
              <a:t>sự</a:t>
            </a:r>
            <a:r>
              <a:rPr lang="en-US" sz="1600" b="1" i="1" dirty="0"/>
              <a:t> </a:t>
            </a:r>
            <a:r>
              <a:rPr lang="en-US" sz="1600" b="1" i="1" dirty="0" err="1"/>
              <a:t>nghiệp</a:t>
            </a:r>
            <a:r>
              <a:rPr lang="en-US" sz="1600" b="1" i="1" dirty="0"/>
              <a:t> </a:t>
            </a:r>
            <a:r>
              <a:rPr lang="en-US" sz="1600" b="1" i="1" dirty="0" err="1"/>
              <a:t>vượt</a:t>
            </a:r>
            <a:r>
              <a:rPr lang="en-US" sz="1600" b="1" i="1" dirty="0"/>
              <a:t> </a:t>
            </a:r>
            <a:r>
              <a:rPr lang="en-US" sz="1600" b="1" i="1" dirty="0" err="1"/>
              <a:t>quá</a:t>
            </a:r>
            <a:r>
              <a:rPr lang="en-US" sz="1600" b="1" i="1" dirty="0"/>
              <a:t> </a:t>
            </a:r>
            <a:r>
              <a:rPr lang="en-US" sz="1600" b="1" i="1" dirty="0" err="1"/>
              <a:t>số</a:t>
            </a:r>
            <a:r>
              <a:rPr lang="en-US" sz="1600" b="1" i="1" dirty="0"/>
              <a:t> </a:t>
            </a:r>
            <a:r>
              <a:rPr lang="en-US" sz="1600" b="1" i="1" dirty="0" err="1"/>
              <a:t>lượng</a:t>
            </a:r>
            <a:r>
              <a:rPr lang="en-US" sz="1600" b="1" i="1" dirty="0"/>
              <a:t> </a:t>
            </a:r>
            <a:r>
              <a:rPr lang="en-US" sz="1600" b="1" dirty="0" err="1"/>
              <a:t>được</a:t>
            </a:r>
            <a:r>
              <a:rPr lang="en-US" sz="1600" b="1" dirty="0"/>
              <a:t> </a:t>
            </a:r>
            <a:r>
              <a:rPr lang="en-US" sz="1600" b="1" dirty="0" err="1" smtClean="0"/>
              <a:t>giao</a:t>
            </a:r>
            <a:r>
              <a:rPr lang="en-US" sz="1600" b="1" dirty="0" smtClean="0"/>
              <a:t>. </a:t>
            </a:r>
            <a:endParaRPr lang="en-US" sz="1600" b="1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>
                <a:solidFill>
                  <a:srgbClr val="CC3300"/>
                </a:solidFill>
              </a:rPr>
              <a:t>- </a:t>
            </a:r>
            <a:r>
              <a:rPr lang="en-US" sz="1600" b="1" dirty="0" err="1" smtClean="0">
                <a:solidFill>
                  <a:srgbClr val="CC3300"/>
                </a:solidFill>
              </a:rPr>
              <a:t>G</a:t>
            </a:r>
            <a:r>
              <a:rPr lang="en-US" sz="1600" b="1" i="1" dirty="0" err="1" smtClean="0">
                <a:solidFill>
                  <a:srgbClr val="CC3300"/>
                </a:solidFill>
              </a:rPr>
              <a:t>iải</a:t>
            </a:r>
            <a:r>
              <a:rPr lang="en-US" sz="1600" b="1" i="1" dirty="0" smtClean="0">
                <a:solidFill>
                  <a:srgbClr val="CC3300"/>
                </a:solidFill>
              </a:rPr>
              <a:t> </a:t>
            </a:r>
            <a:r>
              <a:rPr lang="en-US" sz="1600" b="1" i="1" dirty="0" err="1">
                <a:solidFill>
                  <a:srgbClr val="CC3300"/>
                </a:solidFill>
              </a:rPr>
              <a:t>quyết</a:t>
            </a:r>
            <a:r>
              <a:rPr lang="en-US" sz="1600" b="1" i="1" dirty="0">
                <a:solidFill>
                  <a:srgbClr val="CC3300"/>
                </a:solidFill>
              </a:rPr>
              <a:t> </a:t>
            </a:r>
            <a:r>
              <a:rPr lang="en-US" sz="1600" b="1" i="1" dirty="0" err="1">
                <a:solidFill>
                  <a:srgbClr val="CC3300"/>
                </a:solidFill>
              </a:rPr>
              <a:t>dứt</a:t>
            </a:r>
            <a:r>
              <a:rPr lang="en-US" sz="1600" b="1" i="1" dirty="0">
                <a:solidFill>
                  <a:srgbClr val="CC3300"/>
                </a:solidFill>
              </a:rPr>
              <a:t> </a:t>
            </a:r>
            <a:r>
              <a:rPr lang="en-US" sz="1600" b="1" i="1" dirty="0" err="1">
                <a:solidFill>
                  <a:srgbClr val="CC3300"/>
                </a:solidFill>
              </a:rPr>
              <a:t>điểm</a:t>
            </a:r>
            <a:r>
              <a:rPr lang="en-US" sz="1600" b="1" i="1" dirty="0">
                <a:solidFill>
                  <a:srgbClr val="CC3300"/>
                </a:solidFill>
              </a:rPr>
              <a:t> </a:t>
            </a:r>
            <a:r>
              <a:rPr lang="en-US" sz="1600" b="1" i="1" dirty="0" err="1">
                <a:solidFill>
                  <a:srgbClr val="CC3300"/>
                </a:solidFill>
              </a:rPr>
              <a:t>số</a:t>
            </a:r>
            <a:r>
              <a:rPr lang="en-US" sz="1600" b="1" i="1" dirty="0">
                <a:solidFill>
                  <a:srgbClr val="CC3300"/>
                </a:solidFill>
              </a:rPr>
              <a:t> </a:t>
            </a:r>
            <a:r>
              <a:rPr lang="en-US" sz="1600" b="1" i="1" dirty="0" err="1">
                <a:solidFill>
                  <a:srgbClr val="CC3300"/>
                </a:solidFill>
              </a:rPr>
              <a:t>viên</a:t>
            </a:r>
            <a:r>
              <a:rPr lang="en-US" sz="1600" b="1" i="1" dirty="0">
                <a:solidFill>
                  <a:srgbClr val="CC3300"/>
                </a:solidFill>
              </a:rPr>
              <a:t> </a:t>
            </a:r>
            <a:r>
              <a:rPr lang="en-US" sz="1600" b="1" i="1" dirty="0" err="1">
                <a:solidFill>
                  <a:srgbClr val="CC3300"/>
                </a:solidFill>
              </a:rPr>
              <a:t>chức</a:t>
            </a:r>
            <a:r>
              <a:rPr lang="en-US" sz="1600" b="1" i="1" dirty="0">
                <a:solidFill>
                  <a:srgbClr val="CC3300"/>
                </a:solidFill>
              </a:rPr>
              <a:t> </a:t>
            </a:r>
            <a:r>
              <a:rPr lang="en-US" sz="1600" b="1" i="1" dirty="0" err="1">
                <a:solidFill>
                  <a:srgbClr val="CC3300"/>
                </a:solidFill>
              </a:rPr>
              <a:t>và</a:t>
            </a:r>
            <a:r>
              <a:rPr lang="en-US" sz="1600" b="1" i="1" dirty="0">
                <a:solidFill>
                  <a:srgbClr val="CC3300"/>
                </a:solidFill>
              </a:rPr>
              <a:t> </a:t>
            </a:r>
            <a:r>
              <a:rPr lang="en-US" sz="1600" b="1" i="1" dirty="0" err="1">
                <a:solidFill>
                  <a:srgbClr val="CC3300"/>
                </a:solidFill>
              </a:rPr>
              <a:t>số</a:t>
            </a:r>
            <a:r>
              <a:rPr lang="en-US" sz="1600" b="1" i="1" dirty="0">
                <a:solidFill>
                  <a:srgbClr val="CC3300"/>
                </a:solidFill>
              </a:rPr>
              <a:t> </a:t>
            </a:r>
            <a:r>
              <a:rPr lang="en-US" sz="1600" b="1" i="1" dirty="0" smtClean="0">
                <a:solidFill>
                  <a:srgbClr val="CC3300"/>
                </a:solidFill>
              </a:rPr>
              <a:t>LĐ </a:t>
            </a:r>
            <a:r>
              <a:rPr lang="en-US" sz="1600" b="1" i="1" dirty="0" err="1">
                <a:solidFill>
                  <a:srgbClr val="CC3300"/>
                </a:solidFill>
              </a:rPr>
              <a:t>vượt</a:t>
            </a:r>
            <a:r>
              <a:rPr lang="en-US" sz="1600" b="1" dirty="0">
                <a:solidFill>
                  <a:srgbClr val="CC3300"/>
                </a:solidFill>
              </a:rPr>
              <a:t> </a:t>
            </a:r>
            <a:r>
              <a:rPr lang="en-US" sz="1600" b="1" i="1" dirty="0" err="1" smtClean="0">
                <a:solidFill>
                  <a:srgbClr val="CC3300"/>
                </a:solidFill>
              </a:rPr>
              <a:t>quá</a:t>
            </a:r>
            <a:r>
              <a:rPr lang="en-US" sz="1600" b="1" i="1" dirty="0" smtClean="0">
                <a:solidFill>
                  <a:srgbClr val="CC3300"/>
                </a:solidFill>
              </a:rPr>
              <a:t> </a:t>
            </a:r>
            <a:r>
              <a:rPr lang="en-US" sz="1600" b="1" i="1" dirty="0" err="1">
                <a:solidFill>
                  <a:srgbClr val="CC3300"/>
                </a:solidFill>
              </a:rPr>
              <a:t>biên</a:t>
            </a:r>
            <a:r>
              <a:rPr lang="en-US" sz="1600" b="1" i="1" dirty="0">
                <a:solidFill>
                  <a:srgbClr val="CC3300"/>
                </a:solidFill>
              </a:rPr>
              <a:t> </a:t>
            </a:r>
            <a:r>
              <a:rPr lang="en-US" sz="1600" b="1" i="1" dirty="0" err="1">
                <a:solidFill>
                  <a:srgbClr val="CC3300"/>
                </a:solidFill>
              </a:rPr>
              <a:t>chế</a:t>
            </a:r>
            <a:r>
              <a:rPr lang="en-US" sz="1600" b="1" dirty="0">
                <a:solidFill>
                  <a:srgbClr val="CC3300"/>
                </a:solidFill>
              </a:rPr>
              <a:t> </a:t>
            </a:r>
            <a:r>
              <a:rPr lang="en-US" sz="1600" b="1" dirty="0" err="1">
                <a:solidFill>
                  <a:srgbClr val="CC3300"/>
                </a:solidFill>
              </a:rPr>
              <a:t>được</a:t>
            </a:r>
            <a:r>
              <a:rPr lang="en-US" sz="1600" b="1" dirty="0">
                <a:solidFill>
                  <a:srgbClr val="CC3300"/>
                </a:solidFill>
              </a:rPr>
              <a:t> </a:t>
            </a:r>
            <a:r>
              <a:rPr lang="en-US" sz="1600" b="1" dirty="0" err="1" smtClean="0">
                <a:solidFill>
                  <a:srgbClr val="CC3300"/>
                </a:solidFill>
              </a:rPr>
              <a:t>giao</a:t>
            </a:r>
            <a:r>
              <a:rPr lang="en-US" sz="1600" b="1" dirty="0" smtClean="0">
                <a:solidFill>
                  <a:srgbClr val="CC3300"/>
                </a:solidFill>
              </a:rPr>
              <a:t>. 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black">
          <a:xfrm>
            <a:off x="5965173" y="1092716"/>
            <a:ext cx="2884265" cy="285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/>
              <a:t>(3</a:t>
            </a:r>
            <a:r>
              <a:rPr lang="en-US" sz="1600" b="1" dirty="0" smtClean="0"/>
              <a:t>) </a:t>
            </a:r>
            <a:r>
              <a:rPr lang="en-US" sz="1600" b="1" dirty="0" err="1" smtClean="0"/>
              <a:t>P</a:t>
            </a:r>
            <a:r>
              <a:rPr lang="en-US" sz="1600" b="1" i="1" dirty="0" err="1" smtClean="0"/>
              <a:t>hân</a:t>
            </a:r>
            <a:r>
              <a:rPr lang="en-US" sz="1600" b="1" i="1" dirty="0" smtClean="0"/>
              <a:t> </a:t>
            </a:r>
            <a:r>
              <a:rPr lang="en-US" sz="1600" b="1" i="1" dirty="0" err="1"/>
              <a:t>loại</a:t>
            </a:r>
            <a:r>
              <a:rPr lang="en-US" sz="1600" b="1" i="1" dirty="0"/>
              <a:t> </a:t>
            </a:r>
            <a:r>
              <a:rPr lang="en-US" sz="1600" b="1" i="1" dirty="0" err="1"/>
              <a:t>viên</a:t>
            </a:r>
            <a:r>
              <a:rPr lang="en-US" sz="1600" b="1" i="1" dirty="0"/>
              <a:t> </a:t>
            </a:r>
            <a:r>
              <a:rPr lang="en-US" sz="1600" b="1" i="1" dirty="0" err="1"/>
              <a:t>chức</a:t>
            </a:r>
            <a:r>
              <a:rPr lang="en-US" sz="1600" b="1" i="1" dirty="0"/>
              <a:t> </a:t>
            </a:r>
            <a:r>
              <a:rPr lang="en-US" sz="1600" b="1" i="1" dirty="0" err="1"/>
              <a:t>theo</a:t>
            </a:r>
            <a:r>
              <a:rPr lang="en-US" sz="1600" b="1" i="1" dirty="0"/>
              <a:t> </a:t>
            </a:r>
            <a:r>
              <a:rPr lang="en-US" sz="1600" b="1" i="1" dirty="0" err="1"/>
              <a:t>vị</a:t>
            </a:r>
            <a:r>
              <a:rPr lang="en-US" sz="1600" b="1" i="1" dirty="0"/>
              <a:t> </a:t>
            </a:r>
            <a:r>
              <a:rPr lang="en-US" sz="1600" b="1" i="1" dirty="0" err="1"/>
              <a:t>trí</a:t>
            </a:r>
            <a:r>
              <a:rPr lang="en-US" sz="1600" b="1" i="1" dirty="0"/>
              <a:t> </a:t>
            </a:r>
            <a:r>
              <a:rPr lang="en-US" sz="1600" b="1" i="1" dirty="0" err="1"/>
              <a:t>việc</a:t>
            </a:r>
            <a:r>
              <a:rPr lang="en-US" sz="1600" b="1" i="1" dirty="0"/>
              <a:t> </a:t>
            </a:r>
            <a:r>
              <a:rPr lang="en-US" sz="1600" b="1" i="1" dirty="0" err="1" smtClean="0"/>
              <a:t>làm</a:t>
            </a:r>
            <a:r>
              <a:rPr lang="en-US" sz="1600" b="1" dirty="0" smtClean="0"/>
              <a:t>; </a:t>
            </a:r>
            <a:r>
              <a:rPr lang="en-US" sz="1600" b="1" dirty="0" err="1" smtClean="0"/>
              <a:t>bố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trí</a:t>
            </a:r>
            <a:r>
              <a:rPr lang="en-US" sz="1600" b="1" dirty="0" smtClean="0"/>
              <a:t>, </a:t>
            </a:r>
            <a:r>
              <a:rPr lang="en-US" sz="1600" b="1" dirty="0" err="1"/>
              <a:t>sắp</a:t>
            </a:r>
            <a:r>
              <a:rPr lang="en-US" sz="1600" b="1" dirty="0"/>
              <a:t> </a:t>
            </a:r>
            <a:r>
              <a:rPr lang="en-US" sz="1600" b="1" dirty="0" err="1" smtClean="0"/>
              <a:t>xếp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theo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ch.môn</a:t>
            </a:r>
            <a:r>
              <a:rPr lang="en-US" sz="1600" b="1" dirty="0"/>
              <a:t>, </a:t>
            </a:r>
            <a:r>
              <a:rPr lang="en-US" sz="1600" b="1" dirty="0" err="1" smtClean="0"/>
              <a:t>ngh</a:t>
            </a:r>
            <a:r>
              <a:rPr lang="en-US" sz="1600" b="1" dirty="0" smtClean="0"/>
              <a:t>/</a:t>
            </a:r>
            <a:r>
              <a:rPr lang="en-US" sz="1600" b="1" dirty="0" err="1" smtClean="0"/>
              <a:t>vụ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đạt</a:t>
            </a:r>
            <a:r>
              <a:rPr lang="en-US" sz="1600" b="1" dirty="0" smtClean="0"/>
              <a:t> </a:t>
            </a:r>
            <a:r>
              <a:rPr lang="en-US" sz="1600" b="1" dirty="0" err="1"/>
              <a:t>tỉ</a:t>
            </a:r>
            <a:r>
              <a:rPr lang="en-US" sz="1600" b="1" dirty="0"/>
              <a:t> </a:t>
            </a:r>
            <a:r>
              <a:rPr lang="en-US" sz="1600" b="1" dirty="0" err="1"/>
              <a:t>lệ</a:t>
            </a:r>
            <a:r>
              <a:rPr lang="en-US" sz="1600" b="1" dirty="0"/>
              <a:t> </a:t>
            </a:r>
            <a:r>
              <a:rPr lang="en-US" sz="1600" b="1" u="sng" dirty="0" err="1">
                <a:solidFill>
                  <a:srgbClr val="CC3300"/>
                </a:solidFill>
              </a:rPr>
              <a:t>ít</a:t>
            </a:r>
            <a:r>
              <a:rPr lang="en-US" sz="1600" b="1" u="sng" dirty="0">
                <a:solidFill>
                  <a:srgbClr val="CC3300"/>
                </a:solidFill>
              </a:rPr>
              <a:t> </a:t>
            </a:r>
            <a:r>
              <a:rPr lang="en-US" sz="1600" b="1" u="sng" dirty="0" err="1">
                <a:solidFill>
                  <a:srgbClr val="CC3300"/>
                </a:solidFill>
              </a:rPr>
              <a:t>nhất</a:t>
            </a:r>
            <a:r>
              <a:rPr lang="en-US" sz="1600" b="1" u="sng" dirty="0">
                <a:solidFill>
                  <a:srgbClr val="CC3300"/>
                </a:solidFill>
              </a:rPr>
              <a:t> 65%.</a:t>
            </a:r>
            <a:r>
              <a:rPr lang="en-US" sz="1600" b="1" dirty="0">
                <a:solidFill>
                  <a:srgbClr val="CC3300"/>
                </a:solidFill>
              </a:rPr>
              <a:t>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rgbClr val="0000FF"/>
                </a:solidFill>
              </a:rPr>
              <a:t>-</a:t>
            </a:r>
            <a:r>
              <a:rPr lang="en-US" sz="1600" b="1" dirty="0" smtClean="0">
                <a:solidFill>
                  <a:srgbClr val="800000"/>
                </a:solidFill>
              </a:rPr>
              <a:t>- </a:t>
            </a:r>
            <a:r>
              <a:rPr lang="en-US" sz="1600" b="1" i="1" dirty="0" err="1">
                <a:solidFill>
                  <a:srgbClr val="800000"/>
                </a:solidFill>
              </a:rPr>
              <a:t>Sắp</a:t>
            </a:r>
            <a:r>
              <a:rPr lang="en-US" sz="1600" b="1" i="1" dirty="0">
                <a:solidFill>
                  <a:srgbClr val="800000"/>
                </a:solidFill>
              </a:rPr>
              <a:t> </a:t>
            </a:r>
            <a:r>
              <a:rPr lang="en-US" sz="1600" b="1" i="1" dirty="0" err="1" smtClean="0">
                <a:solidFill>
                  <a:srgbClr val="800000"/>
                </a:solidFill>
              </a:rPr>
              <a:t>xếp</a:t>
            </a:r>
            <a:r>
              <a:rPr lang="en-US" sz="1600" b="1" i="1" dirty="0">
                <a:solidFill>
                  <a:srgbClr val="800000"/>
                </a:solidFill>
              </a:rPr>
              <a:t>,</a:t>
            </a:r>
            <a:r>
              <a:rPr lang="en-US" sz="1600" b="1" i="1" dirty="0" smtClean="0">
                <a:solidFill>
                  <a:srgbClr val="800000"/>
                </a:solidFill>
              </a:rPr>
              <a:t> </a:t>
            </a:r>
            <a:r>
              <a:rPr lang="en-US" sz="1600" b="1" i="1" dirty="0" err="1">
                <a:solidFill>
                  <a:srgbClr val="800000"/>
                </a:solidFill>
              </a:rPr>
              <a:t>tinh</a:t>
            </a:r>
            <a:r>
              <a:rPr lang="en-US" sz="1600" b="1" i="1" dirty="0">
                <a:solidFill>
                  <a:srgbClr val="800000"/>
                </a:solidFill>
              </a:rPr>
              <a:t> </a:t>
            </a:r>
            <a:r>
              <a:rPr lang="en-US" sz="1600" b="1" i="1" dirty="0" err="1">
                <a:solidFill>
                  <a:srgbClr val="800000"/>
                </a:solidFill>
              </a:rPr>
              <a:t>giản</a:t>
            </a:r>
            <a:r>
              <a:rPr lang="en-US" sz="1600" b="1" i="1" dirty="0">
                <a:solidFill>
                  <a:srgbClr val="800000"/>
                </a:solidFill>
              </a:rPr>
              <a:t> </a:t>
            </a:r>
            <a:r>
              <a:rPr lang="en-US" sz="1600" b="1" i="1" dirty="0" err="1">
                <a:solidFill>
                  <a:srgbClr val="800000"/>
                </a:solidFill>
              </a:rPr>
              <a:t>biên</a:t>
            </a:r>
            <a:r>
              <a:rPr lang="en-US" sz="1600" b="1" i="1" dirty="0">
                <a:solidFill>
                  <a:srgbClr val="800000"/>
                </a:solidFill>
              </a:rPr>
              <a:t> </a:t>
            </a:r>
            <a:r>
              <a:rPr lang="en-US" sz="1600" b="1" i="1" dirty="0" err="1">
                <a:solidFill>
                  <a:srgbClr val="800000"/>
                </a:solidFill>
              </a:rPr>
              <a:t>chế</a:t>
            </a:r>
            <a:r>
              <a:rPr lang="en-US" sz="1600" b="1" dirty="0">
                <a:solidFill>
                  <a:srgbClr val="800000"/>
                </a:solidFill>
              </a:rPr>
              <a:t> </a:t>
            </a:r>
            <a:r>
              <a:rPr lang="en-US" sz="1600" b="1" dirty="0" err="1">
                <a:solidFill>
                  <a:srgbClr val="800000"/>
                </a:solidFill>
              </a:rPr>
              <a:t>đối</a:t>
            </a:r>
            <a:r>
              <a:rPr lang="en-US" sz="1600" b="1" dirty="0">
                <a:solidFill>
                  <a:srgbClr val="800000"/>
                </a:solidFill>
              </a:rPr>
              <a:t> </a:t>
            </a:r>
            <a:r>
              <a:rPr lang="en-US" sz="1600" b="1" dirty="0" err="1">
                <a:solidFill>
                  <a:srgbClr val="800000"/>
                </a:solidFill>
              </a:rPr>
              <a:t>với</a:t>
            </a:r>
            <a:r>
              <a:rPr lang="en-US" sz="1600" b="1" dirty="0">
                <a:solidFill>
                  <a:srgbClr val="800000"/>
                </a:solidFill>
              </a:rPr>
              <a:t> </a:t>
            </a:r>
            <a:r>
              <a:rPr lang="en-US" sz="1600" b="1" dirty="0" err="1">
                <a:solidFill>
                  <a:srgbClr val="800000"/>
                </a:solidFill>
              </a:rPr>
              <a:t>các</a:t>
            </a:r>
            <a:r>
              <a:rPr lang="en-US" sz="1600" b="1" dirty="0">
                <a:solidFill>
                  <a:srgbClr val="800000"/>
                </a:solidFill>
              </a:rPr>
              <a:t> </a:t>
            </a:r>
            <a:r>
              <a:rPr lang="en-US" sz="1600" b="1" dirty="0" err="1">
                <a:solidFill>
                  <a:srgbClr val="800000"/>
                </a:solidFill>
              </a:rPr>
              <a:t>chức</a:t>
            </a:r>
            <a:r>
              <a:rPr lang="en-US" sz="1600" b="1" dirty="0">
                <a:solidFill>
                  <a:srgbClr val="800000"/>
                </a:solidFill>
              </a:rPr>
              <a:t> </a:t>
            </a:r>
            <a:r>
              <a:rPr lang="en-US" sz="1600" b="1" dirty="0" err="1" smtClean="0">
                <a:solidFill>
                  <a:srgbClr val="800000"/>
                </a:solidFill>
              </a:rPr>
              <a:t>danh</a:t>
            </a:r>
            <a:r>
              <a:rPr lang="en-US" sz="1600" b="1" dirty="0" smtClean="0">
                <a:solidFill>
                  <a:srgbClr val="FF0000"/>
                </a:solidFill>
              </a:rPr>
              <a:t>: </a:t>
            </a:r>
            <a:r>
              <a:rPr lang="en-US" sz="1600" b="1" dirty="0" err="1">
                <a:solidFill>
                  <a:srgbClr val="FF0000"/>
                </a:solidFill>
              </a:rPr>
              <a:t>kế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toán</a:t>
            </a:r>
            <a:r>
              <a:rPr lang="en-US" sz="1600" b="1" dirty="0">
                <a:solidFill>
                  <a:srgbClr val="FF0000"/>
                </a:solidFill>
              </a:rPr>
              <a:t>, y </a:t>
            </a:r>
            <a:r>
              <a:rPr lang="en-US" sz="1600" b="1" dirty="0" err="1">
                <a:solidFill>
                  <a:srgbClr val="FF0000"/>
                </a:solidFill>
              </a:rPr>
              <a:t>tế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học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đường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tại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các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trường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mầm</a:t>
            </a:r>
            <a:r>
              <a:rPr lang="en-US" sz="1600" b="1" dirty="0">
                <a:solidFill>
                  <a:srgbClr val="FF0000"/>
                </a:solidFill>
              </a:rPr>
              <a:t> non, </a:t>
            </a:r>
            <a:r>
              <a:rPr lang="en-US" sz="1600" b="1" dirty="0" err="1">
                <a:solidFill>
                  <a:srgbClr val="FF0000"/>
                </a:solidFill>
              </a:rPr>
              <a:t>phổ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thông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và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lái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xe</a:t>
            </a:r>
            <a:r>
              <a:rPr lang="en-US" sz="1600" b="1" dirty="0">
                <a:solidFill>
                  <a:srgbClr val="FF0000"/>
                </a:solidFill>
              </a:rPr>
              <a:t>, </a:t>
            </a:r>
            <a:r>
              <a:rPr lang="en-US" sz="1600" b="1" dirty="0" err="1">
                <a:solidFill>
                  <a:srgbClr val="FF0000"/>
                </a:solidFill>
              </a:rPr>
              <a:t>bảo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vệ</a:t>
            </a:r>
            <a:r>
              <a:rPr lang="en-US" sz="1600" b="1" dirty="0">
                <a:solidFill>
                  <a:srgbClr val="FF0000"/>
                </a:solidFill>
              </a:rPr>
              <a:t>, </a:t>
            </a:r>
            <a:r>
              <a:rPr lang="en-US" sz="1600" b="1" dirty="0" err="1">
                <a:solidFill>
                  <a:srgbClr val="FF0000"/>
                </a:solidFill>
              </a:rPr>
              <a:t>nhân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viên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phục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vụ</a:t>
            </a:r>
            <a:r>
              <a:rPr lang="en-US" sz="1600" b="1" dirty="0">
                <a:solidFill>
                  <a:srgbClr val="FF0000"/>
                </a:solidFill>
              </a:rPr>
              <a:t> ở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đ/</a:t>
            </a:r>
            <a:r>
              <a:rPr lang="en-US" sz="1600" b="1" dirty="0" err="1">
                <a:solidFill>
                  <a:srgbClr val="FF0000"/>
                </a:solidFill>
              </a:rPr>
              <a:t>vị</a:t>
            </a:r>
            <a:r>
              <a:rPr lang="en-US" sz="1600" b="1" dirty="0">
                <a:solidFill>
                  <a:srgbClr val="FF0000"/>
                </a:solidFill>
              </a:rPr>
              <a:t> SN </a:t>
            </a:r>
            <a:r>
              <a:rPr lang="en-US" sz="1600" b="1" dirty="0" err="1">
                <a:solidFill>
                  <a:srgbClr val="FF0000"/>
                </a:solidFill>
              </a:rPr>
              <a:t>công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lập</a:t>
            </a:r>
            <a:r>
              <a:rPr lang="en-US" sz="1600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black">
          <a:xfrm>
            <a:off x="703731" y="4251325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Một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white">
          <a:xfrm>
            <a:off x="1905000" y="4933890"/>
            <a:ext cx="6848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</a:rPr>
              <a:t>Bốn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white">
          <a:xfrm>
            <a:off x="6011296" y="4876800"/>
            <a:ext cx="7409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</a:rPr>
              <a:t>Năm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black">
          <a:xfrm>
            <a:off x="318373" y="5257800"/>
            <a:ext cx="4253628" cy="142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(</a:t>
            </a:r>
            <a:r>
              <a:rPr lang="en-US" sz="1600" b="1" dirty="0"/>
              <a:t>4) </a:t>
            </a:r>
            <a:r>
              <a:rPr lang="en-US" sz="1600" b="1" i="1" dirty="0" err="1"/>
              <a:t>Quy</a:t>
            </a:r>
            <a:r>
              <a:rPr lang="en-US" sz="1600" b="1" i="1" dirty="0"/>
              <a:t> </a:t>
            </a:r>
            <a:r>
              <a:rPr lang="en-US" sz="1600" b="1" i="1" dirty="0" err="1"/>
              <a:t>định</a:t>
            </a:r>
            <a:r>
              <a:rPr lang="en-US" sz="1600" b="1" i="1" dirty="0"/>
              <a:t> </a:t>
            </a:r>
            <a:r>
              <a:rPr lang="en-US" sz="1600" b="1" i="1" dirty="0" err="1"/>
              <a:t>và</a:t>
            </a:r>
            <a:r>
              <a:rPr lang="en-US" sz="1600" b="1" i="1" dirty="0"/>
              <a:t> </a:t>
            </a:r>
            <a:r>
              <a:rPr lang="en-US" sz="1600" b="1" i="1" dirty="0" err="1"/>
              <a:t>thực</a:t>
            </a:r>
            <a:r>
              <a:rPr lang="en-US" sz="1600" b="1" i="1" dirty="0"/>
              <a:t> </a:t>
            </a:r>
            <a:r>
              <a:rPr lang="en-US" sz="1600" b="1" i="1" dirty="0" err="1"/>
              <a:t>hiện</a:t>
            </a:r>
            <a:r>
              <a:rPr lang="en-US" sz="1600" b="1" i="1" dirty="0"/>
              <a:t> </a:t>
            </a:r>
            <a:r>
              <a:rPr lang="en-US" sz="1600" b="1" i="1" dirty="0" err="1"/>
              <a:t>nghiêm</a:t>
            </a:r>
            <a:r>
              <a:rPr lang="en-US" sz="1600" b="1" i="1" dirty="0"/>
              <a:t> </a:t>
            </a:r>
            <a:r>
              <a:rPr lang="en-US" sz="1600" b="1" i="1" dirty="0" err="1"/>
              <a:t>về</a:t>
            </a:r>
            <a:r>
              <a:rPr lang="en-US" sz="1600" b="1" i="1" dirty="0"/>
              <a:t> </a:t>
            </a:r>
            <a:r>
              <a:rPr lang="en-US" sz="1600" b="1" i="1" dirty="0" smtClean="0"/>
              <a:t>     </a:t>
            </a:r>
            <a:r>
              <a:rPr lang="en-US" sz="1600" b="1" i="1" dirty="0" err="1" smtClean="0"/>
              <a:t>số</a:t>
            </a:r>
            <a:r>
              <a:rPr lang="en-US" sz="1600" b="1" i="1" dirty="0" smtClean="0"/>
              <a:t> </a:t>
            </a:r>
            <a:r>
              <a:rPr lang="en-US" sz="1600" b="1" i="1" dirty="0" err="1"/>
              <a:t>lượng</a:t>
            </a:r>
            <a:r>
              <a:rPr lang="en-US" sz="1600" b="1" i="1" dirty="0"/>
              <a:t> </a:t>
            </a:r>
            <a:r>
              <a:rPr lang="en-US" sz="1600" b="1" i="1" dirty="0" err="1"/>
              <a:t>lãnh</a:t>
            </a:r>
            <a:r>
              <a:rPr lang="en-US" sz="1600" b="1" i="1" dirty="0"/>
              <a:t> </a:t>
            </a:r>
            <a:r>
              <a:rPr lang="en-US" sz="1600" b="1" i="1" dirty="0" err="1"/>
              <a:t>đạo</a:t>
            </a:r>
            <a:r>
              <a:rPr lang="en-US" sz="1600" b="1" i="1" dirty="0"/>
              <a:t> </a:t>
            </a:r>
            <a:r>
              <a:rPr lang="en-US" sz="1600" b="1" i="1" dirty="0" err="1"/>
              <a:t>cấp</a:t>
            </a:r>
            <a:r>
              <a:rPr lang="en-US" sz="1600" b="1" i="1" dirty="0"/>
              <a:t> </a:t>
            </a:r>
            <a:r>
              <a:rPr lang="en-US" sz="1600" b="1" i="1" dirty="0" err="1"/>
              <a:t>phó</a:t>
            </a:r>
            <a:r>
              <a:rPr lang="en-US" sz="1600" b="1" i="1" dirty="0" smtClean="0"/>
              <a:t>.</a:t>
            </a:r>
            <a:r>
              <a:rPr lang="en-US" sz="1600" dirty="0"/>
              <a:t> </a:t>
            </a:r>
            <a:endParaRPr lang="en-US" sz="16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rgbClr val="C00000"/>
                </a:solidFill>
              </a:rPr>
              <a:t>- </a:t>
            </a:r>
            <a:r>
              <a:rPr lang="en-US" sz="1600" b="1" dirty="0" err="1" smtClean="0">
                <a:solidFill>
                  <a:srgbClr val="C00000"/>
                </a:solidFill>
              </a:rPr>
              <a:t>Khi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các</a:t>
            </a:r>
            <a:r>
              <a:rPr lang="en-US" sz="1600" b="1" dirty="0" smtClean="0">
                <a:solidFill>
                  <a:srgbClr val="C00000"/>
                </a:solidFill>
              </a:rPr>
              <a:t> đ/v </a:t>
            </a:r>
            <a:r>
              <a:rPr lang="en-US" sz="1600" b="1" u="sng" dirty="0" err="1">
                <a:solidFill>
                  <a:srgbClr val="C00000"/>
                </a:solidFill>
              </a:rPr>
              <a:t>sáp</a:t>
            </a:r>
            <a:r>
              <a:rPr lang="en-US" sz="1600" b="1" u="sng" dirty="0">
                <a:solidFill>
                  <a:srgbClr val="C00000"/>
                </a:solidFill>
              </a:rPr>
              <a:t> </a:t>
            </a:r>
            <a:r>
              <a:rPr lang="en-US" sz="1600" b="1" u="sng" dirty="0" err="1">
                <a:solidFill>
                  <a:srgbClr val="C00000"/>
                </a:solidFill>
              </a:rPr>
              <a:t>nhập</a:t>
            </a:r>
            <a:r>
              <a:rPr lang="en-US" sz="1600" b="1" u="sng" dirty="0">
                <a:solidFill>
                  <a:srgbClr val="C00000"/>
                </a:solidFill>
              </a:rPr>
              <a:t>, </a:t>
            </a:r>
            <a:r>
              <a:rPr lang="en-US" sz="1600" b="1" u="sng" dirty="0" err="1">
                <a:solidFill>
                  <a:srgbClr val="C00000"/>
                </a:solidFill>
              </a:rPr>
              <a:t>hợp</a:t>
            </a:r>
            <a:r>
              <a:rPr lang="en-US" sz="1600" b="1" u="sng" dirty="0">
                <a:solidFill>
                  <a:srgbClr val="C00000"/>
                </a:solidFill>
              </a:rPr>
              <a:t> </a:t>
            </a:r>
            <a:r>
              <a:rPr lang="en-US" sz="1600" b="1" u="sng" dirty="0" err="1" smtClean="0">
                <a:solidFill>
                  <a:srgbClr val="C00000"/>
                </a:solidFill>
              </a:rPr>
              <a:t>nhất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lại</a:t>
            </a:r>
            <a:r>
              <a:rPr lang="en-US" sz="1600" b="1" u="sng" dirty="0" smtClean="0">
                <a:solidFill>
                  <a:srgbClr val="C00000"/>
                </a:solidFill>
              </a:rPr>
              <a:t>,</a:t>
            </a:r>
            <a:r>
              <a:rPr lang="en-US" sz="1600" b="1" dirty="0" smtClean="0">
                <a:solidFill>
                  <a:srgbClr val="C00000"/>
                </a:solidFill>
              </a:rPr>
              <a:t>  </a:t>
            </a:r>
            <a:r>
              <a:rPr lang="en-US" sz="1600" b="1" dirty="0" err="1" smtClean="0">
                <a:solidFill>
                  <a:srgbClr val="C00000"/>
                </a:solidFill>
              </a:rPr>
              <a:t>trong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u="sng" dirty="0" err="1">
                <a:solidFill>
                  <a:srgbClr val="C00000"/>
                </a:solidFill>
              </a:rPr>
              <a:t>thời</a:t>
            </a:r>
            <a:r>
              <a:rPr lang="en-US" sz="1600" b="1" u="sng" dirty="0">
                <a:solidFill>
                  <a:srgbClr val="C00000"/>
                </a:solidFill>
              </a:rPr>
              <a:t> </a:t>
            </a:r>
            <a:r>
              <a:rPr lang="en-US" sz="1600" b="1" u="sng" dirty="0" err="1">
                <a:solidFill>
                  <a:srgbClr val="C00000"/>
                </a:solidFill>
              </a:rPr>
              <a:t>hạn</a:t>
            </a:r>
            <a:r>
              <a:rPr lang="en-US" sz="1600" b="1" u="sng" dirty="0">
                <a:solidFill>
                  <a:srgbClr val="C00000"/>
                </a:solidFill>
              </a:rPr>
              <a:t> </a:t>
            </a:r>
            <a:r>
              <a:rPr lang="en-US" sz="1600" b="1" u="sng" dirty="0" err="1">
                <a:solidFill>
                  <a:srgbClr val="C00000"/>
                </a:solidFill>
              </a:rPr>
              <a:t>tối</a:t>
            </a:r>
            <a:r>
              <a:rPr lang="en-US" sz="1600" b="1" u="sng" dirty="0">
                <a:solidFill>
                  <a:srgbClr val="C00000"/>
                </a:solidFill>
              </a:rPr>
              <a:t> </a:t>
            </a:r>
            <a:r>
              <a:rPr lang="en-US" sz="1600" b="1" u="sng" dirty="0" err="1">
                <a:solidFill>
                  <a:srgbClr val="C00000"/>
                </a:solidFill>
              </a:rPr>
              <a:t>đa</a:t>
            </a:r>
            <a:r>
              <a:rPr lang="en-US" sz="1600" b="1" u="sng" dirty="0">
                <a:solidFill>
                  <a:srgbClr val="C00000"/>
                </a:solidFill>
              </a:rPr>
              <a:t> 3 </a:t>
            </a:r>
            <a:r>
              <a:rPr lang="en-US" sz="1600" b="1" u="sng" dirty="0" err="1">
                <a:solidFill>
                  <a:srgbClr val="C00000"/>
                </a:solidFill>
              </a:rPr>
              <a:t>năm</a:t>
            </a:r>
            <a:r>
              <a:rPr lang="en-US" sz="1600" b="1" u="sng" dirty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phải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có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giải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pháp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sắp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xếp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số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lượng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cấp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phó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dôi</a:t>
            </a:r>
            <a:r>
              <a:rPr lang="en-US" sz="1600" b="1" dirty="0" smtClean="0">
                <a:solidFill>
                  <a:srgbClr val="C00000"/>
                </a:solidFill>
              </a:rPr>
              <a:t>, </a:t>
            </a:r>
            <a:r>
              <a:rPr lang="en-US" sz="1600" b="1" dirty="0" err="1" smtClean="0">
                <a:solidFill>
                  <a:srgbClr val="C00000"/>
                </a:solidFill>
              </a:rPr>
              <a:t>dư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black">
          <a:xfrm>
            <a:off x="4572000" y="5257800"/>
            <a:ext cx="4419600" cy="13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>
                <a:solidFill>
                  <a:srgbClr val="800000"/>
                </a:solidFill>
              </a:rPr>
              <a:t>(5) </a:t>
            </a:r>
            <a:r>
              <a:rPr lang="en-US" sz="1600" b="1" i="1" dirty="0" err="1">
                <a:solidFill>
                  <a:srgbClr val="800000"/>
                </a:solidFill>
              </a:rPr>
              <a:t>Đổi</a:t>
            </a:r>
            <a:r>
              <a:rPr lang="en-US" sz="1600" b="1" i="1" dirty="0">
                <a:solidFill>
                  <a:srgbClr val="800000"/>
                </a:solidFill>
              </a:rPr>
              <a:t> </a:t>
            </a:r>
            <a:r>
              <a:rPr lang="en-US" sz="1600" b="1" i="1" dirty="0" err="1">
                <a:solidFill>
                  <a:srgbClr val="800000"/>
                </a:solidFill>
              </a:rPr>
              <a:t>mới</a:t>
            </a:r>
            <a:r>
              <a:rPr lang="en-US" sz="1600" b="1" i="1" dirty="0">
                <a:solidFill>
                  <a:srgbClr val="800000"/>
                </a:solidFill>
              </a:rPr>
              <a:t> </a:t>
            </a:r>
            <a:r>
              <a:rPr lang="en-US" sz="1600" b="1" i="1" dirty="0" err="1" smtClean="0">
                <a:solidFill>
                  <a:srgbClr val="800000"/>
                </a:solidFill>
              </a:rPr>
              <a:t>phương</a:t>
            </a:r>
            <a:r>
              <a:rPr lang="en-US" sz="1600" b="1" i="1" dirty="0" smtClean="0">
                <a:solidFill>
                  <a:srgbClr val="800000"/>
                </a:solidFill>
              </a:rPr>
              <a:t> </a:t>
            </a:r>
            <a:r>
              <a:rPr lang="en-US" sz="1600" b="1" i="1" dirty="0" err="1">
                <a:solidFill>
                  <a:srgbClr val="800000"/>
                </a:solidFill>
              </a:rPr>
              <a:t>thức</a:t>
            </a:r>
            <a:r>
              <a:rPr lang="en-US" sz="1600" b="1" i="1" dirty="0">
                <a:solidFill>
                  <a:srgbClr val="800000"/>
                </a:solidFill>
              </a:rPr>
              <a:t> </a:t>
            </a:r>
            <a:r>
              <a:rPr lang="en-US" sz="1600" b="1" i="1" dirty="0" err="1">
                <a:solidFill>
                  <a:srgbClr val="800000"/>
                </a:solidFill>
              </a:rPr>
              <a:t>tuyển</a:t>
            </a:r>
            <a:r>
              <a:rPr lang="en-US" sz="1600" b="1" i="1" dirty="0">
                <a:solidFill>
                  <a:srgbClr val="800000"/>
                </a:solidFill>
              </a:rPr>
              <a:t> </a:t>
            </a:r>
            <a:r>
              <a:rPr lang="en-US" sz="1600" b="1" i="1" dirty="0" err="1">
                <a:solidFill>
                  <a:srgbClr val="800000"/>
                </a:solidFill>
              </a:rPr>
              <a:t>dụng</a:t>
            </a:r>
            <a:r>
              <a:rPr lang="en-US" sz="1600" b="1" i="1" dirty="0">
                <a:solidFill>
                  <a:srgbClr val="800000"/>
                </a:solidFill>
              </a:rPr>
              <a:t>, </a:t>
            </a:r>
            <a:r>
              <a:rPr lang="en-US" sz="1600" b="1" i="1" dirty="0" err="1">
                <a:solidFill>
                  <a:srgbClr val="800000"/>
                </a:solidFill>
              </a:rPr>
              <a:t>sử</a:t>
            </a:r>
            <a:r>
              <a:rPr lang="en-US" sz="1600" b="1" i="1" dirty="0">
                <a:solidFill>
                  <a:srgbClr val="800000"/>
                </a:solidFill>
              </a:rPr>
              <a:t> </a:t>
            </a:r>
            <a:r>
              <a:rPr lang="en-US" sz="1600" b="1" i="1" dirty="0" err="1">
                <a:solidFill>
                  <a:srgbClr val="800000"/>
                </a:solidFill>
              </a:rPr>
              <a:t>dụng</a:t>
            </a:r>
            <a:r>
              <a:rPr lang="en-US" sz="1600" b="1" i="1" dirty="0">
                <a:solidFill>
                  <a:srgbClr val="800000"/>
                </a:solidFill>
              </a:rPr>
              <a:t> </a:t>
            </a:r>
            <a:r>
              <a:rPr lang="en-US" sz="1600" b="1" i="1" dirty="0" err="1">
                <a:solidFill>
                  <a:srgbClr val="800000"/>
                </a:solidFill>
              </a:rPr>
              <a:t>và</a:t>
            </a:r>
            <a:r>
              <a:rPr lang="en-US" sz="1600" b="1" i="1" dirty="0">
                <a:solidFill>
                  <a:srgbClr val="800000"/>
                </a:solidFill>
              </a:rPr>
              <a:t> </a:t>
            </a:r>
            <a:r>
              <a:rPr lang="en-US" sz="1600" b="1" i="1" dirty="0" err="1" smtClean="0">
                <a:solidFill>
                  <a:srgbClr val="800000"/>
                </a:solidFill>
              </a:rPr>
              <a:t>Q.lý</a:t>
            </a:r>
            <a:r>
              <a:rPr lang="en-US" sz="1600" b="1" i="1" dirty="0" smtClean="0">
                <a:solidFill>
                  <a:srgbClr val="800000"/>
                </a:solidFill>
              </a:rPr>
              <a:t> </a:t>
            </a:r>
            <a:r>
              <a:rPr lang="en-US" sz="1600" b="1" i="1" dirty="0" err="1">
                <a:solidFill>
                  <a:srgbClr val="800000"/>
                </a:solidFill>
              </a:rPr>
              <a:t>viên</a:t>
            </a:r>
            <a:r>
              <a:rPr lang="en-US" sz="1600" b="1" i="1" dirty="0">
                <a:solidFill>
                  <a:srgbClr val="800000"/>
                </a:solidFill>
              </a:rPr>
              <a:t> </a:t>
            </a:r>
            <a:r>
              <a:rPr lang="en-US" sz="1600" b="1" i="1" dirty="0" err="1" smtClean="0">
                <a:solidFill>
                  <a:srgbClr val="800000"/>
                </a:solidFill>
              </a:rPr>
              <a:t>chức</a:t>
            </a:r>
            <a:r>
              <a:rPr lang="en-US" sz="1600" b="1" dirty="0" smtClean="0">
                <a:solidFill>
                  <a:srgbClr val="800000"/>
                </a:solidFill>
              </a:rPr>
              <a:t>.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i="1" dirty="0" smtClean="0">
                <a:solidFill>
                  <a:srgbClr val="0000FF"/>
                </a:solidFill>
              </a:rPr>
              <a:t>-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Có</a:t>
            </a:r>
            <a:r>
              <a:rPr lang="en-US" sz="1600" b="1" i="1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chính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sách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thu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hút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nhân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</a:rPr>
              <a:t>tài</a:t>
            </a:r>
            <a:r>
              <a:rPr lang="en-US" sz="1600" b="1" i="1" dirty="0">
                <a:solidFill>
                  <a:srgbClr val="0000FF"/>
                </a:solidFill>
              </a:rPr>
              <a:t>, </a:t>
            </a:r>
            <a:r>
              <a:rPr lang="en-US" sz="1600" b="1" dirty="0" err="1">
                <a:solidFill>
                  <a:srgbClr val="0000FF"/>
                </a:solidFill>
              </a:rPr>
              <a:t>thu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hút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viên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chức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có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chuyên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môn</a:t>
            </a:r>
            <a:r>
              <a:rPr lang="en-US" sz="1600" b="1" dirty="0">
                <a:solidFill>
                  <a:srgbClr val="0000FF"/>
                </a:solidFill>
              </a:rPr>
              <a:t>, </a:t>
            </a:r>
            <a:r>
              <a:rPr lang="en-US" sz="1600" b="1" dirty="0" err="1">
                <a:solidFill>
                  <a:srgbClr val="0000FF"/>
                </a:solidFill>
              </a:rPr>
              <a:t>nghiệp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vụ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giỏi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vào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làm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việc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trong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đơn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vị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SN </a:t>
            </a:r>
            <a:r>
              <a:rPr lang="en-US" sz="1600" b="1" dirty="0" err="1">
                <a:solidFill>
                  <a:srgbClr val="0000FF"/>
                </a:solidFill>
              </a:rPr>
              <a:t>công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lập</a:t>
            </a:r>
            <a:r>
              <a:rPr lang="en-US" sz="1600" b="1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black">
          <a:xfrm>
            <a:off x="3505200" y="4251325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Hai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black">
          <a:xfrm>
            <a:off x="6477000" y="4251325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6D8A8205-AB0F-4A2C-8390-BBB00CA31A96}" type="slidenum">
              <a:rPr lang="en-US" sz="1600" b="1" smtClean="0"/>
              <a:pPr/>
              <a:t>35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090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4- </a:t>
            </a:r>
            <a:r>
              <a:rPr lang="en-US" sz="2400" dirty="0" err="1">
                <a:solidFill>
                  <a:srgbClr val="0000FF"/>
                </a:solidFill>
              </a:rPr>
              <a:t>Đẩy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mạnh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cung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ứng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D.vụ</a:t>
            </a:r>
            <a:r>
              <a:rPr lang="en-US" sz="2400" dirty="0" smtClean="0">
                <a:solidFill>
                  <a:srgbClr val="0000FF"/>
                </a:solidFill>
              </a:rPr>
              <a:t> SN </a:t>
            </a:r>
            <a:r>
              <a:rPr lang="en-US" sz="2400" dirty="0" err="1" smtClean="0">
                <a:solidFill>
                  <a:srgbClr val="0000FF"/>
                </a:solidFill>
              </a:rPr>
              <a:t>công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theo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cơ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chế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thị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trường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thúc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đẩy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XH </a:t>
            </a:r>
            <a:r>
              <a:rPr lang="en-US" sz="2400" dirty="0" err="1" smtClean="0">
                <a:solidFill>
                  <a:srgbClr val="0000FF"/>
                </a:solidFill>
              </a:rPr>
              <a:t>hoá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D.vụ</a:t>
            </a:r>
            <a:r>
              <a:rPr lang="en-US" sz="2400" dirty="0" smtClean="0">
                <a:solidFill>
                  <a:srgbClr val="0000FF"/>
                </a:solidFill>
              </a:rPr>
              <a:t> SN </a:t>
            </a:r>
            <a:r>
              <a:rPr lang="en-US" sz="2400" dirty="0" err="1">
                <a:solidFill>
                  <a:srgbClr val="0000FF"/>
                </a:solidFill>
              </a:rPr>
              <a:t>công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28030" name="Oval 30"/>
          <p:cNvSpPr>
            <a:spLocks noChangeArrowheads="1"/>
          </p:cNvSpPr>
          <p:nvPr/>
        </p:nvSpPr>
        <p:spPr bwMode="gray">
          <a:xfrm>
            <a:off x="2760663" y="1998663"/>
            <a:ext cx="3743325" cy="374332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31" name="Oval 31"/>
          <p:cNvSpPr>
            <a:spLocks noChangeArrowheads="1"/>
          </p:cNvSpPr>
          <p:nvPr/>
        </p:nvSpPr>
        <p:spPr bwMode="gray">
          <a:xfrm>
            <a:off x="3254375" y="2478088"/>
            <a:ext cx="2749550" cy="274637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137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137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33" name="Text Box 33"/>
          <p:cNvSpPr txBox="1">
            <a:spLocks noChangeArrowheads="1"/>
          </p:cNvSpPr>
          <p:nvPr/>
        </p:nvSpPr>
        <p:spPr bwMode="gray">
          <a:xfrm>
            <a:off x="381000" y="1194137"/>
            <a:ext cx="3276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200"/>
              </a:spcBef>
              <a:spcAft>
                <a:spcPts val="200"/>
              </a:spcAft>
            </a:pPr>
            <a:r>
              <a:rPr lang="en-US" sz="2000" b="1" dirty="0"/>
              <a:t>(3) </a:t>
            </a:r>
            <a:r>
              <a:rPr lang="en-US" sz="2000" b="1" i="1" dirty="0" err="1"/>
              <a:t>Chuyển</a:t>
            </a:r>
            <a:r>
              <a:rPr lang="en-US" sz="2000" b="1" i="1" dirty="0"/>
              <a:t> </a:t>
            </a:r>
            <a:r>
              <a:rPr lang="en-US" sz="2000" b="1" i="1" dirty="0" err="1"/>
              <a:t>các</a:t>
            </a:r>
            <a:r>
              <a:rPr lang="en-US" sz="2000" b="1" i="1" dirty="0"/>
              <a:t> </a:t>
            </a:r>
            <a:r>
              <a:rPr lang="en-US" sz="2000" b="1" i="1" dirty="0" err="1"/>
              <a:t>đ.vị</a:t>
            </a:r>
            <a:r>
              <a:rPr lang="en-US" sz="2000" b="1" i="1" dirty="0"/>
              <a:t> SN </a:t>
            </a:r>
            <a:r>
              <a:rPr lang="en-US" sz="2000" b="1" i="1" dirty="0" err="1"/>
              <a:t>công</a:t>
            </a:r>
            <a:r>
              <a:rPr lang="en-US" sz="2000" b="1" i="1" dirty="0"/>
              <a:t> </a:t>
            </a:r>
            <a:r>
              <a:rPr lang="en-US" sz="2000" b="1" i="1" dirty="0" err="1"/>
              <a:t>lập</a:t>
            </a:r>
            <a:r>
              <a:rPr lang="en-US" sz="2000" b="1" i="1" dirty="0"/>
              <a:t> </a:t>
            </a:r>
            <a:r>
              <a:rPr lang="en-US" sz="2000" b="1" i="1" dirty="0" err="1"/>
              <a:t>có</a:t>
            </a:r>
            <a:r>
              <a:rPr lang="en-US" sz="2000" b="1" i="1" dirty="0"/>
              <a:t> </a:t>
            </a:r>
            <a:r>
              <a:rPr lang="en-US" sz="2000" b="1" i="1" dirty="0" err="1"/>
              <a:t>đủ</a:t>
            </a:r>
            <a:r>
              <a:rPr lang="en-US" sz="2000" b="1" i="1" dirty="0"/>
              <a:t> </a:t>
            </a:r>
            <a:r>
              <a:rPr lang="en-US" sz="2000" b="1" i="1" dirty="0" err="1"/>
              <a:t>điều</a:t>
            </a:r>
            <a:r>
              <a:rPr lang="en-US" sz="2000" b="1" i="1" dirty="0"/>
              <a:t> </a:t>
            </a:r>
            <a:r>
              <a:rPr lang="en-US" sz="2000" b="1" i="1" dirty="0" err="1"/>
              <a:t>kiện</a:t>
            </a:r>
            <a:r>
              <a:rPr lang="en-US" sz="2000" b="1" i="1" dirty="0"/>
              <a:t> </a:t>
            </a:r>
            <a:r>
              <a:rPr lang="en-US" sz="2000" b="1" i="1" u="sng" dirty="0"/>
              <a:t>sang</a:t>
            </a:r>
            <a:r>
              <a:rPr lang="en-US" sz="2000" b="1" i="1" dirty="0"/>
              <a:t> </a:t>
            </a:r>
            <a:r>
              <a:rPr lang="en-US" sz="2000" b="1" i="1" u="sng" dirty="0" err="1">
                <a:solidFill>
                  <a:srgbClr val="C00000"/>
                </a:solidFill>
              </a:rPr>
              <a:t>C.ty</a:t>
            </a:r>
            <a:r>
              <a:rPr lang="en-US" sz="2000" b="1" i="1" u="sng" dirty="0">
                <a:solidFill>
                  <a:srgbClr val="C00000"/>
                </a:solidFill>
              </a:rPr>
              <a:t> </a:t>
            </a:r>
            <a:r>
              <a:rPr lang="en-US" sz="2000" b="1" i="1" u="sng" dirty="0" err="1">
                <a:solidFill>
                  <a:srgbClr val="C00000"/>
                </a:solidFill>
              </a:rPr>
              <a:t>cổ</a:t>
            </a:r>
            <a:r>
              <a:rPr lang="en-US" sz="2000" b="1" i="1" u="sng" dirty="0">
                <a:solidFill>
                  <a:srgbClr val="C00000"/>
                </a:solidFill>
              </a:rPr>
              <a:t> </a:t>
            </a:r>
            <a:r>
              <a:rPr lang="en-US" sz="2000" b="1" i="1" u="sng" dirty="0" err="1">
                <a:solidFill>
                  <a:srgbClr val="C00000"/>
                </a:solidFill>
              </a:rPr>
              <a:t>phần</a:t>
            </a:r>
            <a:r>
              <a:rPr lang="en-US" sz="2000" b="1" u="sng" dirty="0" smtClean="0">
                <a:solidFill>
                  <a:srgbClr val="C00000"/>
                </a:solidFill>
              </a:rPr>
              <a:t>.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sp>
        <p:nvSpPr>
          <p:cNvPr id="128034" name="Text Box 34"/>
          <p:cNvSpPr txBox="1">
            <a:spLocks noChangeArrowheads="1"/>
          </p:cNvSpPr>
          <p:nvPr/>
        </p:nvSpPr>
        <p:spPr bwMode="gray">
          <a:xfrm>
            <a:off x="152400" y="3352800"/>
            <a:ext cx="253461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solidFill>
                  <a:srgbClr val="990099"/>
                </a:solidFill>
              </a:rPr>
              <a:t>(4) </a:t>
            </a:r>
            <a:r>
              <a:rPr lang="en-US" b="1" dirty="0" err="1" smtClean="0">
                <a:solidFill>
                  <a:srgbClr val="990099"/>
                </a:solidFill>
              </a:rPr>
              <a:t>Th</a:t>
            </a:r>
            <a:r>
              <a:rPr lang="en-US" b="1" i="1" dirty="0" err="1" smtClean="0">
                <a:solidFill>
                  <a:srgbClr val="990099"/>
                </a:solidFill>
              </a:rPr>
              <a:t>ực</a:t>
            </a:r>
            <a:r>
              <a:rPr lang="en-US" b="1" i="1" dirty="0" smtClean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hiện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cơ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chế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tự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chủ</a:t>
            </a:r>
            <a:r>
              <a:rPr lang="en-US" b="1" i="1" dirty="0">
                <a:solidFill>
                  <a:srgbClr val="990099"/>
                </a:solidFill>
              </a:rPr>
              <a:t>, </a:t>
            </a:r>
            <a:r>
              <a:rPr lang="en-US" b="1" i="1" dirty="0" err="1">
                <a:solidFill>
                  <a:srgbClr val="990099"/>
                </a:solidFill>
              </a:rPr>
              <a:t>xã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hội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hoá</a:t>
            </a:r>
            <a:r>
              <a:rPr lang="en-US" b="1" dirty="0">
                <a:solidFill>
                  <a:srgbClr val="990099"/>
                </a:solidFill>
              </a:rPr>
              <a:t> </a:t>
            </a:r>
            <a:r>
              <a:rPr lang="en-US" b="1" dirty="0" err="1">
                <a:solidFill>
                  <a:srgbClr val="990099"/>
                </a:solidFill>
              </a:rPr>
              <a:t>các</a:t>
            </a:r>
            <a:r>
              <a:rPr lang="en-US" b="1" dirty="0">
                <a:solidFill>
                  <a:srgbClr val="990099"/>
                </a:solidFill>
              </a:rPr>
              <a:t> </a:t>
            </a:r>
            <a:r>
              <a:rPr lang="en-US" b="1" u="sng" dirty="0" err="1">
                <a:solidFill>
                  <a:srgbClr val="990099"/>
                </a:solidFill>
              </a:rPr>
              <a:t>cơ</a:t>
            </a:r>
            <a:r>
              <a:rPr lang="en-US" b="1" u="sng" dirty="0">
                <a:solidFill>
                  <a:srgbClr val="990099"/>
                </a:solidFill>
              </a:rPr>
              <a:t> </a:t>
            </a:r>
            <a:r>
              <a:rPr lang="en-US" b="1" u="sng" dirty="0" err="1">
                <a:solidFill>
                  <a:srgbClr val="990099"/>
                </a:solidFill>
              </a:rPr>
              <a:t>sở</a:t>
            </a:r>
            <a:r>
              <a:rPr lang="en-US" b="1" u="sng" dirty="0">
                <a:solidFill>
                  <a:srgbClr val="990099"/>
                </a:solidFill>
              </a:rPr>
              <a:t> GD </a:t>
            </a:r>
            <a:r>
              <a:rPr lang="en-US" b="1" u="sng" dirty="0" err="1">
                <a:solidFill>
                  <a:srgbClr val="990099"/>
                </a:solidFill>
              </a:rPr>
              <a:t>đại</a:t>
            </a:r>
            <a:r>
              <a:rPr lang="en-US" b="1" u="sng" dirty="0">
                <a:solidFill>
                  <a:srgbClr val="990099"/>
                </a:solidFill>
              </a:rPr>
              <a:t> </a:t>
            </a:r>
            <a:r>
              <a:rPr lang="en-US" b="1" u="sng" dirty="0" err="1">
                <a:solidFill>
                  <a:srgbClr val="990099"/>
                </a:solidFill>
              </a:rPr>
              <a:t>học</a:t>
            </a:r>
            <a:r>
              <a:rPr lang="en-US" b="1" dirty="0">
                <a:solidFill>
                  <a:srgbClr val="990099"/>
                </a:solidFill>
              </a:rPr>
              <a:t>, </a:t>
            </a:r>
            <a:r>
              <a:rPr lang="en-US" b="1" u="sng" dirty="0">
                <a:solidFill>
                  <a:srgbClr val="990099"/>
                </a:solidFill>
              </a:rPr>
              <a:t>GD </a:t>
            </a:r>
            <a:r>
              <a:rPr lang="en-US" b="1" u="sng" dirty="0" err="1">
                <a:solidFill>
                  <a:srgbClr val="990099"/>
                </a:solidFill>
              </a:rPr>
              <a:t>nghề</a:t>
            </a:r>
            <a:r>
              <a:rPr lang="en-US" b="1" u="sng" dirty="0">
                <a:solidFill>
                  <a:srgbClr val="990099"/>
                </a:solidFill>
              </a:rPr>
              <a:t> </a:t>
            </a:r>
            <a:r>
              <a:rPr lang="en-US" b="1" u="sng" dirty="0" err="1">
                <a:solidFill>
                  <a:srgbClr val="990099"/>
                </a:solidFill>
              </a:rPr>
              <a:t>nghiệp</a:t>
            </a:r>
            <a:r>
              <a:rPr lang="en-US" b="1" dirty="0">
                <a:solidFill>
                  <a:srgbClr val="990099"/>
                </a:solidFill>
              </a:rPr>
              <a:t> </a:t>
            </a:r>
            <a:r>
              <a:rPr lang="en-US" b="1" dirty="0" err="1">
                <a:solidFill>
                  <a:srgbClr val="990099"/>
                </a:solidFill>
              </a:rPr>
              <a:t>và</a:t>
            </a:r>
            <a:r>
              <a:rPr lang="en-US" b="1" u="sng" dirty="0">
                <a:solidFill>
                  <a:srgbClr val="990099"/>
                </a:solidFill>
              </a:rPr>
              <a:t> </a:t>
            </a:r>
            <a:r>
              <a:rPr lang="en-US" b="1" u="sng" dirty="0" err="1">
                <a:solidFill>
                  <a:srgbClr val="990099"/>
                </a:solidFill>
              </a:rPr>
              <a:t>các</a:t>
            </a:r>
            <a:r>
              <a:rPr lang="en-US" b="1" u="sng" dirty="0">
                <a:solidFill>
                  <a:srgbClr val="990099"/>
                </a:solidFill>
              </a:rPr>
              <a:t> </a:t>
            </a:r>
            <a:r>
              <a:rPr lang="en-US" b="1" u="sng" dirty="0" err="1">
                <a:solidFill>
                  <a:srgbClr val="990099"/>
                </a:solidFill>
              </a:rPr>
              <a:t>cơ</a:t>
            </a:r>
            <a:r>
              <a:rPr lang="en-US" b="1" u="sng" dirty="0">
                <a:solidFill>
                  <a:srgbClr val="990099"/>
                </a:solidFill>
              </a:rPr>
              <a:t> </a:t>
            </a:r>
            <a:r>
              <a:rPr lang="en-US" b="1" u="sng" dirty="0" err="1">
                <a:solidFill>
                  <a:srgbClr val="990099"/>
                </a:solidFill>
              </a:rPr>
              <a:t>sở</a:t>
            </a:r>
            <a:r>
              <a:rPr lang="en-US" b="1" u="sng" dirty="0">
                <a:solidFill>
                  <a:srgbClr val="990099"/>
                </a:solidFill>
              </a:rPr>
              <a:t> y </a:t>
            </a:r>
            <a:r>
              <a:rPr lang="en-US" b="1" u="sng" dirty="0" err="1">
                <a:solidFill>
                  <a:srgbClr val="990099"/>
                </a:solidFill>
              </a:rPr>
              <a:t>tế</a:t>
            </a:r>
            <a:r>
              <a:rPr lang="en-US" b="1" dirty="0">
                <a:solidFill>
                  <a:srgbClr val="990099"/>
                </a:solidFill>
              </a:rPr>
              <a:t>, </a:t>
            </a:r>
            <a:r>
              <a:rPr lang="en-US" b="1" dirty="0" err="1">
                <a:solidFill>
                  <a:srgbClr val="990099"/>
                </a:solidFill>
              </a:rPr>
              <a:t>tổ</a:t>
            </a:r>
            <a:r>
              <a:rPr lang="en-US" b="1" dirty="0">
                <a:solidFill>
                  <a:srgbClr val="990099"/>
                </a:solidFill>
              </a:rPr>
              <a:t> </a:t>
            </a:r>
            <a:r>
              <a:rPr lang="en-US" b="1" dirty="0" err="1">
                <a:solidFill>
                  <a:srgbClr val="990099"/>
                </a:solidFill>
              </a:rPr>
              <a:t>chức</a:t>
            </a:r>
            <a:r>
              <a:rPr lang="en-US" b="1" dirty="0">
                <a:solidFill>
                  <a:srgbClr val="990099"/>
                </a:solidFill>
              </a:rPr>
              <a:t> KH-CN ở </a:t>
            </a:r>
            <a:r>
              <a:rPr lang="en-US" b="1" dirty="0" err="1">
                <a:solidFill>
                  <a:srgbClr val="990099"/>
                </a:solidFill>
              </a:rPr>
              <a:t>các</a:t>
            </a:r>
            <a:r>
              <a:rPr lang="en-US" b="1" dirty="0">
                <a:solidFill>
                  <a:srgbClr val="990099"/>
                </a:solidFill>
              </a:rPr>
              <a:t> </a:t>
            </a:r>
            <a:r>
              <a:rPr lang="en-US" b="1" dirty="0" err="1">
                <a:solidFill>
                  <a:srgbClr val="990099"/>
                </a:solidFill>
              </a:rPr>
              <a:t>địa</a:t>
            </a:r>
            <a:r>
              <a:rPr lang="en-US" b="1" dirty="0">
                <a:solidFill>
                  <a:srgbClr val="990099"/>
                </a:solidFill>
              </a:rPr>
              <a:t> </a:t>
            </a:r>
            <a:r>
              <a:rPr lang="en-US" b="1" dirty="0" err="1">
                <a:solidFill>
                  <a:srgbClr val="990099"/>
                </a:solidFill>
              </a:rPr>
              <a:t>bàn</a:t>
            </a:r>
            <a:r>
              <a:rPr lang="en-US" b="1" dirty="0">
                <a:solidFill>
                  <a:srgbClr val="990099"/>
                </a:solidFill>
              </a:rPr>
              <a:t> </a:t>
            </a:r>
            <a:r>
              <a:rPr lang="en-US" b="1" dirty="0" err="1">
                <a:solidFill>
                  <a:srgbClr val="990099"/>
                </a:solidFill>
              </a:rPr>
              <a:t>có</a:t>
            </a:r>
            <a:r>
              <a:rPr lang="en-US" b="1" dirty="0">
                <a:solidFill>
                  <a:srgbClr val="990099"/>
                </a:solidFill>
              </a:rPr>
              <a:t> </a:t>
            </a:r>
            <a:r>
              <a:rPr lang="en-US" b="1" dirty="0" err="1">
                <a:solidFill>
                  <a:srgbClr val="990099"/>
                </a:solidFill>
              </a:rPr>
              <a:t>điều</a:t>
            </a:r>
            <a:r>
              <a:rPr lang="en-US" b="1" dirty="0">
                <a:solidFill>
                  <a:srgbClr val="990099"/>
                </a:solidFill>
              </a:rPr>
              <a:t> </a:t>
            </a:r>
            <a:r>
              <a:rPr lang="en-US" b="1" dirty="0" err="1">
                <a:solidFill>
                  <a:srgbClr val="990099"/>
                </a:solidFill>
              </a:rPr>
              <a:t>kiện</a:t>
            </a:r>
            <a:r>
              <a:rPr lang="en-US" b="1" dirty="0"/>
              <a:t>.</a:t>
            </a:r>
          </a:p>
        </p:txBody>
      </p:sp>
      <p:sp>
        <p:nvSpPr>
          <p:cNvPr id="128035" name="Text Box 35"/>
          <p:cNvSpPr txBox="1">
            <a:spLocks noChangeArrowheads="1"/>
          </p:cNvSpPr>
          <p:nvPr/>
        </p:nvSpPr>
        <p:spPr bwMode="gray">
          <a:xfrm>
            <a:off x="6654800" y="2362200"/>
            <a:ext cx="2398713" cy="237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FF0000"/>
                </a:solidFill>
              </a:rPr>
              <a:t>(6) </a:t>
            </a:r>
            <a:r>
              <a:rPr lang="en-US" b="1" i="1" dirty="0" err="1">
                <a:solidFill>
                  <a:srgbClr val="FF0000"/>
                </a:solidFill>
              </a:rPr>
              <a:t>Khuyến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khích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thành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lập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các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đ.vị</a:t>
            </a:r>
            <a:r>
              <a:rPr lang="en-US" b="1" i="1" dirty="0">
                <a:solidFill>
                  <a:srgbClr val="FF0000"/>
                </a:solidFill>
              </a:rPr>
              <a:t> SN </a:t>
            </a:r>
            <a:r>
              <a:rPr lang="en-US" b="1" i="1" dirty="0" err="1">
                <a:solidFill>
                  <a:srgbClr val="FF0000"/>
                </a:solidFill>
              </a:rPr>
              <a:t>ngoài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công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lập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nhất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trong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lĩnh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vực</a:t>
            </a:r>
            <a:r>
              <a:rPr lang="en-US" b="1" dirty="0">
                <a:solidFill>
                  <a:srgbClr val="FF0000"/>
                </a:solidFill>
              </a:rPr>
              <a:t> GD-ĐT, </a:t>
            </a:r>
            <a:r>
              <a:rPr lang="en-US" b="1" dirty="0" err="1">
                <a:solidFill>
                  <a:srgbClr val="FF0000"/>
                </a:solidFill>
              </a:rPr>
              <a:t>giáo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dục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nghề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nghiệp</a:t>
            </a:r>
            <a:r>
              <a:rPr lang="en-US" b="1" dirty="0">
                <a:solidFill>
                  <a:srgbClr val="FF0000"/>
                </a:solidFill>
              </a:rPr>
              <a:t>, y </a:t>
            </a:r>
            <a:r>
              <a:rPr lang="en-US" b="1" dirty="0" err="1">
                <a:solidFill>
                  <a:srgbClr val="FF0000"/>
                </a:solidFill>
              </a:rPr>
              <a:t>tế</a:t>
            </a:r>
            <a:r>
              <a:rPr lang="en-US" b="1" dirty="0">
                <a:solidFill>
                  <a:srgbClr val="FF0000"/>
                </a:solidFill>
              </a:rPr>
              <a:t>, KH-CN.</a:t>
            </a:r>
          </a:p>
          <a:p>
            <a:pPr eaLnBrk="0" hangingPunct="0">
              <a:spcBef>
                <a:spcPts val="200"/>
              </a:spcBef>
              <a:spcAft>
                <a:spcPts val="200"/>
              </a:spcAft>
            </a:pP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128036" name="Group 36"/>
          <p:cNvGrpSpPr>
            <a:grpSpLocks/>
          </p:cNvGrpSpPr>
          <p:nvPr/>
        </p:nvGrpSpPr>
        <p:grpSpPr bwMode="auto">
          <a:xfrm>
            <a:off x="3797300" y="1473200"/>
            <a:ext cx="1631950" cy="1612900"/>
            <a:chOff x="437" y="1700"/>
            <a:chExt cx="1110" cy="1096"/>
          </a:xfrm>
        </p:grpSpPr>
        <p:grpSp>
          <p:nvGrpSpPr>
            <p:cNvPr id="128037" name="Group 37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128038" name="Oval 38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3333CC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39" name="Oval 39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1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040" name="Group 40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128041" name="Oval 41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1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2" name="Oval 42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3333CC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8043" name="Group 43"/>
          <p:cNvGrpSpPr>
            <a:grpSpLocks/>
          </p:cNvGrpSpPr>
          <p:nvPr/>
        </p:nvGrpSpPr>
        <p:grpSpPr bwMode="auto">
          <a:xfrm>
            <a:off x="2387600" y="3876675"/>
            <a:ext cx="1631950" cy="1612900"/>
            <a:chOff x="437" y="1700"/>
            <a:chExt cx="1110" cy="1096"/>
          </a:xfrm>
        </p:grpSpPr>
        <p:grpSp>
          <p:nvGrpSpPr>
            <p:cNvPr id="128044" name="Group 44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128045" name="Oval 45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6" name="Oval 46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047" name="Group 47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128048" name="Oval 48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9" name="Oval 49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8050" name="Group 50"/>
          <p:cNvGrpSpPr>
            <a:grpSpLocks/>
          </p:cNvGrpSpPr>
          <p:nvPr/>
        </p:nvGrpSpPr>
        <p:grpSpPr bwMode="auto">
          <a:xfrm>
            <a:off x="5118100" y="3876675"/>
            <a:ext cx="1631950" cy="1612900"/>
            <a:chOff x="437" y="1700"/>
            <a:chExt cx="1110" cy="1096"/>
          </a:xfrm>
        </p:grpSpPr>
        <p:grpSp>
          <p:nvGrpSpPr>
            <p:cNvPr id="128051" name="Group 51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128052" name="Oval 52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hlink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53" name="Oval 53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817E00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054" name="Group 54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128055" name="Oval 55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817E00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56" name="Oval 56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817E00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8057" name="Group 57"/>
          <p:cNvGrpSpPr>
            <a:grpSpLocks/>
          </p:cNvGrpSpPr>
          <p:nvPr/>
        </p:nvGrpSpPr>
        <p:grpSpPr bwMode="auto">
          <a:xfrm>
            <a:off x="3871913" y="1524000"/>
            <a:ext cx="1466850" cy="1447800"/>
            <a:chOff x="708" y="2203"/>
            <a:chExt cx="751" cy="741"/>
          </a:xfrm>
        </p:grpSpPr>
        <p:sp>
          <p:nvSpPr>
            <p:cNvPr id="128058" name="Oval 58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8059" name="Picture 59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8060" name="Rectangle 60"/>
          <p:cNvSpPr>
            <a:spLocks noChangeArrowheads="1"/>
          </p:cNvSpPr>
          <p:nvPr/>
        </p:nvSpPr>
        <p:spPr bwMode="gray">
          <a:xfrm>
            <a:off x="3900488" y="1957388"/>
            <a:ext cx="1450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F8F8F8"/>
                </a:solidFill>
                <a:latin typeface="Arial" charset="0"/>
              </a:rPr>
              <a:t>Một</a:t>
            </a:r>
            <a:endParaRPr lang="en-US" sz="2400" b="1" dirty="0">
              <a:solidFill>
                <a:srgbClr val="F8F8F8"/>
              </a:solidFill>
              <a:latin typeface="Arial" charset="0"/>
            </a:endParaRPr>
          </a:p>
        </p:txBody>
      </p:sp>
      <p:grpSp>
        <p:nvGrpSpPr>
          <p:cNvPr id="128061" name="Group 61"/>
          <p:cNvGrpSpPr>
            <a:grpSpLocks/>
          </p:cNvGrpSpPr>
          <p:nvPr/>
        </p:nvGrpSpPr>
        <p:grpSpPr bwMode="auto">
          <a:xfrm>
            <a:off x="2459038" y="3886200"/>
            <a:ext cx="1466850" cy="1447800"/>
            <a:chOff x="708" y="2203"/>
            <a:chExt cx="751" cy="741"/>
          </a:xfrm>
        </p:grpSpPr>
        <p:sp>
          <p:nvSpPr>
            <p:cNvPr id="128062" name="Oval 62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8063" name="Picture 63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8064" name="Rectangle 64"/>
          <p:cNvSpPr>
            <a:spLocks noChangeArrowheads="1"/>
          </p:cNvSpPr>
          <p:nvPr/>
        </p:nvSpPr>
        <p:spPr bwMode="gray">
          <a:xfrm>
            <a:off x="2474913" y="4356100"/>
            <a:ext cx="1450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F8F8F8"/>
                </a:solidFill>
                <a:latin typeface="Arial" charset="0"/>
              </a:rPr>
              <a:t>Hai</a:t>
            </a:r>
            <a:endParaRPr lang="en-US" sz="2400" b="1" dirty="0">
              <a:solidFill>
                <a:srgbClr val="F8F8F8"/>
              </a:solidFill>
              <a:latin typeface="Arial" charset="0"/>
            </a:endParaRPr>
          </a:p>
        </p:txBody>
      </p:sp>
      <p:grpSp>
        <p:nvGrpSpPr>
          <p:cNvPr id="128065" name="Group 65"/>
          <p:cNvGrpSpPr>
            <a:grpSpLocks/>
          </p:cNvGrpSpPr>
          <p:nvPr/>
        </p:nvGrpSpPr>
        <p:grpSpPr bwMode="auto">
          <a:xfrm>
            <a:off x="5219700" y="3938588"/>
            <a:ext cx="1466850" cy="1447800"/>
            <a:chOff x="708" y="2203"/>
            <a:chExt cx="751" cy="741"/>
          </a:xfrm>
        </p:grpSpPr>
        <p:sp>
          <p:nvSpPr>
            <p:cNvPr id="128066" name="Oval 66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0099CC"/>
                </a:gs>
                <a:gs pos="100000">
                  <a:srgbClr val="0099CC">
                    <a:gamma/>
                    <a:shade val="31765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8067" name="Picture 67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8068" name="Group 68"/>
          <p:cNvGrpSpPr>
            <a:grpSpLocks/>
          </p:cNvGrpSpPr>
          <p:nvPr/>
        </p:nvGrpSpPr>
        <p:grpSpPr bwMode="auto">
          <a:xfrm>
            <a:off x="5238750" y="3962400"/>
            <a:ext cx="1466850" cy="1447800"/>
            <a:chOff x="708" y="2203"/>
            <a:chExt cx="751" cy="741"/>
          </a:xfrm>
        </p:grpSpPr>
        <p:sp>
          <p:nvSpPr>
            <p:cNvPr id="128069" name="Oval 69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8070" name="Picture 70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8071" name="Rectangle 71"/>
          <p:cNvSpPr>
            <a:spLocks noChangeArrowheads="1"/>
          </p:cNvSpPr>
          <p:nvPr/>
        </p:nvSpPr>
        <p:spPr bwMode="gray">
          <a:xfrm>
            <a:off x="5203825" y="4405924"/>
            <a:ext cx="1450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8F8F8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F8F8F8"/>
                </a:solidFill>
                <a:latin typeface="Arial" charset="0"/>
              </a:rPr>
              <a:t>Ba</a:t>
            </a:r>
            <a:endParaRPr lang="en-US" sz="2400" b="1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36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9069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04801" y="914400"/>
            <a:ext cx="8610600" cy="1143000"/>
          </a:xfrm>
          <a:noFill/>
          <a:ln/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i="1" dirty="0" err="1">
                <a:solidFill>
                  <a:srgbClr val="333300"/>
                </a:solidFill>
              </a:rPr>
              <a:t>V</a:t>
            </a:r>
            <a:r>
              <a:rPr lang="en-US" sz="2800" b="1" i="1" dirty="0" err="1" smtClean="0">
                <a:solidFill>
                  <a:srgbClr val="333300"/>
                </a:solidFill>
              </a:rPr>
              <a:t>ề</a:t>
            </a:r>
            <a:r>
              <a:rPr lang="en-US" sz="2800" b="1" i="1" dirty="0" smtClean="0">
                <a:solidFill>
                  <a:srgbClr val="333300"/>
                </a:solidFill>
              </a:rPr>
              <a:t> </a:t>
            </a:r>
            <a:r>
              <a:rPr lang="en-US" sz="2800" b="1" i="1" dirty="0" err="1">
                <a:solidFill>
                  <a:srgbClr val="333300"/>
                </a:solidFill>
              </a:rPr>
              <a:t>tăng</a:t>
            </a:r>
            <a:r>
              <a:rPr lang="en-US" sz="2800" b="1" i="1" dirty="0">
                <a:solidFill>
                  <a:srgbClr val="333300"/>
                </a:solidFill>
              </a:rPr>
              <a:t> </a:t>
            </a:r>
            <a:r>
              <a:rPr lang="en-US" sz="2800" b="1" i="1" dirty="0" err="1">
                <a:solidFill>
                  <a:srgbClr val="333300"/>
                </a:solidFill>
              </a:rPr>
              <a:t>cường</a:t>
            </a:r>
            <a:r>
              <a:rPr lang="en-US" sz="2800" b="1" i="1" dirty="0">
                <a:solidFill>
                  <a:srgbClr val="333300"/>
                </a:solidFill>
              </a:rPr>
              <a:t> </a:t>
            </a:r>
            <a:r>
              <a:rPr lang="en-US" sz="2800" b="1" i="1" dirty="0" err="1">
                <a:solidFill>
                  <a:srgbClr val="333300"/>
                </a:solidFill>
              </a:rPr>
              <a:t>công</a:t>
            </a:r>
            <a:r>
              <a:rPr lang="en-US" sz="2800" b="1" i="1" dirty="0">
                <a:solidFill>
                  <a:srgbClr val="333300"/>
                </a:solidFill>
              </a:rPr>
              <a:t> </a:t>
            </a:r>
            <a:r>
              <a:rPr lang="en-US" sz="2800" b="1" i="1" dirty="0" err="1">
                <a:solidFill>
                  <a:srgbClr val="333300"/>
                </a:solidFill>
              </a:rPr>
              <a:t>tác</a:t>
            </a:r>
            <a:r>
              <a:rPr lang="en-US" sz="2800" b="1" i="1" dirty="0">
                <a:solidFill>
                  <a:srgbClr val="333300"/>
                </a:solidFill>
              </a:rPr>
              <a:t> </a:t>
            </a:r>
            <a:r>
              <a:rPr lang="en-US" sz="2800" b="1" i="1" dirty="0" err="1">
                <a:solidFill>
                  <a:srgbClr val="333300"/>
                </a:solidFill>
              </a:rPr>
              <a:t>bảo</a:t>
            </a:r>
            <a:r>
              <a:rPr lang="en-US" sz="2800" b="1" i="1" dirty="0">
                <a:solidFill>
                  <a:srgbClr val="333300"/>
                </a:solidFill>
              </a:rPr>
              <a:t> </a:t>
            </a:r>
            <a:r>
              <a:rPr lang="en-US" sz="2800" b="1" i="1" dirty="0" err="1">
                <a:solidFill>
                  <a:srgbClr val="333300"/>
                </a:solidFill>
              </a:rPr>
              <a:t>vệ</a:t>
            </a:r>
            <a:r>
              <a:rPr lang="en-US" sz="2800" b="1" i="1" dirty="0">
                <a:solidFill>
                  <a:srgbClr val="333300"/>
                </a:solidFill>
              </a:rPr>
              <a:t>, </a:t>
            </a:r>
            <a:r>
              <a:rPr lang="en-US" sz="2800" b="1" i="1" dirty="0" err="1">
                <a:solidFill>
                  <a:srgbClr val="333300"/>
                </a:solidFill>
              </a:rPr>
              <a:t>chăm</a:t>
            </a:r>
            <a:r>
              <a:rPr lang="en-US" sz="2800" b="1" i="1" dirty="0">
                <a:solidFill>
                  <a:srgbClr val="333300"/>
                </a:solidFill>
              </a:rPr>
              <a:t> </a:t>
            </a:r>
            <a:r>
              <a:rPr lang="en-US" sz="2800" b="1" i="1" dirty="0" err="1" smtClean="0">
                <a:solidFill>
                  <a:srgbClr val="333300"/>
                </a:solidFill>
              </a:rPr>
              <a:t>sóc</a:t>
            </a:r>
            <a:r>
              <a:rPr lang="en-US" sz="2800" b="1" i="1" dirty="0" smtClean="0">
                <a:solidFill>
                  <a:srgbClr val="333300"/>
                </a:solidFill>
              </a:rPr>
              <a:t> </a:t>
            </a:r>
            <a:r>
              <a:rPr lang="en-US" sz="2800" b="1" i="1" dirty="0" err="1" smtClean="0">
                <a:solidFill>
                  <a:srgbClr val="333300"/>
                </a:solidFill>
              </a:rPr>
              <a:t>và</a:t>
            </a:r>
            <a:r>
              <a:rPr lang="en-US" sz="2800" b="1" i="1" dirty="0" smtClean="0">
                <a:solidFill>
                  <a:srgbClr val="333300"/>
                </a:solidFill>
              </a:rPr>
              <a:t> </a:t>
            </a:r>
            <a:r>
              <a:rPr lang="en-US" sz="2800" b="1" i="1" dirty="0" err="1">
                <a:solidFill>
                  <a:srgbClr val="333300"/>
                </a:solidFill>
              </a:rPr>
              <a:t>nâng</a:t>
            </a:r>
            <a:r>
              <a:rPr lang="en-US" sz="2800" b="1" i="1" dirty="0">
                <a:solidFill>
                  <a:srgbClr val="333300"/>
                </a:solidFill>
              </a:rPr>
              <a:t> </a:t>
            </a:r>
            <a:r>
              <a:rPr lang="en-US" sz="2800" b="1" i="1" dirty="0" err="1">
                <a:solidFill>
                  <a:srgbClr val="333300"/>
                </a:solidFill>
              </a:rPr>
              <a:t>cao</a:t>
            </a:r>
            <a:r>
              <a:rPr lang="en-US" sz="2800" b="1" i="1" dirty="0">
                <a:solidFill>
                  <a:srgbClr val="333300"/>
                </a:solidFill>
              </a:rPr>
              <a:t> </a:t>
            </a:r>
            <a:r>
              <a:rPr lang="en-US" sz="2800" b="1" i="1" dirty="0" err="1">
                <a:solidFill>
                  <a:srgbClr val="333300"/>
                </a:solidFill>
              </a:rPr>
              <a:t>sức</a:t>
            </a:r>
            <a:r>
              <a:rPr lang="en-US" sz="2800" b="1" i="1" dirty="0">
                <a:solidFill>
                  <a:srgbClr val="333300"/>
                </a:solidFill>
              </a:rPr>
              <a:t> </a:t>
            </a:r>
            <a:r>
              <a:rPr lang="en-US" sz="2800" b="1" i="1" dirty="0" err="1">
                <a:solidFill>
                  <a:srgbClr val="333300"/>
                </a:solidFill>
              </a:rPr>
              <a:t>khoẻ</a:t>
            </a:r>
            <a:r>
              <a:rPr lang="en-US" sz="2800" b="1" i="1" dirty="0">
                <a:solidFill>
                  <a:srgbClr val="333300"/>
                </a:solidFill>
              </a:rPr>
              <a:t> </a:t>
            </a:r>
            <a:r>
              <a:rPr lang="en-US" sz="2800" b="1" i="1" dirty="0" err="1">
                <a:solidFill>
                  <a:srgbClr val="333300"/>
                </a:solidFill>
              </a:rPr>
              <a:t>nhân</a:t>
            </a:r>
            <a:r>
              <a:rPr lang="en-US" sz="2800" b="1" i="1" dirty="0">
                <a:solidFill>
                  <a:srgbClr val="333300"/>
                </a:solidFill>
              </a:rPr>
              <a:t> </a:t>
            </a:r>
            <a:r>
              <a:rPr lang="en-US" sz="2800" b="1" i="1" dirty="0" err="1">
                <a:solidFill>
                  <a:srgbClr val="333300"/>
                </a:solidFill>
              </a:rPr>
              <a:t>dân</a:t>
            </a:r>
            <a:r>
              <a:rPr lang="en-US" sz="2800" b="1" i="1" dirty="0">
                <a:solidFill>
                  <a:srgbClr val="333300"/>
                </a:solidFill>
              </a:rPr>
              <a:t> </a:t>
            </a:r>
            <a:r>
              <a:rPr lang="en-US" sz="2800" b="1" i="1" dirty="0" err="1">
                <a:solidFill>
                  <a:srgbClr val="333300"/>
                </a:solidFill>
              </a:rPr>
              <a:t>trong</a:t>
            </a:r>
            <a:r>
              <a:rPr lang="en-US" sz="2800" b="1" i="1" dirty="0">
                <a:solidFill>
                  <a:srgbClr val="333300"/>
                </a:solidFill>
              </a:rPr>
              <a:t> </a:t>
            </a:r>
            <a:r>
              <a:rPr lang="en-US" sz="2800" b="1" i="1" dirty="0" err="1">
                <a:solidFill>
                  <a:srgbClr val="333300"/>
                </a:solidFill>
              </a:rPr>
              <a:t>tình</a:t>
            </a:r>
            <a:r>
              <a:rPr lang="en-US" sz="2800" b="1" i="1" dirty="0">
                <a:solidFill>
                  <a:srgbClr val="333300"/>
                </a:solidFill>
              </a:rPr>
              <a:t> </a:t>
            </a:r>
            <a:r>
              <a:rPr lang="en-US" sz="2800" b="1" i="1" dirty="0" err="1">
                <a:solidFill>
                  <a:srgbClr val="333300"/>
                </a:solidFill>
              </a:rPr>
              <a:t>hình</a:t>
            </a:r>
            <a:r>
              <a:rPr lang="en-US" sz="2800" b="1" i="1" dirty="0">
                <a:solidFill>
                  <a:srgbClr val="333300"/>
                </a:solidFill>
              </a:rPr>
              <a:t> </a:t>
            </a:r>
            <a:r>
              <a:rPr lang="en-US" sz="2800" b="1" i="1" dirty="0" err="1" smtClean="0">
                <a:solidFill>
                  <a:srgbClr val="333300"/>
                </a:solidFill>
              </a:rPr>
              <a:t>mới</a:t>
            </a:r>
            <a:endParaRPr lang="en-US" sz="2800" b="1" i="1" dirty="0">
              <a:solidFill>
                <a:srgbClr val="333300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28600" y="2063383"/>
            <a:ext cx="8763000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i="1" dirty="0">
                <a:solidFill>
                  <a:srgbClr val="FF0000"/>
                </a:solidFill>
              </a:rPr>
              <a:t>+ </a:t>
            </a:r>
            <a:r>
              <a:rPr lang="en-US" sz="2400" b="1" i="1" dirty="0" err="1">
                <a:solidFill>
                  <a:srgbClr val="FF0000"/>
                </a:solidFill>
              </a:rPr>
              <a:t>Sự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thiết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phải</a:t>
            </a:r>
            <a:r>
              <a:rPr lang="en-US" sz="2400" b="1" i="1" dirty="0">
                <a:solidFill>
                  <a:srgbClr val="FF0000"/>
                </a:solidFill>
              </a:rPr>
              <a:t> ban </a:t>
            </a:r>
            <a:r>
              <a:rPr lang="en-US" sz="2400" b="1" i="1" dirty="0" err="1">
                <a:solidFill>
                  <a:srgbClr val="FF0000"/>
                </a:solidFill>
              </a:rPr>
              <a:t>hành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nghị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quyết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này</a:t>
            </a:r>
            <a:r>
              <a:rPr lang="en-US" sz="2400" b="1" i="1" dirty="0" smtClean="0">
                <a:solidFill>
                  <a:srgbClr val="660066"/>
                </a:solidFill>
              </a:rPr>
              <a:t>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2200" b="1" i="1" dirty="0" err="1" smtClean="0">
                <a:solidFill>
                  <a:srgbClr val="0000FF"/>
                </a:solidFill>
              </a:rPr>
              <a:t>Những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năm</a:t>
            </a:r>
            <a:r>
              <a:rPr lang="en-US" sz="2200" b="1" i="1" dirty="0" smtClean="0">
                <a:solidFill>
                  <a:srgbClr val="0000FF"/>
                </a:solidFill>
              </a:rPr>
              <a:t> qua,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công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tác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bảo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vệ</a:t>
            </a:r>
            <a:r>
              <a:rPr lang="en-US" sz="2200" b="1" i="1" dirty="0">
                <a:solidFill>
                  <a:srgbClr val="0000FF"/>
                </a:solidFill>
              </a:rPr>
              <a:t>, </a:t>
            </a:r>
            <a:r>
              <a:rPr lang="en-US" sz="2200" b="1" i="1" dirty="0" err="1">
                <a:solidFill>
                  <a:srgbClr val="0000FF"/>
                </a:solidFill>
              </a:rPr>
              <a:t>chăm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sóc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và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nâng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cao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sức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khoẻ</a:t>
            </a:r>
            <a:r>
              <a:rPr lang="en-US" sz="2200" b="1" i="1" dirty="0">
                <a:solidFill>
                  <a:srgbClr val="0000FF"/>
                </a:solidFill>
              </a:rPr>
              <a:t> ND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đạt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được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những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kết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quả</a:t>
            </a:r>
            <a:r>
              <a:rPr lang="en-US" sz="2200" dirty="0">
                <a:solidFill>
                  <a:srgbClr val="0000FF"/>
                </a:solidFill>
              </a:rPr>
              <a:t> to </a:t>
            </a:r>
            <a:r>
              <a:rPr lang="en-US" sz="2200" dirty="0" err="1" smtClean="0">
                <a:solidFill>
                  <a:srgbClr val="0000FF"/>
                </a:solidFill>
              </a:rPr>
              <a:t>lớn</a:t>
            </a:r>
            <a:r>
              <a:rPr lang="en-US" sz="2200" dirty="0" smtClean="0">
                <a:solidFill>
                  <a:srgbClr val="0000FF"/>
                </a:solidFill>
              </a:rPr>
              <a:t>. </a:t>
            </a:r>
            <a:r>
              <a:rPr lang="en-US" sz="2200" dirty="0" err="1">
                <a:solidFill>
                  <a:srgbClr val="0000FF"/>
                </a:solidFill>
              </a:rPr>
              <a:t>Tuy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nhiên</a:t>
            </a:r>
            <a:r>
              <a:rPr lang="en-US" sz="2200" dirty="0">
                <a:solidFill>
                  <a:srgbClr val="0000FF"/>
                </a:solidFill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</a:rPr>
              <a:t>vẫn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còn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nhiều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hạn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chế</a:t>
            </a:r>
            <a:r>
              <a:rPr lang="en-US" sz="2200" dirty="0">
                <a:solidFill>
                  <a:srgbClr val="0000FF"/>
                </a:solidFill>
              </a:rPr>
              <a:t>, </a:t>
            </a:r>
            <a:r>
              <a:rPr lang="en-US" sz="2200" dirty="0" err="1">
                <a:solidFill>
                  <a:srgbClr val="0000FF"/>
                </a:solidFill>
              </a:rPr>
              <a:t>bất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cập</a:t>
            </a:r>
            <a:r>
              <a:rPr lang="en-US" sz="2200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2200" dirty="0" err="1" smtClean="0">
                <a:solidFill>
                  <a:srgbClr val="002060"/>
                </a:solidFill>
              </a:rPr>
              <a:t>Ngày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nay, </a:t>
            </a:r>
            <a:r>
              <a:rPr lang="en-US" sz="2200" dirty="0" err="1">
                <a:solidFill>
                  <a:srgbClr val="002060"/>
                </a:solidFill>
              </a:rPr>
              <a:t>đ</a:t>
            </a:r>
            <a:r>
              <a:rPr lang="en-US" sz="2200" dirty="0" err="1" smtClean="0">
                <a:solidFill>
                  <a:srgbClr val="002060"/>
                </a:solidFill>
              </a:rPr>
              <a:t>ất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nước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đang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chịu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tác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động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của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Cách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mạng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công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nghiệp</a:t>
            </a:r>
            <a:r>
              <a:rPr lang="en-US" sz="2200" dirty="0">
                <a:solidFill>
                  <a:srgbClr val="002060"/>
                </a:solidFill>
              </a:rPr>
              <a:t> 4.0; </a:t>
            </a:r>
            <a:r>
              <a:rPr lang="en-US" sz="2200" dirty="0" err="1" smtClean="0">
                <a:solidFill>
                  <a:srgbClr val="002060"/>
                </a:solidFill>
              </a:rPr>
              <a:t>đồng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thời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</a:rPr>
              <a:t>đang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đối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mặt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với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những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thách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thức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lớn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như</a:t>
            </a:r>
            <a:r>
              <a:rPr lang="en-US" sz="2200" dirty="0" smtClean="0">
                <a:solidFill>
                  <a:srgbClr val="002060"/>
                </a:solidFill>
              </a:rPr>
              <a:t>: </a:t>
            </a:r>
            <a:r>
              <a:rPr lang="en-US" sz="2200" dirty="0" err="1">
                <a:solidFill>
                  <a:srgbClr val="002060"/>
                </a:solidFill>
              </a:rPr>
              <a:t>biến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đổi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khí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hậu</a:t>
            </a:r>
            <a:r>
              <a:rPr lang="en-US" sz="2200" dirty="0">
                <a:solidFill>
                  <a:srgbClr val="002060"/>
                </a:solidFill>
              </a:rPr>
              <a:t>, ô </a:t>
            </a:r>
            <a:r>
              <a:rPr lang="en-US" sz="2200" dirty="0" err="1">
                <a:solidFill>
                  <a:srgbClr val="002060"/>
                </a:solidFill>
              </a:rPr>
              <a:t>nhiễm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môi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trường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dịch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bệnh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dân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số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gia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tăng</a:t>
            </a:r>
            <a:r>
              <a:rPr lang="en-US" sz="2200" dirty="0" smtClean="0">
                <a:solidFill>
                  <a:srgbClr val="002060"/>
                </a:solidFill>
              </a:rPr>
              <a:t>….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2200" dirty="0" err="1" smtClean="0">
                <a:solidFill>
                  <a:srgbClr val="0000FF"/>
                </a:solidFill>
              </a:rPr>
              <a:t>Trước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tình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hình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trên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cần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phải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tăng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cường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công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tác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bảo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vệ</a:t>
            </a:r>
            <a:r>
              <a:rPr lang="en-US" sz="2200" dirty="0">
                <a:solidFill>
                  <a:srgbClr val="0000FF"/>
                </a:solidFill>
              </a:rPr>
              <a:t>, </a:t>
            </a:r>
            <a:r>
              <a:rPr lang="en-US" sz="2200" dirty="0" err="1">
                <a:solidFill>
                  <a:srgbClr val="0000FF"/>
                </a:solidFill>
              </a:rPr>
              <a:t>chăm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sóc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và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nâng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cao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sức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khoẻ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nhân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dân</a:t>
            </a:r>
            <a:r>
              <a:rPr lang="en-US" sz="2200" dirty="0" smtClean="0">
                <a:solidFill>
                  <a:srgbClr val="0000FF"/>
                </a:solidFill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</a:rPr>
              <a:t>góp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phần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quan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trọng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vào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sự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nghiệp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xây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dựng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và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bảo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vệ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Tổ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quốc</a:t>
            </a:r>
            <a:r>
              <a:rPr lang="en-US" sz="2200" dirty="0">
                <a:solidFill>
                  <a:srgbClr val="0000FF"/>
                </a:solidFill>
              </a:rPr>
              <a:t> VN XHCN. </a:t>
            </a:r>
            <a:r>
              <a:rPr lang="en-US" sz="2400" b="1" i="1" dirty="0" smtClean="0">
                <a:solidFill>
                  <a:srgbClr val="660066"/>
                </a:solidFill>
              </a:rPr>
              <a:t> </a:t>
            </a:r>
            <a:endParaRPr lang="en-US" sz="2400" i="1" dirty="0">
              <a:solidFill>
                <a:srgbClr val="660066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Nghị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quyết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số</a:t>
            </a:r>
            <a:r>
              <a:rPr lang="en-US" dirty="0">
                <a:solidFill>
                  <a:srgbClr val="C00000"/>
                </a:solidFill>
              </a:rPr>
              <a:t> 20-NQ/TW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37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197212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I- TÌNH HÌNH VÀ NGUYÊN NHÂN</a:t>
            </a:r>
          </a:p>
        </p:txBody>
      </p:sp>
      <p:sp>
        <p:nvSpPr>
          <p:cNvPr id="76803" name="Oval 3"/>
          <p:cNvSpPr>
            <a:spLocks noChangeArrowheads="1"/>
          </p:cNvSpPr>
          <p:nvPr/>
        </p:nvSpPr>
        <p:spPr bwMode="gray">
          <a:xfrm>
            <a:off x="2381250" y="2062163"/>
            <a:ext cx="3956050" cy="38814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Oval 4"/>
          <p:cNvSpPr>
            <a:spLocks noChangeArrowheads="1"/>
          </p:cNvSpPr>
          <p:nvPr/>
        </p:nvSpPr>
        <p:spPr bwMode="gray">
          <a:xfrm>
            <a:off x="2598738" y="2268538"/>
            <a:ext cx="3490912" cy="349091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gray">
          <a:xfrm>
            <a:off x="2814638" y="2595563"/>
            <a:ext cx="2973387" cy="297338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gray">
          <a:xfrm rot="30644363">
            <a:off x="1875949" y="3885503"/>
            <a:ext cx="2050862" cy="1911785"/>
          </a:xfrm>
          <a:prstGeom prst="chevron">
            <a:avLst>
              <a:gd name="adj" fmla="val 28655"/>
            </a:avLst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gray">
          <a:xfrm rot="16200000">
            <a:off x="3289300" y="1654175"/>
            <a:ext cx="1963738" cy="1855787"/>
          </a:xfrm>
          <a:prstGeom prst="chevron">
            <a:avLst>
              <a:gd name="adj" fmla="val 28655"/>
            </a:avLst>
          </a:prstGeom>
          <a:solidFill>
            <a:schemeClr val="folHlink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6808" name="AutoShape 8"/>
          <p:cNvSpPr>
            <a:spLocks noChangeArrowheads="1"/>
          </p:cNvSpPr>
          <p:nvPr/>
        </p:nvSpPr>
        <p:spPr bwMode="gray">
          <a:xfrm rot="23388254">
            <a:off x="4520965" y="3875608"/>
            <a:ext cx="1984318" cy="1855787"/>
          </a:xfrm>
          <a:prstGeom prst="chevron">
            <a:avLst>
              <a:gd name="adj" fmla="val 28655"/>
            </a:avLst>
          </a:prstGeom>
          <a:solidFill>
            <a:schemeClr val="hlink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gray">
          <a:xfrm>
            <a:off x="3343275" y="1828800"/>
            <a:ext cx="18557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i="1" dirty="0">
                <a:solidFill>
                  <a:schemeClr val="bg1"/>
                </a:solidFill>
              </a:rPr>
              <a:t>a. </a:t>
            </a:r>
            <a:r>
              <a:rPr lang="en-US" sz="2000" b="1" i="1" dirty="0" err="1" smtClean="0">
                <a:solidFill>
                  <a:schemeClr val="bg1"/>
                </a:solidFill>
              </a:rPr>
              <a:t>Mạng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lưới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cơ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sở</a:t>
            </a:r>
            <a:r>
              <a:rPr lang="en-US" sz="2000" b="1" i="1" dirty="0" smtClean="0">
                <a:solidFill>
                  <a:schemeClr val="bg1"/>
                </a:solidFill>
              </a:rPr>
              <a:t> y </a:t>
            </a:r>
            <a:r>
              <a:rPr lang="en-US" sz="2000" b="1" i="1" dirty="0" err="1" smtClean="0">
                <a:solidFill>
                  <a:schemeClr val="bg1"/>
                </a:solidFill>
              </a:rPr>
              <a:t>tế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phát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triển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rộng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khắp</a:t>
            </a:r>
            <a:r>
              <a:rPr lang="en-US" sz="2000" b="1" i="1" dirty="0" smtClean="0">
                <a:solidFill>
                  <a:schemeClr val="bg1"/>
                </a:solidFill>
              </a:rPr>
              <a:t>.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gray">
          <a:xfrm>
            <a:off x="1905000" y="3886200"/>
            <a:ext cx="1600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i="1" dirty="0">
                <a:solidFill>
                  <a:srgbClr val="FFC000"/>
                </a:solidFill>
              </a:rPr>
              <a:t>c.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Các</a:t>
            </a:r>
            <a:r>
              <a:rPr lang="en-US" sz="2000" b="1" i="1" dirty="0" smtClean="0">
                <a:solidFill>
                  <a:srgbClr val="FFC000"/>
                </a:solidFill>
              </a:rPr>
              <a:t>    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chỉ</a:t>
            </a:r>
            <a:r>
              <a:rPr lang="en-US" sz="2000" b="1" i="1" dirty="0" smtClean="0">
                <a:solidFill>
                  <a:srgbClr val="FFC000"/>
                </a:solidFill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</a:rPr>
              <a:t>số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</a:rPr>
              <a:t>sức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</a:rPr>
              <a:t>khoẻ</a:t>
            </a:r>
            <a:r>
              <a:rPr lang="en-US" sz="2000" b="1" i="1" dirty="0">
                <a:solidFill>
                  <a:srgbClr val="FFC000"/>
                </a:solidFill>
              </a:rPr>
              <a:t>, </a:t>
            </a:r>
            <a:r>
              <a:rPr lang="en-US" sz="2000" b="1" dirty="0" err="1">
                <a:solidFill>
                  <a:srgbClr val="FFC000"/>
                </a:solidFill>
              </a:rPr>
              <a:t>tuổi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 err="1">
                <a:solidFill>
                  <a:srgbClr val="FFC000"/>
                </a:solidFill>
              </a:rPr>
              <a:t>thọ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 err="1">
                <a:solidFill>
                  <a:srgbClr val="FFC000"/>
                </a:solidFill>
              </a:rPr>
              <a:t>được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cải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>
                <a:solidFill>
                  <a:srgbClr val="FFC000"/>
                </a:solidFill>
              </a:rPr>
              <a:t>thiện</a:t>
            </a:r>
            <a:r>
              <a:rPr lang="en-US" sz="2000" b="1" dirty="0">
                <a:solidFill>
                  <a:srgbClr val="FFC000"/>
                </a:solidFill>
              </a:rPr>
              <a:t>. </a:t>
            </a:r>
          </a:p>
          <a:p>
            <a:pPr eaLnBrk="0" hangingPunct="0"/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gray">
          <a:xfrm>
            <a:off x="5051424" y="3962400"/>
            <a:ext cx="15017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i="1" dirty="0">
                <a:solidFill>
                  <a:srgbClr val="FFFF00"/>
                </a:solidFill>
              </a:rPr>
              <a:t>b. Y </a:t>
            </a:r>
            <a:r>
              <a:rPr lang="en-US" sz="2000" b="1" i="1" dirty="0" err="1">
                <a:solidFill>
                  <a:srgbClr val="FFFF00"/>
                </a:solidFill>
              </a:rPr>
              <a:t>tế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smtClean="0">
                <a:solidFill>
                  <a:srgbClr val="FFFF00"/>
                </a:solidFill>
              </a:rPr>
              <a:t>  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dự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phòng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được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tăng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cường</a:t>
            </a:r>
            <a:r>
              <a:rPr lang="en-US" sz="2000" b="1" i="1" dirty="0">
                <a:solidFill>
                  <a:srgbClr val="FFFF00"/>
                </a:solidFill>
              </a:rPr>
              <a:t>,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black">
          <a:xfrm>
            <a:off x="5410200" y="1523682"/>
            <a:ext cx="3810000" cy="213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</a:pPr>
            <a:r>
              <a:rPr lang="en-US" b="1" i="1" dirty="0" smtClean="0">
                <a:solidFill>
                  <a:srgbClr val="0000FF"/>
                </a:solidFill>
              </a:rPr>
              <a:t>- </a:t>
            </a:r>
            <a:r>
              <a:rPr lang="en-US" b="1" i="1" dirty="0" err="1" smtClean="0">
                <a:solidFill>
                  <a:srgbClr val="0000FF"/>
                </a:solidFill>
              </a:rPr>
              <a:t>Đội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ngũ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thầy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thuốc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nhân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viên</a:t>
            </a:r>
            <a:r>
              <a:rPr lang="en-US" b="1" i="1" dirty="0" smtClean="0">
                <a:solidFill>
                  <a:srgbClr val="0000FF"/>
                </a:solidFill>
              </a:rPr>
              <a:t> y </a:t>
            </a:r>
            <a:r>
              <a:rPr lang="en-US" b="1" i="1" dirty="0" err="1" smtClean="0">
                <a:solidFill>
                  <a:srgbClr val="0000FF"/>
                </a:solidFill>
              </a:rPr>
              <a:t>tế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phát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triển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cả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về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số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lượng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chất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lượng</a:t>
            </a:r>
            <a:r>
              <a:rPr lang="en-US" b="1" i="1" dirty="0" smtClean="0">
                <a:solidFill>
                  <a:srgbClr val="0000FF"/>
                </a:solidFill>
              </a:rPr>
              <a:t>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</a:pPr>
            <a:r>
              <a:rPr lang="en-US" dirty="0" smtClean="0">
                <a:solidFill>
                  <a:srgbClr val="993300"/>
                </a:solidFill>
              </a:rPr>
              <a:t>- </a:t>
            </a:r>
            <a:r>
              <a:rPr lang="en-US" b="1" dirty="0" err="1" smtClean="0">
                <a:solidFill>
                  <a:srgbClr val="993300"/>
                </a:solidFill>
              </a:rPr>
              <a:t>Ngân</a:t>
            </a:r>
            <a:r>
              <a:rPr lang="en-US" b="1" dirty="0" smtClean="0">
                <a:solidFill>
                  <a:srgbClr val="993300"/>
                </a:solidFill>
              </a:rPr>
              <a:t> </a:t>
            </a:r>
            <a:r>
              <a:rPr lang="en-US" b="1" dirty="0" err="1" smtClean="0">
                <a:solidFill>
                  <a:srgbClr val="993300"/>
                </a:solidFill>
              </a:rPr>
              <a:t>sách</a:t>
            </a:r>
            <a:r>
              <a:rPr lang="en-US" b="1" dirty="0" smtClean="0">
                <a:solidFill>
                  <a:srgbClr val="993300"/>
                </a:solidFill>
              </a:rPr>
              <a:t> NN </a:t>
            </a:r>
            <a:r>
              <a:rPr lang="en-US" b="1" dirty="0" err="1" smtClean="0">
                <a:solidFill>
                  <a:srgbClr val="993300"/>
                </a:solidFill>
              </a:rPr>
              <a:t>đầu</a:t>
            </a:r>
            <a:r>
              <a:rPr lang="en-US" b="1" dirty="0" smtClean="0">
                <a:solidFill>
                  <a:srgbClr val="993300"/>
                </a:solidFill>
              </a:rPr>
              <a:t> </a:t>
            </a:r>
            <a:r>
              <a:rPr lang="en-US" b="1" dirty="0" err="1" smtClean="0">
                <a:solidFill>
                  <a:srgbClr val="993300"/>
                </a:solidFill>
              </a:rPr>
              <a:t>tư</a:t>
            </a:r>
            <a:r>
              <a:rPr lang="en-US" b="1" dirty="0" smtClean="0">
                <a:solidFill>
                  <a:srgbClr val="993300"/>
                </a:solidFill>
              </a:rPr>
              <a:t> </a:t>
            </a:r>
            <a:r>
              <a:rPr lang="en-US" b="1" dirty="0" err="1" smtClean="0">
                <a:solidFill>
                  <a:srgbClr val="993300"/>
                </a:solidFill>
              </a:rPr>
              <a:t>cho</a:t>
            </a:r>
            <a:r>
              <a:rPr lang="en-US" b="1" dirty="0" smtClean="0">
                <a:solidFill>
                  <a:srgbClr val="993300"/>
                </a:solidFill>
              </a:rPr>
              <a:t>  </a:t>
            </a:r>
            <a:r>
              <a:rPr lang="en-US" b="1" dirty="0" err="1" smtClean="0">
                <a:solidFill>
                  <a:srgbClr val="993300"/>
                </a:solidFill>
              </a:rPr>
              <a:t>chăm</a:t>
            </a:r>
            <a:r>
              <a:rPr lang="en-US" b="1" dirty="0" smtClean="0">
                <a:solidFill>
                  <a:srgbClr val="993300"/>
                </a:solidFill>
              </a:rPr>
              <a:t> </a:t>
            </a:r>
            <a:r>
              <a:rPr lang="en-US" b="1" dirty="0" err="1" smtClean="0">
                <a:solidFill>
                  <a:srgbClr val="993300"/>
                </a:solidFill>
              </a:rPr>
              <a:t>sóc</a:t>
            </a:r>
            <a:r>
              <a:rPr lang="en-US" b="1" dirty="0" smtClean="0">
                <a:solidFill>
                  <a:srgbClr val="993300"/>
                </a:solidFill>
              </a:rPr>
              <a:t> </a:t>
            </a:r>
            <a:r>
              <a:rPr lang="en-US" b="1" dirty="0" err="1" smtClean="0">
                <a:solidFill>
                  <a:srgbClr val="993300"/>
                </a:solidFill>
              </a:rPr>
              <a:t>sức</a:t>
            </a:r>
            <a:r>
              <a:rPr lang="en-US" b="1" dirty="0" smtClean="0">
                <a:solidFill>
                  <a:srgbClr val="993300"/>
                </a:solidFill>
              </a:rPr>
              <a:t> </a:t>
            </a:r>
            <a:r>
              <a:rPr lang="en-US" b="1" dirty="0" err="1" smtClean="0">
                <a:solidFill>
                  <a:srgbClr val="993300"/>
                </a:solidFill>
              </a:rPr>
              <a:t>khoẻ</a:t>
            </a:r>
            <a:r>
              <a:rPr lang="en-US" b="1" dirty="0" smtClean="0">
                <a:solidFill>
                  <a:srgbClr val="993300"/>
                </a:solidFill>
              </a:rPr>
              <a:t> ND </a:t>
            </a:r>
            <a:r>
              <a:rPr lang="en-US" b="1" dirty="0" err="1" smtClean="0">
                <a:solidFill>
                  <a:srgbClr val="993300"/>
                </a:solidFill>
              </a:rPr>
              <a:t>ngày</a:t>
            </a:r>
            <a:r>
              <a:rPr lang="en-US" b="1" dirty="0" smtClean="0">
                <a:solidFill>
                  <a:srgbClr val="993300"/>
                </a:solidFill>
              </a:rPr>
              <a:t> </a:t>
            </a:r>
            <a:r>
              <a:rPr lang="en-US" b="1" dirty="0" err="1" smtClean="0">
                <a:solidFill>
                  <a:srgbClr val="993300"/>
                </a:solidFill>
              </a:rPr>
              <a:t>càng</a:t>
            </a:r>
            <a:r>
              <a:rPr lang="en-US" b="1" dirty="0" smtClean="0">
                <a:solidFill>
                  <a:srgbClr val="993300"/>
                </a:solidFill>
              </a:rPr>
              <a:t> </a:t>
            </a:r>
            <a:r>
              <a:rPr lang="en-US" b="1" dirty="0" err="1" smtClean="0">
                <a:solidFill>
                  <a:srgbClr val="993300"/>
                </a:solidFill>
              </a:rPr>
              <a:t>tăng</a:t>
            </a:r>
            <a:r>
              <a:rPr lang="en-US" b="1" dirty="0" smtClean="0">
                <a:solidFill>
                  <a:srgbClr val="993300"/>
                </a:solidFill>
              </a:rPr>
              <a:t>.</a:t>
            </a:r>
            <a:r>
              <a:rPr lang="en-US" sz="1600" dirty="0" smtClean="0">
                <a:solidFill>
                  <a:srgbClr val="FF0000"/>
                </a:solidFill>
              </a:rPr>
              <a:t> (9,6%/</a:t>
            </a:r>
            <a:r>
              <a:rPr lang="en-US" sz="1600" dirty="0" err="1" smtClean="0">
                <a:solidFill>
                  <a:srgbClr val="FF0000"/>
                </a:solidFill>
              </a:rPr>
              <a:t>năm</a:t>
            </a:r>
            <a:r>
              <a:rPr lang="en-US" sz="1600" dirty="0" smtClean="0">
                <a:solidFill>
                  <a:srgbClr val="FF0000"/>
                </a:solidFill>
              </a:rPr>
              <a:t>).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</a:pPr>
            <a:r>
              <a:rPr lang="en-US" b="1" i="1" dirty="0" smtClean="0">
                <a:solidFill>
                  <a:srgbClr val="FF0000"/>
                </a:solidFill>
              </a:rPr>
              <a:t>- </a:t>
            </a:r>
            <a:r>
              <a:rPr lang="en-US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BHYT </a:t>
            </a:r>
            <a:r>
              <a:rPr lang="en-US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ngày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càng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mở</a:t>
            </a:r>
            <a:r>
              <a:rPr lang="en-US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rộng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(82%)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black">
          <a:xfrm>
            <a:off x="228600" y="3810000"/>
            <a:ext cx="215265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0" hangingPunct="0"/>
            <a:r>
              <a:rPr lang="en-US" b="1" i="1" dirty="0" err="1"/>
              <a:t>Việt</a:t>
            </a:r>
            <a:r>
              <a:rPr lang="en-US" b="1" i="1" dirty="0"/>
              <a:t> Nam </a:t>
            </a:r>
            <a:r>
              <a:rPr lang="en-US" b="1" i="1" dirty="0" err="1"/>
              <a:t>được</a:t>
            </a:r>
            <a:r>
              <a:rPr lang="en-US" b="1" i="1" dirty="0"/>
              <a:t> </a:t>
            </a:r>
            <a:r>
              <a:rPr lang="en-US" b="1" i="1" dirty="0" err="1" smtClean="0"/>
              <a:t>Q.tế</a:t>
            </a:r>
            <a:r>
              <a:rPr lang="en-US" b="1" i="1" dirty="0" smtClean="0"/>
              <a:t> </a:t>
            </a:r>
            <a:r>
              <a:rPr lang="en-US" b="1" i="1" dirty="0" err="1"/>
              <a:t>đánh</a:t>
            </a:r>
            <a:r>
              <a:rPr lang="en-US" b="1" i="1" dirty="0"/>
              <a:t> </a:t>
            </a:r>
            <a:r>
              <a:rPr lang="en-US" b="1" i="1" dirty="0" err="1" smtClean="0"/>
              <a:t>giá</a:t>
            </a:r>
            <a:r>
              <a:rPr lang="en-US" b="1" i="1" dirty="0" smtClean="0"/>
              <a:t>      </a:t>
            </a:r>
            <a:r>
              <a:rPr lang="en-US" b="1" i="1" dirty="0" err="1" smtClean="0"/>
              <a:t>là</a:t>
            </a:r>
            <a:r>
              <a:rPr lang="en-US" b="1" i="1" dirty="0" smtClean="0"/>
              <a:t> </a:t>
            </a:r>
            <a:r>
              <a:rPr lang="en-US" b="1" i="1" dirty="0" err="1"/>
              <a:t>điểm</a:t>
            </a:r>
            <a:r>
              <a:rPr lang="en-US" b="1" i="1" dirty="0"/>
              <a:t> </a:t>
            </a:r>
            <a:r>
              <a:rPr lang="en-US" b="1" i="1" dirty="0" err="1" smtClean="0"/>
              <a:t>sáng</a:t>
            </a:r>
            <a:r>
              <a:rPr lang="en-US" b="1" i="1" dirty="0" smtClean="0"/>
              <a:t>    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thực</a:t>
            </a:r>
            <a:r>
              <a:rPr lang="en-US" b="1" i="1" dirty="0"/>
              <a:t> </a:t>
            </a:r>
            <a:r>
              <a:rPr lang="en-US" b="1" i="1" dirty="0" err="1" smtClean="0"/>
              <a:t>hiện</a:t>
            </a:r>
            <a:r>
              <a:rPr lang="en-US" b="1" i="1" dirty="0" smtClean="0"/>
              <a:t> </a:t>
            </a:r>
            <a:r>
              <a:rPr lang="en-US" b="1" i="1" dirty="0" err="1" smtClean="0"/>
              <a:t>các</a:t>
            </a:r>
            <a:r>
              <a:rPr lang="en-US" b="1" i="1" dirty="0" smtClean="0"/>
              <a:t> </a:t>
            </a:r>
            <a:r>
              <a:rPr lang="en-US" b="1" i="1" dirty="0" err="1"/>
              <a:t>Mục</a:t>
            </a:r>
            <a:r>
              <a:rPr lang="en-US" b="1" i="1" dirty="0"/>
              <a:t> </a:t>
            </a:r>
            <a:r>
              <a:rPr lang="en-US" b="1" i="1" dirty="0" err="1"/>
              <a:t>tiêu</a:t>
            </a:r>
            <a:r>
              <a:rPr lang="en-US" b="1" i="1" dirty="0"/>
              <a:t> </a:t>
            </a:r>
            <a:r>
              <a:rPr lang="en-US" b="1" i="1" dirty="0" err="1"/>
              <a:t>p</a:t>
            </a:r>
            <a:r>
              <a:rPr lang="en-US" b="1" i="1" dirty="0" err="1" smtClean="0"/>
              <a:t>hát</a:t>
            </a:r>
            <a:r>
              <a:rPr lang="en-US" b="1" i="1" dirty="0" smtClean="0"/>
              <a:t> </a:t>
            </a:r>
            <a:r>
              <a:rPr lang="en-US" b="1" i="1" dirty="0" err="1"/>
              <a:t>triển</a:t>
            </a:r>
            <a:r>
              <a:rPr lang="en-US" b="1" i="1" dirty="0"/>
              <a:t> </a:t>
            </a:r>
            <a:r>
              <a:rPr lang="en-US" b="1" i="1" dirty="0" err="1"/>
              <a:t>Thiên</a:t>
            </a:r>
            <a:r>
              <a:rPr lang="en-US" b="1" i="1" dirty="0"/>
              <a:t> </a:t>
            </a:r>
            <a:r>
              <a:rPr lang="en-US" b="1" i="1" dirty="0" err="1"/>
              <a:t>niên</a:t>
            </a:r>
            <a:r>
              <a:rPr lang="en-US" b="1" i="1" dirty="0"/>
              <a:t> </a:t>
            </a:r>
            <a:r>
              <a:rPr lang="en-US" b="1" i="1" dirty="0" err="1"/>
              <a:t>kỷ</a:t>
            </a:r>
            <a:r>
              <a:rPr lang="en-US" b="1" i="1" dirty="0"/>
              <a:t> </a:t>
            </a:r>
            <a:r>
              <a:rPr lang="en-US" b="1" i="1" dirty="0" err="1"/>
              <a:t>của</a:t>
            </a:r>
            <a:r>
              <a:rPr lang="en-US" b="1" i="1" dirty="0"/>
              <a:t> </a:t>
            </a:r>
            <a:r>
              <a:rPr lang="en-US" b="1" i="1" dirty="0" smtClean="0"/>
              <a:t>LHQ</a:t>
            </a:r>
            <a:endParaRPr lang="en-US" b="1" i="1" dirty="0">
              <a:solidFill>
                <a:srgbClr val="333300"/>
              </a:solidFill>
            </a:endParaRPr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black">
          <a:xfrm>
            <a:off x="6400800" y="3916581"/>
            <a:ext cx="2667000" cy="263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en-US" b="1" i="1" dirty="0" smtClean="0">
                <a:solidFill>
                  <a:srgbClr val="CC0099"/>
                </a:solidFill>
              </a:rPr>
              <a:t>- </a:t>
            </a:r>
            <a:r>
              <a:rPr lang="en-US" b="1" i="1" dirty="0" err="1" smtClean="0">
                <a:solidFill>
                  <a:srgbClr val="CC0099"/>
                </a:solidFill>
              </a:rPr>
              <a:t>Ngăn</a:t>
            </a:r>
            <a:r>
              <a:rPr lang="en-US" b="1" i="1" dirty="0" smtClean="0">
                <a:solidFill>
                  <a:srgbClr val="CC0099"/>
                </a:solidFill>
              </a:rPr>
              <a:t> </a:t>
            </a:r>
            <a:r>
              <a:rPr lang="en-US" b="1" i="1" dirty="0" err="1">
                <a:solidFill>
                  <a:srgbClr val="CC0099"/>
                </a:solidFill>
              </a:rPr>
              <a:t>chặn</a:t>
            </a:r>
            <a:r>
              <a:rPr lang="en-US" b="1" i="1" dirty="0">
                <a:solidFill>
                  <a:srgbClr val="CC0099"/>
                </a:solidFill>
              </a:rPr>
              <a:t> </a:t>
            </a:r>
            <a:r>
              <a:rPr lang="en-US" b="1" i="1" dirty="0" err="1">
                <a:solidFill>
                  <a:srgbClr val="CC0099"/>
                </a:solidFill>
              </a:rPr>
              <a:t>được</a:t>
            </a:r>
            <a:r>
              <a:rPr lang="en-US" b="1" i="1" dirty="0">
                <a:solidFill>
                  <a:srgbClr val="CC0099"/>
                </a:solidFill>
              </a:rPr>
              <a:t> </a:t>
            </a:r>
            <a:r>
              <a:rPr lang="en-US" b="1" i="1" dirty="0" err="1">
                <a:solidFill>
                  <a:srgbClr val="CC0099"/>
                </a:solidFill>
              </a:rPr>
              <a:t>các</a:t>
            </a:r>
            <a:r>
              <a:rPr lang="en-US" b="1" i="1" dirty="0">
                <a:solidFill>
                  <a:srgbClr val="CC0099"/>
                </a:solidFill>
              </a:rPr>
              <a:t> </a:t>
            </a:r>
            <a:r>
              <a:rPr lang="en-US" b="1" i="1" dirty="0" err="1">
                <a:solidFill>
                  <a:srgbClr val="CC0099"/>
                </a:solidFill>
              </a:rPr>
              <a:t>dịch</a:t>
            </a:r>
            <a:r>
              <a:rPr lang="en-US" b="1" i="1" dirty="0">
                <a:solidFill>
                  <a:srgbClr val="CC0099"/>
                </a:solidFill>
              </a:rPr>
              <a:t> </a:t>
            </a:r>
            <a:r>
              <a:rPr lang="en-US" b="1" i="1" dirty="0" err="1">
                <a:solidFill>
                  <a:srgbClr val="CC0099"/>
                </a:solidFill>
              </a:rPr>
              <a:t>bệnh</a:t>
            </a:r>
            <a:r>
              <a:rPr lang="en-US" b="1" i="1" dirty="0">
                <a:solidFill>
                  <a:srgbClr val="CC0099"/>
                </a:solidFill>
              </a:rPr>
              <a:t> </a:t>
            </a:r>
            <a:r>
              <a:rPr lang="en-US" b="1" i="1" dirty="0" err="1" smtClean="0">
                <a:solidFill>
                  <a:srgbClr val="CC0099"/>
                </a:solidFill>
              </a:rPr>
              <a:t>nguy</a:t>
            </a:r>
            <a:r>
              <a:rPr lang="en-US" b="1" i="1" dirty="0" smtClean="0">
                <a:solidFill>
                  <a:srgbClr val="CC0099"/>
                </a:solidFill>
              </a:rPr>
              <a:t> </a:t>
            </a:r>
            <a:r>
              <a:rPr lang="en-US" b="1" i="1" dirty="0" err="1">
                <a:solidFill>
                  <a:srgbClr val="CC0099"/>
                </a:solidFill>
              </a:rPr>
              <a:t>hiểm</a:t>
            </a:r>
            <a:r>
              <a:rPr lang="en-US" b="1" i="1" dirty="0">
                <a:solidFill>
                  <a:srgbClr val="CC0099"/>
                </a:solidFill>
              </a:rPr>
              <a:t>, </a:t>
            </a:r>
            <a:r>
              <a:rPr lang="en-US" b="1" i="1" dirty="0" err="1">
                <a:solidFill>
                  <a:srgbClr val="CC0099"/>
                </a:solidFill>
              </a:rPr>
              <a:t>không</a:t>
            </a:r>
            <a:r>
              <a:rPr lang="en-US" b="1" i="1" dirty="0">
                <a:solidFill>
                  <a:srgbClr val="CC0099"/>
                </a:solidFill>
              </a:rPr>
              <a:t> </a:t>
            </a:r>
            <a:r>
              <a:rPr lang="en-US" b="1" i="1" dirty="0" err="1" smtClean="0">
                <a:solidFill>
                  <a:srgbClr val="CC0099"/>
                </a:solidFill>
              </a:rPr>
              <a:t>xảy</a:t>
            </a:r>
            <a:r>
              <a:rPr lang="en-US" b="1" i="1" dirty="0">
                <a:solidFill>
                  <a:srgbClr val="CC0099"/>
                </a:solidFill>
              </a:rPr>
              <a:t> </a:t>
            </a:r>
            <a:r>
              <a:rPr lang="en-US" b="1" i="1" dirty="0" err="1" smtClean="0">
                <a:solidFill>
                  <a:srgbClr val="CC0099"/>
                </a:solidFill>
              </a:rPr>
              <a:t>ra</a:t>
            </a:r>
            <a:r>
              <a:rPr lang="en-US" b="1" i="1" dirty="0" smtClean="0">
                <a:solidFill>
                  <a:srgbClr val="CC0099"/>
                </a:solidFill>
              </a:rPr>
              <a:t> </a:t>
            </a:r>
            <a:r>
              <a:rPr lang="en-US" b="1" i="1" dirty="0" err="1">
                <a:solidFill>
                  <a:srgbClr val="CC0099"/>
                </a:solidFill>
              </a:rPr>
              <a:t>dịch</a:t>
            </a:r>
            <a:r>
              <a:rPr lang="en-US" b="1" i="1" dirty="0">
                <a:solidFill>
                  <a:srgbClr val="CC0099"/>
                </a:solidFill>
              </a:rPr>
              <a:t> </a:t>
            </a:r>
            <a:r>
              <a:rPr lang="en-US" b="1" i="1" dirty="0" err="1" smtClean="0">
                <a:solidFill>
                  <a:srgbClr val="CC0099"/>
                </a:solidFill>
              </a:rPr>
              <a:t>lớn</a:t>
            </a:r>
            <a:endParaRPr lang="en-US" b="1" i="1" dirty="0" smtClean="0">
              <a:solidFill>
                <a:srgbClr val="CC0099"/>
              </a:solidFill>
            </a:endParaRPr>
          </a:p>
          <a:p>
            <a:pPr marL="0" indent="0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en-US" b="1" i="1" dirty="0" smtClean="0">
                <a:solidFill>
                  <a:srgbClr val="006600"/>
                </a:solidFill>
              </a:rPr>
              <a:t>- </a:t>
            </a:r>
            <a:r>
              <a:rPr lang="en-US" b="1" i="1" dirty="0" err="1" smtClean="0">
                <a:solidFill>
                  <a:srgbClr val="006600"/>
                </a:solidFill>
              </a:rPr>
              <a:t>Năng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lực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và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chất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lượng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khám</a:t>
            </a:r>
            <a:r>
              <a:rPr lang="en-US" b="1" i="1" dirty="0">
                <a:solidFill>
                  <a:srgbClr val="006600"/>
                </a:solidFill>
              </a:rPr>
              <a:t>, </a:t>
            </a:r>
            <a:r>
              <a:rPr lang="en-US" b="1" i="1" dirty="0" err="1">
                <a:solidFill>
                  <a:srgbClr val="006600"/>
                </a:solidFill>
              </a:rPr>
              <a:t>chữa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bệnh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được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nâng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lên</a:t>
            </a:r>
            <a:r>
              <a:rPr lang="en-US" b="1" i="1" dirty="0">
                <a:solidFill>
                  <a:srgbClr val="006600"/>
                </a:solidFill>
              </a:rPr>
              <a:t>.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Ứng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dụng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các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kỹ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thuật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tiên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tiến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của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thế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giới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vào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khám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chữa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bệnh</a:t>
            </a:r>
            <a:endParaRPr lang="en-US" b="1" i="1" dirty="0">
              <a:solidFill>
                <a:srgbClr val="00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990600"/>
            <a:ext cx="8826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1</a:t>
            </a:r>
            <a:r>
              <a:rPr lang="en-US" sz="2200" b="1" dirty="0">
                <a:solidFill>
                  <a:srgbClr val="C00000"/>
                </a:solidFill>
              </a:rPr>
              <a:t>. </a:t>
            </a:r>
            <a:r>
              <a:rPr lang="en-US" sz="2200" b="1" dirty="0" err="1">
                <a:solidFill>
                  <a:srgbClr val="C00000"/>
                </a:solidFill>
              </a:rPr>
              <a:t>Thành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tựu</a:t>
            </a:r>
            <a:r>
              <a:rPr lang="en-US" sz="2200" b="1" dirty="0">
                <a:solidFill>
                  <a:srgbClr val="C00000"/>
                </a:solidFill>
              </a:rPr>
              <a:t>: </a:t>
            </a:r>
            <a:r>
              <a:rPr lang="en-US" sz="2000" i="1" dirty="0" err="1"/>
              <a:t>Hệ</a:t>
            </a:r>
            <a:r>
              <a:rPr lang="en-US" sz="2000" i="1" dirty="0"/>
              <a:t> </a:t>
            </a:r>
            <a:r>
              <a:rPr lang="en-US" sz="2000" i="1" dirty="0" err="1"/>
              <a:t>thống</a:t>
            </a:r>
            <a:r>
              <a:rPr lang="en-US" sz="2000" i="1" dirty="0"/>
              <a:t> </a:t>
            </a:r>
            <a:r>
              <a:rPr lang="en-US" sz="2000" i="1" dirty="0" err="1"/>
              <a:t>chính</a:t>
            </a:r>
            <a:r>
              <a:rPr lang="en-US" sz="2000" i="1" dirty="0"/>
              <a:t> </a:t>
            </a:r>
            <a:r>
              <a:rPr lang="en-US" sz="2000" i="1" dirty="0" err="1"/>
              <a:t>sách</a:t>
            </a:r>
            <a:r>
              <a:rPr lang="en-US" sz="2000" i="1" dirty="0"/>
              <a:t>, </a:t>
            </a:r>
            <a:r>
              <a:rPr lang="en-US" sz="2000" i="1" dirty="0" err="1"/>
              <a:t>pháp</a:t>
            </a:r>
            <a:r>
              <a:rPr lang="en-US" sz="2000" i="1" dirty="0"/>
              <a:t> </a:t>
            </a:r>
            <a:r>
              <a:rPr lang="en-US" sz="2000" i="1" dirty="0" err="1"/>
              <a:t>luật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thiện</a:t>
            </a:r>
            <a:r>
              <a:rPr lang="en-US" sz="2000" dirty="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5638800"/>
            <a:ext cx="192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00FF"/>
                </a:solidFill>
              </a:rPr>
              <a:t>từ</a:t>
            </a:r>
            <a:r>
              <a:rPr lang="en-US" b="1" i="1" dirty="0" smtClean="0">
                <a:solidFill>
                  <a:srgbClr val="0000FF"/>
                </a:solidFill>
              </a:rPr>
              <a:t> 65t </a:t>
            </a:r>
            <a:r>
              <a:rPr lang="en-US" b="1" i="1" dirty="0" err="1" smtClean="0">
                <a:solidFill>
                  <a:srgbClr val="0000FF"/>
                </a:solidFill>
              </a:rPr>
              <a:t>tăng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lên</a:t>
            </a:r>
            <a:r>
              <a:rPr lang="en-US" b="1" i="1" dirty="0" smtClean="0">
                <a:solidFill>
                  <a:srgbClr val="0000FF"/>
                </a:solidFill>
              </a:rPr>
              <a:t> 73,4 </a:t>
            </a:r>
            <a:r>
              <a:rPr lang="en-US" b="1" i="1" dirty="0" err="1" smtClean="0">
                <a:solidFill>
                  <a:srgbClr val="0000FF"/>
                </a:solidFill>
              </a:rPr>
              <a:t>tuổi</a:t>
            </a:r>
            <a:r>
              <a:rPr lang="en-US" b="1" i="1" dirty="0" smtClean="0">
                <a:solidFill>
                  <a:srgbClr val="0000FF"/>
                </a:solidFill>
              </a:rPr>
              <a:t>) 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866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38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934294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pPr algn="ctr"/>
            <a:r>
              <a:rPr lang="en-US" sz="2600" dirty="0" err="1" smtClean="0">
                <a:solidFill>
                  <a:srgbClr val="0000FF"/>
                </a:solidFill>
              </a:rPr>
              <a:t>Một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số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thành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tựu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ngành</a:t>
            </a:r>
            <a:r>
              <a:rPr lang="en-US" sz="2600" dirty="0" smtClean="0">
                <a:solidFill>
                  <a:srgbClr val="0000FF"/>
                </a:solidFill>
              </a:rPr>
              <a:t> y </a:t>
            </a:r>
            <a:r>
              <a:rPr lang="en-US" sz="2600" dirty="0" err="1" smtClean="0">
                <a:solidFill>
                  <a:srgbClr val="0000FF"/>
                </a:solidFill>
              </a:rPr>
              <a:t>tế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Việt</a:t>
            </a:r>
            <a:r>
              <a:rPr lang="en-US" sz="2600" dirty="0" smtClean="0">
                <a:solidFill>
                  <a:srgbClr val="0000FF"/>
                </a:solidFill>
              </a:rPr>
              <a:t> Nam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866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39</a:t>
            </a:fld>
            <a:endParaRPr lang="en-US" sz="16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13188"/>
              </p:ext>
            </p:extLst>
          </p:nvPr>
        </p:nvGraphicFramePr>
        <p:xfrm>
          <a:off x="0" y="609600"/>
          <a:ext cx="7924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2408128"/>
            <a:ext cx="2133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0000FF"/>
                </a:solidFill>
              </a:rPr>
              <a:t>- </a:t>
            </a:r>
            <a:r>
              <a:rPr lang="en-US" b="1" dirty="0" err="1" smtClean="0">
                <a:solidFill>
                  <a:srgbClr val="0000FF"/>
                </a:solidFill>
              </a:rPr>
              <a:t>Trạm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Y </a:t>
            </a:r>
            <a:r>
              <a:rPr lang="en-US" b="1" dirty="0" err="1">
                <a:solidFill>
                  <a:srgbClr val="0000FF"/>
                </a:solidFill>
              </a:rPr>
              <a:t>tế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</a:rPr>
              <a:t>hơn</a:t>
            </a:r>
            <a:r>
              <a:rPr lang="en-US" b="1" dirty="0" smtClean="0">
                <a:solidFill>
                  <a:srgbClr val="0000FF"/>
                </a:solidFill>
              </a:rPr>
              <a:t> 11.162 </a:t>
            </a:r>
            <a:r>
              <a:rPr lang="en-US" b="1" dirty="0" err="1">
                <a:solidFill>
                  <a:srgbClr val="0000FF"/>
                </a:solidFill>
              </a:rPr>
              <a:t>trạm</a:t>
            </a:r>
            <a:endParaRPr lang="en-US" b="1" dirty="0">
              <a:solidFill>
                <a:srgbClr val="0000FF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solidFill>
                  <a:srgbClr val="0000FF"/>
                </a:solidFill>
              </a:rPr>
              <a:t>- </a:t>
            </a:r>
            <a:r>
              <a:rPr lang="en-US" b="1" dirty="0" err="1" smtClean="0">
                <a:solidFill>
                  <a:srgbClr val="0000FF"/>
                </a:solidFill>
              </a:rPr>
              <a:t>Số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Cán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bộ</a:t>
            </a:r>
            <a:r>
              <a:rPr lang="en-US" b="1" dirty="0">
                <a:solidFill>
                  <a:srgbClr val="0000FF"/>
                </a:solidFill>
              </a:rPr>
              <a:t> y </a:t>
            </a:r>
            <a:r>
              <a:rPr lang="en-US" b="1" dirty="0" err="1">
                <a:solidFill>
                  <a:srgbClr val="0000FF"/>
                </a:solidFill>
              </a:rPr>
              <a:t>tế</a:t>
            </a:r>
            <a:r>
              <a:rPr lang="en-US" b="1" dirty="0">
                <a:solidFill>
                  <a:srgbClr val="0000FF"/>
                </a:solidFill>
              </a:rPr>
              <a:t>: 430.496 LĐ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536519"/>
            <a:ext cx="8763000" cy="20928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- </a:t>
            </a:r>
            <a:r>
              <a:rPr lang="en-US" sz="2000" dirty="0" err="1" smtClean="0">
                <a:solidFill>
                  <a:srgbClr val="006600"/>
                </a:solidFill>
              </a:rPr>
              <a:t>Khống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chế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thành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công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các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đại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dịch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toàn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cầu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như</a:t>
            </a:r>
            <a:r>
              <a:rPr lang="en-US" sz="2000" dirty="0" smtClean="0">
                <a:solidFill>
                  <a:srgbClr val="006600"/>
                </a:solidFill>
              </a:rPr>
              <a:t>: </a:t>
            </a:r>
            <a:r>
              <a:rPr lang="en-US" sz="2000" dirty="0" err="1" smtClean="0">
                <a:solidFill>
                  <a:srgbClr val="006600"/>
                </a:solidFill>
              </a:rPr>
              <a:t>Dịch</a:t>
            </a:r>
            <a:r>
              <a:rPr lang="en-US" sz="2000" dirty="0" smtClean="0">
                <a:solidFill>
                  <a:srgbClr val="006600"/>
                </a:solidFill>
              </a:rPr>
              <a:t> SARS, </a:t>
            </a:r>
            <a:r>
              <a:rPr lang="en-US" sz="2000" dirty="0" err="1" smtClean="0">
                <a:solidFill>
                  <a:srgbClr val="006600"/>
                </a:solidFill>
              </a:rPr>
              <a:t>Thanh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toán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bệnh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bại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liệt</a:t>
            </a:r>
            <a:r>
              <a:rPr lang="en-US" sz="2000" dirty="0" smtClean="0">
                <a:solidFill>
                  <a:srgbClr val="006600"/>
                </a:solidFill>
              </a:rPr>
              <a:t>, </a:t>
            </a:r>
            <a:r>
              <a:rPr lang="en-US" sz="2000" dirty="0" err="1" smtClean="0">
                <a:solidFill>
                  <a:srgbClr val="006600"/>
                </a:solidFill>
              </a:rPr>
              <a:t>Dịch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cúm</a:t>
            </a:r>
            <a:r>
              <a:rPr lang="en-US" sz="2000" dirty="0" smtClean="0">
                <a:solidFill>
                  <a:srgbClr val="006600"/>
                </a:solidFill>
              </a:rPr>
              <a:t> H2N1, H7N9, H2N3, Ebola…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rgbClr val="0000FF"/>
                </a:solidFill>
              </a:rPr>
              <a:t>- </a:t>
            </a:r>
            <a:r>
              <a:rPr lang="en-US" sz="2000" dirty="0" err="1" smtClean="0">
                <a:solidFill>
                  <a:srgbClr val="0000FF"/>
                </a:solidFill>
              </a:rPr>
              <a:t>Vị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thế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ngành</a:t>
            </a:r>
            <a:r>
              <a:rPr lang="en-US" sz="2000" dirty="0" smtClean="0">
                <a:solidFill>
                  <a:srgbClr val="0000FF"/>
                </a:solidFill>
              </a:rPr>
              <a:t> Y </a:t>
            </a:r>
            <a:r>
              <a:rPr lang="en-US" sz="2000" dirty="0" err="1" smtClean="0">
                <a:solidFill>
                  <a:srgbClr val="0000FF"/>
                </a:solidFill>
              </a:rPr>
              <a:t>tế</a:t>
            </a:r>
            <a:r>
              <a:rPr lang="en-US" sz="2000" dirty="0" smtClean="0">
                <a:solidFill>
                  <a:srgbClr val="0000FF"/>
                </a:solidFill>
              </a:rPr>
              <a:t> VN </a:t>
            </a:r>
            <a:r>
              <a:rPr lang="en-US" sz="2000" dirty="0" err="1" smtClean="0">
                <a:solidFill>
                  <a:srgbClr val="0000FF"/>
                </a:solidFill>
              </a:rPr>
              <a:t>được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thế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giới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đánh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giá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cao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trong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lĩnh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vực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cấy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ghép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như</a:t>
            </a:r>
            <a:r>
              <a:rPr lang="en-US" sz="2000" dirty="0" smtClean="0">
                <a:solidFill>
                  <a:srgbClr val="0000FF"/>
                </a:solidFill>
              </a:rPr>
              <a:t>: </a:t>
            </a:r>
            <a:r>
              <a:rPr lang="en-US" sz="2000" dirty="0" err="1" smtClean="0">
                <a:solidFill>
                  <a:srgbClr val="0000FF"/>
                </a:solidFill>
              </a:rPr>
              <a:t>ghép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tạng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ghép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tim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ung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bướu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tách</a:t>
            </a:r>
            <a:r>
              <a:rPr lang="en-US" sz="2000" dirty="0" smtClean="0">
                <a:solidFill>
                  <a:srgbClr val="0000FF"/>
                </a:solidFill>
              </a:rPr>
              <a:t> song </a:t>
            </a:r>
            <a:r>
              <a:rPr lang="en-US" sz="2000" dirty="0" err="1" smtClean="0">
                <a:solidFill>
                  <a:srgbClr val="0000FF"/>
                </a:solidFill>
              </a:rPr>
              <a:t>sinh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hỗ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trợ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sinh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sản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ứng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dụng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tế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bào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gốc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nhãn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khoa</a:t>
            </a:r>
            <a:r>
              <a:rPr lang="en-US" sz="2000" dirty="0" smtClean="0">
                <a:solidFill>
                  <a:srgbClr val="0000FF"/>
                </a:solidFill>
              </a:rPr>
              <a:t>,…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rgbClr val="006600"/>
                </a:solidFill>
              </a:rPr>
              <a:t>- </a:t>
            </a:r>
            <a:r>
              <a:rPr lang="en-US" sz="2000" dirty="0" err="1" smtClean="0">
                <a:solidFill>
                  <a:srgbClr val="006600"/>
                </a:solidFill>
              </a:rPr>
              <a:t>Là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một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trong</a:t>
            </a:r>
            <a:r>
              <a:rPr lang="en-US" sz="2000" dirty="0" smtClean="0">
                <a:solidFill>
                  <a:srgbClr val="006600"/>
                </a:solidFill>
              </a:rPr>
              <a:t> 39 QG </a:t>
            </a:r>
            <a:r>
              <a:rPr lang="en-US" sz="2000" dirty="0" err="1" smtClean="0">
                <a:solidFill>
                  <a:srgbClr val="006600"/>
                </a:solidFill>
              </a:rPr>
              <a:t>trên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thế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giới</a:t>
            </a:r>
            <a:r>
              <a:rPr lang="en-US" sz="2000" dirty="0" smtClean="0">
                <a:solidFill>
                  <a:srgbClr val="006600"/>
                </a:solidFill>
              </a:rPr>
              <a:t> SX </a:t>
            </a:r>
            <a:r>
              <a:rPr lang="en-US" sz="2000" dirty="0" err="1" smtClean="0">
                <a:solidFill>
                  <a:srgbClr val="006600"/>
                </a:solidFill>
              </a:rPr>
              <a:t>được</a:t>
            </a:r>
            <a:r>
              <a:rPr lang="en-US" sz="2000" dirty="0" smtClean="0">
                <a:solidFill>
                  <a:srgbClr val="006600"/>
                </a:solidFill>
              </a:rPr>
              <a:t> 12 </a:t>
            </a:r>
            <a:r>
              <a:rPr lang="en-US" sz="2000" dirty="0" err="1" smtClean="0">
                <a:solidFill>
                  <a:srgbClr val="006600"/>
                </a:solidFill>
              </a:rPr>
              <a:t>loại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vắcxin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đạt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chuẩn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Q.tế</a:t>
            </a:r>
            <a:r>
              <a:rPr lang="en-US" sz="2000" dirty="0" smtClean="0">
                <a:solidFill>
                  <a:srgbClr val="006600"/>
                </a:solidFill>
              </a:rPr>
              <a:t>.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794337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rgbClr val="800000"/>
                </a:solidFill>
              </a:rPr>
              <a:t>- VN </a:t>
            </a:r>
            <a:r>
              <a:rPr lang="en-US" sz="2000" dirty="0" err="1" smtClean="0">
                <a:solidFill>
                  <a:srgbClr val="800000"/>
                </a:solidFill>
              </a:rPr>
              <a:t>là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</a:rPr>
              <a:t>quốc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</a:rPr>
              <a:t>gia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</a:rPr>
              <a:t>có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</a:rPr>
              <a:t>nền</a:t>
            </a:r>
            <a:r>
              <a:rPr lang="en-US" sz="2000" dirty="0" smtClean="0">
                <a:solidFill>
                  <a:srgbClr val="800000"/>
                </a:solidFill>
              </a:rPr>
              <a:t> y </a:t>
            </a:r>
            <a:r>
              <a:rPr lang="en-US" sz="2000" dirty="0" err="1" smtClean="0">
                <a:solidFill>
                  <a:srgbClr val="800000"/>
                </a:solidFill>
              </a:rPr>
              <a:t>học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</a:rPr>
              <a:t>cổ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</a:rPr>
              <a:t>truyền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</a:rPr>
              <a:t>phát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</a:rPr>
              <a:t>triển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</a:rPr>
              <a:t>hàng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</a:rPr>
              <a:t>đầu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</a:rPr>
              <a:t>trên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</a:rPr>
              <a:t>thế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</a:rPr>
              <a:t>giới</a:t>
            </a:r>
            <a:r>
              <a:rPr lang="en-US" sz="2000" dirty="0" smtClean="0">
                <a:solidFill>
                  <a:srgbClr val="800000"/>
                </a:solidFill>
              </a:rPr>
              <a:t>.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0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1600200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>
                <a:solidFill>
                  <a:srgbClr val="C00000"/>
                </a:solidFill>
              </a:rPr>
              <a:t>Nghị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quyết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số</a:t>
            </a:r>
            <a:r>
              <a:rPr lang="en-US" dirty="0" smtClean="0">
                <a:solidFill>
                  <a:srgbClr val="C00000"/>
                </a:solidFill>
              </a:rPr>
              <a:t> 18-NQ/TW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400" dirty="0" err="1" smtClean="0">
                <a:solidFill>
                  <a:srgbClr val="3366CC"/>
                </a:solidFill>
              </a:rPr>
              <a:t>Một</a:t>
            </a:r>
            <a:r>
              <a:rPr lang="en-US" sz="2400" dirty="0" smtClean="0">
                <a:solidFill>
                  <a:srgbClr val="3366CC"/>
                </a:solidFill>
              </a:rPr>
              <a:t> </a:t>
            </a:r>
            <a:r>
              <a:rPr lang="en-US" sz="2400" dirty="0" err="1">
                <a:solidFill>
                  <a:srgbClr val="3366CC"/>
                </a:solidFill>
              </a:rPr>
              <a:t>số</a:t>
            </a:r>
            <a:r>
              <a:rPr lang="en-US" sz="2400" dirty="0">
                <a:solidFill>
                  <a:srgbClr val="3366CC"/>
                </a:solidFill>
              </a:rPr>
              <a:t> </a:t>
            </a:r>
            <a:r>
              <a:rPr lang="en-US" sz="2400" dirty="0" err="1">
                <a:solidFill>
                  <a:srgbClr val="3366CC"/>
                </a:solidFill>
              </a:rPr>
              <a:t>vấn</a:t>
            </a:r>
            <a:r>
              <a:rPr lang="en-US" sz="2400" dirty="0">
                <a:solidFill>
                  <a:srgbClr val="3366CC"/>
                </a:solidFill>
              </a:rPr>
              <a:t> </a:t>
            </a:r>
            <a:r>
              <a:rPr lang="en-US" sz="2400" dirty="0" err="1">
                <a:solidFill>
                  <a:srgbClr val="3366CC"/>
                </a:solidFill>
              </a:rPr>
              <a:t>đề</a:t>
            </a:r>
            <a:r>
              <a:rPr lang="en-US" sz="2400" dirty="0">
                <a:solidFill>
                  <a:srgbClr val="3366CC"/>
                </a:solidFill>
              </a:rPr>
              <a:t> </a:t>
            </a:r>
            <a:r>
              <a:rPr lang="en-US" sz="2400" dirty="0" err="1">
                <a:solidFill>
                  <a:srgbClr val="3366CC"/>
                </a:solidFill>
              </a:rPr>
              <a:t>về</a:t>
            </a:r>
            <a:r>
              <a:rPr lang="en-US" sz="2400" dirty="0">
                <a:solidFill>
                  <a:srgbClr val="3366CC"/>
                </a:solidFill>
              </a:rPr>
              <a:t> </a:t>
            </a:r>
            <a:r>
              <a:rPr lang="en-US" sz="2400" dirty="0" err="1">
                <a:solidFill>
                  <a:srgbClr val="3366CC"/>
                </a:solidFill>
              </a:rPr>
              <a:t>tiếp</a:t>
            </a:r>
            <a:r>
              <a:rPr lang="en-US" sz="2400" dirty="0">
                <a:solidFill>
                  <a:srgbClr val="3366CC"/>
                </a:solidFill>
              </a:rPr>
              <a:t> </a:t>
            </a:r>
            <a:r>
              <a:rPr lang="en-US" sz="2400" dirty="0" err="1">
                <a:solidFill>
                  <a:srgbClr val="3366CC"/>
                </a:solidFill>
              </a:rPr>
              <a:t>tục</a:t>
            </a:r>
            <a:r>
              <a:rPr lang="en-US" sz="2400" dirty="0">
                <a:solidFill>
                  <a:srgbClr val="3366CC"/>
                </a:solidFill>
              </a:rPr>
              <a:t> </a:t>
            </a:r>
            <a:r>
              <a:rPr lang="en-US" sz="2400" dirty="0" err="1">
                <a:solidFill>
                  <a:srgbClr val="3366CC"/>
                </a:solidFill>
              </a:rPr>
              <a:t>đổi</a:t>
            </a:r>
            <a:r>
              <a:rPr lang="en-US" sz="2400" dirty="0">
                <a:solidFill>
                  <a:srgbClr val="3366CC"/>
                </a:solidFill>
              </a:rPr>
              <a:t> </a:t>
            </a:r>
            <a:r>
              <a:rPr lang="en-US" sz="2400" dirty="0" err="1">
                <a:solidFill>
                  <a:srgbClr val="3366CC"/>
                </a:solidFill>
              </a:rPr>
              <a:t>mới</a:t>
            </a:r>
            <a:r>
              <a:rPr lang="en-US" sz="2400" dirty="0">
                <a:solidFill>
                  <a:srgbClr val="3366CC"/>
                </a:solidFill>
              </a:rPr>
              <a:t>, </a:t>
            </a:r>
            <a:r>
              <a:rPr lang="en-US" sz="2400" dirty="0" err="1">
                <a:solidFill>
                  <a:srgbClr val="3366CC"/>
                </a:solidFill>
              </a:rPr>
              <a:t>sắp</a:t>
            </a:r>
            <a:r>
              <a:rPr lang="en-US" sz="2400" dirty="0">
                <a:solidFill>
                  <a:srgbClr val="3366CC"/>
                </a:solidFill>
              </a:rPr>
              <a:t> </a:t>
            </a:r>
            <a:r>
              <a:rPr lang="en-US" sz="2400" dirty="0" err="1">
                <a:solidFill>
                  <a:srgbClr val="3366CC"/>
                </a:solidFill>
              </a:rPr>
              <a:t>xếp</a:t>
            </a:r>
            <a:r>
              <a:rPr lang="en-US" sz="2400" dirty="0">
                <a:solidFill>
                  <a:srgbClr val="3366CC"/>
                </a:solidFill>
              </a:rPr>
              <a:t> </a:t>
            </a:r>
            <a:r>
              <a:rPr lang="en-US" sz="2400" dirty="0" smtClean="0">
                <a:solidFill>
                  <a:srgbClr val="3366CC"/>
                </a:solidFill>
              </a:rPr>
              <a:t>         </a:t>
            </a:r>
            <a:r>
              <a:rPr lang="en-US" sz="2400" dirty="0" err="1" smtClean="0">
                <a:solidFill>
                  <a:srgbClr val="3366CC"/>
                </a:solidFill>
              </a:rPr>
              <a:t>tổ</a:t>
            </a:r>
            <a:r>
              <a:rPr lang="en-US" sz="2400" dirty="0" smtClean="0">
                <a:solidFill>
                  <a:srgbClr val="3366CC"/>
                </a:solidFill>
              </a:rPr>
              <a:t> </a:t>
            </a:r>
            <a:r>
              <a:rPr lang="en-US" sz="2400" dirty="0" err="1">
                <a:solidFill>
                  <a:srgbClr val="3366CC"/>
                </a:solidFill>
              </a:rPr>
              <a:t>chức</a:t>
            </a:r>
            <a:r>
              <a:rPr lang="en-US" sz="2400" dirty="0">
                <a:solidFill>
                  <a:srgbClr val="3366CC"/>
                </a:solidFill>
              </a:rPr>
              <a:t> </a:t>
            </a:r>
            <a:r>
              <a:rPr lang="en-US" sz="2400" dirty="0" err="1">
                <a:solidFill>
                  <a:srgbClr val="3366CC"/>
                </a:solidFill>
              </a:rPr>
              <a:t>bộ</a:t>
            </a:r>
            <a:r>
              <a:rPr lang="en-US" sz="2400" dirty="0">
                <a:solidFill>
                  <a:srgbClr val="3366CC"/>
                </a:solidFill>
              </a:rPr>
              <a:t> </a:t>
            </a:r>
            <a:r>
              <a:rPr lang="en-US" sz="2400" dirty="0" err="1">
                <a:solidFill>
                  <a:srgbClr val="3366CC"/>
                </a:solidFill>
              </a:rPr>
              <a:t>máy</a:t>
            </a:r>
            <a:r>
              <a:rPr lang="en-US" sz="2400" dirty="0">
                <a:solidFill>
                  <a:srgbClr val="3366CC"/>
                </a:solidFill>
              </a:rPr>
              <a:t> </a:t>
            </a:r>
            <a:r>
              <a:rPr lang="en-US" sz="2400" dirty="0" err="1">
                <a:solidFill>
                  <a:srgbClr val="3366CC"/>
                </a:solidFill>
              </a:rPr>
              <a:t>của</a:t>
            </a:r>
            <a:r>
              <a:rPr lang="en-US" sz="2400" dirty="0">
                <a:solidFill>
                  <a:srgbClr val="3366CC"/>
                </a:solidFill>
              </a:rPr>
              <a:t> </a:t>
            </a:r>
            <a:r>
              <a:rPr lang="en-US" sz="2400" dirty="0" err="1">
                <a:solidFill>
                  <a:srgbClr val="3366CC"/>
                </a:solidFill>
              </a:rPr>
              <a:t>hệ</a:t>
            </a:r>
            <a:r>
              <a:rPr lang="en-US" sz="2400" dirty="0">
                <a:solidFill>
                  <a:srgbClr val="3366CC"/>
                </a:solidFill>
              </a:rPr>
              <a:t> </a:t>
            </a:r>
            <a:r>
              <a:rPr lang="en-US" sz="2400" dirty="0" err="1">
                <a:solidFill>
                  <a:srgbClr val="3366CC"/>
                </a:solidFill>
              </a:rPr>
              <a:t>thống</a:t>
            </a:r>
            <a:r>
              <a:rPr lang="en-US" sz="2400" dirty="0">
                <a:solidFill>
                  <a:srgbClr val="3366CC"/>
                </a:solidFill>
              </a:rPr>
              <a:t> </a:t>
            </a:r>
            <a:r>
              <a:rPr lang="en-US" sz="2400" dirty="0" err="1">
                <a:solidFill>
                  <a:srgbClr val="3366CC"/>
                </a:solidFill>
              </a:rPr>
              <a:t>chính</a:t>
            </a:r>
            <a:r>
              <a:rPr lang="en-US" sz="2400" dirty="0">
                <a:solidFill>
                  <a:srgbClr val="3366CC"/>
                </a:solidFill>
              </a:rPr>
              <a:t> </a:t>
            </a:r>
            <a:r>
              <a:rPr lang="en-US" sz="2400" dirty="0" err="1">
                <a:solidFill>
                  <a:srgbClr val="3366CC"/>
                </a:solidFill>
              </a:rPr>
              <a:t>trị</a:t>
            </a:r>
            <a:r>
              <a:rPr lang="en-US" sz="2400" dirty="0">
                <a:solidFill>
                  <a:srgbClr val="3366CC"/>
                </a:solidFill>
              </a:rPr>
              <a:t> </a:t>
            </a:r>
            <a:r>
              <a:rPr lang="en-US" sz="2400" dirty="0" err="1">
                <a:solidFill>
                  <a:srgbClr val="3366CC"/>
                </a:solidFill>
              </a:rPr>
              <a:t>tinh</a:t>
            </a:r>
            <a:r>
              <a:rPr lang="en-US" sz="2400" dirty="0">
                <a:solidFill>
                  <a:srgbClr val="3366CC"/>
                </a:solidFill>
              </a:rPr>
              <a:t> </a:t>
            </a:r>
            <a:r>
              <a:rPr lang="en-US" sz="2400" dirty="0" err="1">
                <a:solidFill>
                  <a:srgbClr val="3366CC"/>
                </a:solidFill>
              </a:rPr>
              <a:t>gọn</a:t>
            </a:r>
            <a:r>
              <a:rPr lang="en-US" sz="2400" dirty="0">
                <a:solidFill>
                  <a:srgbClr val="3366CC"/>
                </a:solidFill>
              </a:rPr>
              <a:t>, </a:t>
            </a:r>
            <a:r>
              <a:rPr lang="en-US" sz="2400" dirty="0" smtClean="0">
                <a:solidFill>
                  <a:srgbClr val="3366CC"/>
                </a:solidFill>
              </a:rPr>
              <a:t>          </a:t>
            </a:r>
            <a:r>
              <a:rPr lang="en-US" sz="2400" dirty="0" err="1" smtClean="0">
                <a:solidFill>
                  <a:srgbClr val="3366CC"/>
                </a:solidFill>
              </a:rPr>
              <a:t>hoạt</a:t>
            </a:r>
            <a:r>
              <a:rPr lang="en-US" sz="2400" dirty="0" smtClean="0">
                <a:solidFill>
                  <a:srgbClr val="3366CC"/>
                </a:solidFill>
              </a:rPr>
              <a:t> </a:t>
            </a:r>
            <a:r>
              <a:rPr lang="en-US" sz="2400" dirty="0" err="1">
                <a:solidFill>
                  <a:srgbClr val="3366CC"/>
                </a:solidFill>
              </a:rPr>
              <a:t>động</a:t>
            </a:r>
            <a:r>
              <a:rPr lang="en-US" sz="2400" dirty="0">
                <a:solidFill>
                  <a:srgbClr val="3366CC"/>
                </a:solidFill>
              </a:rPr>
              <a:t> </a:t>
            </a:r>
            <a:r>
              <a:rPr lang="en-US" sz="2400" dirty="0" err="1">
                <a:solidFill>
                  <a:srgbClr val="3366CC"/>
                </a:solidFill>
              </a:rPr>
              <a:t>hiệu</a:t>
            </a:r>
            <a:r>
              <a:rPr lang="en-US" sz="2400" dirty="0">
                <a:solidFill>
                  <a:srgbClr val="3366CC"/>
                </a:solidFill>
              </a:rPr>
              <a:t> </a:t>
            </a:r>
            <a:r>
              <a:rPr lang="en-US" sz="2400" dirty="0" err="1">
                <a:solidFill>
                  <a:srgbClr val="3366CC"/>
                </a:solidFill>
              </a:rPr>
              <a:t>lực</a:t>
            </a:r>
            <a:r>
              <a:rPr lang="en-US" sz="2400" dirty="0">
                <a:solidFill>
                  <a:srgbClr val="3366CC"/>
                </a:solidFill>
              </a:rPr>
              <a:t>, </a:t>
            </a:r>
            <a:r>
              <a:rPr lang="en-US" sz="2400" dirty="0" err="1">
                <a:solidFill>
                  <a:srgbClr val="3366CC"/>
                </a:solidFill>
              </a:rPr>
              <a:t>hiệu</a:t>
            </a:r>
            <a:r>
              <a:rPr lang="en-US" sz="2400" dirty="0">
                <a:solidFill>
                  <a:srgbClr val="3366CC"/>
                </a:solidFill>
              </a:rPr>
              <a:t> </a:t>
            </a:r>
            <a:r>
              <a:rPr lang="en-US" sz="2400" dirty="0" err="1">
                <a:solidFill>
                  <a:srgbClr val="3366CC"/>
                </a:solidFill>
              </a:rPr>
              <a:t>quả</a:t>
            </a:r>
            <a:r>
              <a:rPr lang="en-US" sz="2400" dirty="0">
                <a:solidFill>
                  <a:srgbClr val="3366CC"/>
                </a:solidFill>
              </a:rPr>
              <a:t>”</a:t>
            </a:r>
            <a:r>
              <a:rPr lang="en-US" sz="2400" dirty="0" smtClean="0">
                <a:solidFill>
                  <a:srgbClr val="3366CC"/>
                </a:solidFill>
              </a:rPr>
              <a:t/>
            </a:r>
            <a:br>
              <a:rPr lang="en-US" sz="2400" dirty="0" smtClean="0">
                <a:solidFill>
                  <a:srgbClr val="3366CC"/>
                </a:solidFill>
              </a:rPr>
            </a:br>
            <a:endParaRPr lang="en-US" sz="2400" dirty="0">
              <a:solidFill>
                <a:srgbClr val="3366CC"/>
              </a:solidFill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62484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 smtClean="0">
                <a:solidFill>
                  <a:srgbClr val="002060"/>
                </a:solidFill>
              </a:rPr>
              <a:t>Đồng chí Trần Quốc Vượng trình bày dự thảo chương trình Hội nghị.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9342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4</a:t>
            </a:fld>
            <a:endParaRPr lang="en-US" sz="1600" b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2. </a:t>
            </a:r>
            <a:r>
              <a:rPr lang="en-US" sz="2400" dirty="0" err="1">
                <a:solidFill>
                  <a:srgbClr val="C00000"/>
                </a:solidFill>
              </a:rPr>
              <a:t>Hạn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chế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yếu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kém</a:t>
            </a:r>
            <a:r>
              <a:rPr lang="en-US" sz="2400" dirty="0">
                <a:solidFill>
                  <a:srgbClr val="C00000"/>
                </a:solidFill>
              </a:rPr>
              <a:t>: </a:t>
            </a:r>
          </a:p>
        </p:txBody>
      </p:sp>
      <p:sp>
        <p:nvSpPr>
          <p:cNvPr id="96260" name="AutoShape 4"/>
          <p:cNvSpPr>
            <a:spLocks noChangeArrowheads="1"/>
          </p:cNvSpPr>
          <p:nvPr/>
        </p:nvSpPr>
        <p:spPr bwMode="invGray">
          <a:xfrm>
            <a:off x="306555" y="1044490"/>
            <a:ext cx="4045363" cy="2167218"/>
          </a:xfrm>
          <a:prstGeom prst="roundRect">
            <a:avLst>
              <a:gd name="adj" fmla="val 53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 dirty="0"/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gray">
          <a:xfrm>
            <a:off x="4673838" y="1044490"/>
            <a:ext cx="4195191" cy="2167219"/>
          </a:xfrm>
          <a:prstGeom prst="roundRect">
            <a:avLst>
              <a:gd name="adj" fmla="val 54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invGray">
          <a:xfrm>
            <a:off x="304799" y="3557612"/>
            <a:ext cx="4125913" cy="2690788"/>
          </a:xfrm>
          <a:prstGeom prst="roundRect">
            <a:avLst>
              <a:gd name="adj" fmla="val 658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invGray">
          <a:xfrm>
            <a:off x="4667154" y="3561266"/>
            <a:ext cx="4199033" cy="2687133"/>
          </a:xfrm>
          <a:prstGeom prst="roundRect">
            <a:avLst>
              <a:gd name="adj" fmla="val 662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 dirty="0"/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gray">
          <a:xfrm>
            <a:off x="261899" y="3591262"/>
            <a:ext cx="4310101" cy="265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FFFF00"/>
                </a:solidFill>
              </a:rPr>
              <a:t>(3)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Q.lý</a:t>
            </a:r>
            <a:r>
              <a:rPr lang="en-US" sz="2000" b="1" i="1" dirty="0" smtClean="0">
                <a:solidFill>
                  <a:srgbClr val="FFFF00"/>
                </a:solidFill>
              </a:rPr>
              <a:t> NN </a:t>
            </a:r>
            <a:r>
              <a:rPr lang="en-US" sz="2000" b="1" i="1" dirty="0" err="1">
                <a:solidFill>
                  <a:srgbClr val="FFFF00"/>
                </a:solidFill>
              </a:rPr>
              <a:t>về</a:t>
            </a:r>
            <a:r>
              <a:rPr lang="en-US" sz="2000" b="1" i="1" dirty="0">
                <a:solidFill>
                  <a:srgbClr val="FFFF00"/>
                </a:solidFill>
              </a:rPr>
              <a:t> y </a:t>
            </a:r>
            <a:r>
              <a:rPr lang="en-US" sz="2000" b="1" i="1" dirty="0" err="1">
                <a:solidFill>
                  <a:srgbClr val="FFFF00"/>
                </a:solidFill>
              </a:rPr>
              <a:t>tế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tư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nhân</a:t>
            </a:r>
            <a:r>
              <a:rPr lang="en-US" sz="2000" b="1" i="1" dirty="0">
                <a:solidFill>
                  <a:srgbClr val="FFFF00"/>
                </a:solidFill>
              </a:rPr>
              <a:t>, </a:t>
            </a:r>
            <a:r>
              <a:rPr lang="en-US" sz="2000" b="1" i="1" dirty="0" smtClean="0">
                <a:solidFill>
                  <a:srgbClr val="FFFF00"/>
                </a:solidFill>
              </a:rPr>
              <a:t>          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cung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ứng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thuốc</a:t>
            </a:r>
            <a:r>
              <a:rPr lang="en-US" sz="2000" b="1" i="1" dirty="0">
                <a:solidFill>
                  <a:srgbClr val="FFFF00"/>
                </a:solidFill>
              </a:rPr>
              <a:t>, </a:t>
            </a:r>
            <a:r>
              <a:rPr lang="en-US" sz="2000" b="1" i="1" dirty="0" err="1">
                <a:solidFill>
                  <a:srgbClr val="FFFF00"/>
                </a:solidFill>
              </a:rPr>
              <a:t>thiết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bị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smtClean="0">
                <a:solidFill>
                  <a:srgbClr val="FFFF00"/>
                </a:solidFill>
              </a:rPr>
              <a:t>                  y </a:t>
            </a:r>
            <a:r>
              <a:rPr lang="en-US" sz="2000" b="1" i="1" dirty="0" err="1">
                <a:solidFill>
                  <a:srgbClr val="FFFF00"/>
                </a:solidFill>
              </a:rPr>
              <a:t>tế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còn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nhiều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yếu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kém</a:t>
            </a:r>
            <a:r>
              <a:rPr lang="en-US" sz="2000" b="1" i="1" dirty="0">
                <a:solidFill>
                  <a:srgbClr val="FFFF00"/>
                </a:solidFill>
              </a:rPr>
              <a:t>.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  <a:p>
            <a:pPr eaLnBrk="0" hangingPunct="0"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err="1" smtClean="0">
                <a:solidFill>
                  <a:schemeClr val="bg1"/>
                </a:solidFill>
              </a:rPr>
              <a:t>Công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bảo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đảm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VS ATTP, VS </a:t>
            </a:r>
            <a:r>
              <a:rPr lang="en-US" sz="2000" b="1" dirty="0" err="1">
                <a:solidFill>
                  <a:schemeClr val="bg1"/>
                </a:solidFill>
              </a:rPr>
              <a:t>môi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trường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còn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nhiều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hạn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chế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</a:p>
          <a:p>
            <a:pPr eaLnBrk="0" hangingPunct="0"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FFC000"/>
                </a:solidFill>
              </a:rPr>
              <a:t>- </a:t>
            </a:r>
            <a:r>
              <a:rPr lang="en-US" sz="2000" b="1" dirty="0" err="1" smtClean="0">
                <a:solidFill>
                  <a:srgbClr val="FFC000"/>
                </a:solidFill>
              </a:rPr>
              <a:t>Công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>
                <a:solidFill>
                  <a:srgbClr val="FFC000"/>
                </a:solidFill>
              </a:rPr>
              <a:t>nghiệp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 err="1">
                <a:solidFill>
                  <a:srgbClr val="FFC000"/>
                </a:solidFill>
              </a:rPr>
              <a:t>dược</a:t>
            </a:r>
            <a:r>
              <a:rPr lang="en-US" sz="2000" b="1" dirty="0">
                <a:solidFill>
                  <a:srgbClr val="FFC000"/>
                </a:solidFill>
              </a:rPr>
              <a:t>, </a:t>
            </a:r>
            <a:r>
              <a:rPr lang="en-US" sz="2000" b="1" dirty="0" err="1">
                <a:solidFill>
                  <a:srgbClr val="FFC000"/>
                </a:solidFill>
              </a:rPr>
              <a:t>thiết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 err="1">
                <a:solidFill>
                  <a:srgbClr val="FFC000"/>
                </a:solidFill>
              </a:rPr>
              <a:t>bị</a:t>
            </a:r>
            <a:r>
              <a:rPr lang="en-US" sz="2000" b="1" dirty="0">
                <a:solidFill>
                  <a:srgbClr val="FFC000"/>
                </a:solidFill>
              </a:rPr>
              <a:t> y </a:t>
            </a:r>
            <a:r>
              <a:rPr lang="en-US" sz="2000" b="1" dirty="0" err="1">
                <a:solidFill>
                  <a:srgbClr val="FFC000"/>
                </a:solidFill>
              </a:rPr>
              <a:t>tế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 err="1">
                <a:solidFill>
                  <a:srgbClr val="FFC000"/>
                </a:solidFill>
              </a:rPr>
              <a:t>phát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 err="1">
                <a:solidFill>
                  <a:srgbClr val="FFC000"/>
                </a:solidFill>
              </a:rPr>
              <a:t>triển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 err="1">
                <a:solidFill>
                  <a:srgbClr val="FFC000"/>
                </a:solidFill>
              </a:rPr>
              <a:t>chậm</a:t>
            </a:r>
            <a:r>
              <a:rPr lang="en-US" sz="2000" b="1" dirty="0">
                <a:solidFill>
                  <a:srgbClr val="FFC000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Đào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tạo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sử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dụng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đãi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ngộ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bộ</a:t>
            </a:r>
            <a:r>
              <a:rPr lang="en-US" sz="2000" b="1" dirty="0">
                <a:solidFill>
                  <a:schemeClr val="bg1"/>
                </a:solidFill>
              </a:rPr>
              <a:t> y </a:t>
            </a:r>
            <a:r>
              <a:rPr lang="en-US" sz="2000" b="1" dirty="0" err="1">
                <a:solidFill>
                  <a:schemeClr val="bg1"/>
                </a:solidFill>
              </a:rPr>
              <a:t>tế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còn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bất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cập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gray">
          <a:xfrm>
            <a:off x="304799" y="990600"/>
            <a:ext cx="41259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i="1" dirty="0" smtClean="0">
                <a:solidFill>
                  <a:schemeClr val="bg1"/>
                </a:solidFill>
              </a:rPr>
              <a:t>(1) </a:t>
            </a:r>
            <a:r>
              <a:rPr lang="en-US" sz="2000" b="1" i="1" dirty="0" err="1" smtClean="0">
                <a:solidFill>
                  <a:schemeClr val="bg1"/>
                </a:solidFill>
              </a:rPr>
              <a:t>Chất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lượng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môi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trường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sống</a:t>
            </a:r>
            <a:r>
              <a:rPr lang="en-US" sz="2000" b="1" i="1" dirty="0">
                <a:solidFill>
                  <a:schemeClr val="bg1"/>
                </a:solidFill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</a:rPr>
              <a:t>làm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việc</a:t>
            </a:r>
            <a:r>
              <a:rPr lang="en-US" sz="2000" b="1" i="1" dirty="0">
                <a:solidFill>
                  <a:schemeClr val="bg1"/>
                </a:solidFill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</a:rPr>
              <a:t>chế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độ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dinh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dưỡng</a:t>
            </a:r>
            <a:r>
              <a:rPr lang="en-US" sz="2000" b="1" i="1" dirty="0">
                <a:solidFill>
                  <a:schemeClr val="bg1"/>
                </a:solidFill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</a:rPr>
              <a:t>rèn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luyện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thân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thể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</a:rPr>
              <a:t>văn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hoá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tinh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thần</a:t>
            </a:r>
            <a:r>
              <a:rPr lang="en-US" sz="2000" b="1" i="1" dirty="0">
                <a:solidFill>
                  <a:schemeClr val="bg1"/>
                </a:solidFill>
              </a:rPr>
              <a:t>... </a:t>
            </a:r>
            <a:r>
              <a:rPr lang="en-US" sz="2000" b="1" i="1" dirty="0" err="1" smtClean="0">
                <a:solidFill>
                  <a:schemeClr val="bg1"/>
                </a:solidFill>
              </a:rPr>
              <a:t>nhiều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nơi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chưa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bảo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đảm</a:t>
            </a:r>
            <a:r>
              <a:rPr lang="en-US" sz="2000" b="1" i="1" dirty="0">
                <a:solidFill>
                  <a:schemeClr val="bg1"/>
                </a:solidFill>
              </a:rPr>
              <a:t>.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gray">
          <a:xfrm>
            <a:off x="4648200" y="990600"/>
            <a:ext cx="4343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200"/>
              </a:spcBef>
              <a:spcAft>
                <a:spcPts val="200"/>
              </a:spcAft>
            </a:pPr>
            <a:r>
              <a:rPr lang="en-US" sz="2000" b="1" i="1" dirty="0" smtClean="0">
                <a:solidFill>
                  <a:srgbClr val="C00000"/>
                </a:solidFill>
              </a:rPr>
              <a:t>(2)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Hệ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thống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</a:rPr>
              <a:t>y </a:t>
            </a:r>
            <a:r>
              <a:rPr lang="en-US" sz="2000" b="1" i="1" dirty="0" err="1">
                <a:solidFill>
                  <a:srgbClr val="C00000"/>
                </a:solidFill>
              </a:rPr>
              <a:t>tế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thiếu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ổn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định</a:t>
            </a:r>
            <a:r>
              <a:rPr lang="en-US" sz="2000" b="1" i="1" dirty="0">
                <a:solidFill>
                  <a:srgbClr val="C00000"/>
                </a:solidFill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</a:rPr>
              <a:t>hoạt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động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kém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hiệu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quả</a:t>
            </a:r>
            <a:r>
              <a:rPr lang="en-US" sz="2000" b="1" i="1" dirty="0">
                <a:solidFill>
                  <a:srgbClr val="C00000"/>
                </a:solidFill>
              </a:rPr>
              <a:t>,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nhất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là</a:t>
            </a:r>
            <a:r>
              <a:rPr lang="en-US" sz="2000" b="1" i="1" dirty="0" smtClean="0">
                <a:solidFill>
                  <a:srgbClr val="C00000"/>
                </a:solidFill>
              </a:rPr>
              <a:t>   y </a:t>
            </a:r>
            <a:r>
              <a:rPr lang="en-US" sz="2000" b="1" i="1" dirty="0" err="1">
                <a:solidFill>
                  <a:srgbClr val="C00000"/>
                </a:solidFill>
              </a:rPr>
              <a:t>tế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dự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phòng</a:t>
            </a:r>
            <a:r>
              <a:rPr lang="en-US" sz="2000" b="1" i="1" dirty="0">
                <a:solidFill>
                  <a:srgbClr val="C00000"/>
                </a:solidFill>
              </a:rPr>
              <a:t>, y </a:t>
            </a:r>
            <a:r>
              <a:rPr lang="en-US" sz="2000" b="1" i="1" dirty="0" err="1">
                <a:solidFill>
                  <a:srgbClr val="C00000"/>
                </a:solidFill>
              </a:rPr>
              <a:t>tế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cơ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sở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và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chăm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sóc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sức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khoẻ</a:t>
            </a:r>
            <a:r>
              <a:rPr lang="en-US" sz="2000" b="1" i="1" dirty="0">
                <a:solidFill>
                  <a:srgbClr val="C00000"/>
                </a:solidFill>
              </a:rPr>
              <a:t> ban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đầu</a:t>
            </a:r>
            <a:r>
              <a:rPr lang="en-US" sz="2000" b="1" i="1" dirty="0" smtClean="0">
                <a:solidFill>
                  <a:srgbClr val="C00000"/>
                </a:solidFill>
              </a:rPr>
              <a:t>.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gray">
          <a:xfrm>
            <a:off x="5516564" y="3505200"/>
            <a:ext cx="3475036" cy="168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FFC000"/>
                </a:solidFill>
              </a:rPr>
              <a:t>(4) </a:t>
            </a:r>
            <a:r>
              <a:rPr lang="en-US" sz="2000" b="1" i="1" dirty="0" err="1">
                <a:solidFill>
                  <a:srgbClr val="FFC000"/>
                </a:solidFill>
              </a:rPr>
              <a:t>Chênh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</a:rPr>
              <a:t>lệch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</a:rPr>
              <a:t>chỉ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</a:rPr>
              <a:t>số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</a:rPr>
              <a:t>sức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</a:rPr>
              <a:t>khoẻ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</a:rPr>
              <a:t>giữa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</a:rPr>
              <a:t>các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</a:rPr>
              <a:t>vùng</a:t>
            </a:r>
            <a:r>
              <a:rPr lang="en-US" sz="2000" b="1" i="1" dirty="0">
                <a:solidFill>
                  <a:srgbClr val="FFC000"/>
                </a:solidFill>
              </a:rPr>
              <a:t>, </a:t>
            </a:r>
            <a:r>
              <a:rPr lang="en-US" sz="2000" b="1" i="1" dirty="0" err="1">
                <a:solidFill>
                  <a:srgbClr val="FFC000"/>
                </a:solidFill>
              </a:rPr>
              <a:t>miền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smtClean="0">
                <a:solidFill>
                  <a:srgbClr val="FFC000"/>
                </a:solidFill>
              </a:rPr>
              <a:t> 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còn</a:t>
            </a:r>
            <a:r>
              <a:rPr lang="en-US" sz="2000" b="1" i="1" dirty="0" smtClean="0">
                <a:solidFill>
                  <a:srgbClr val="FFC000"/>
                </a:solidFill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lớn</a:t>
            </a:r>
            <a:r>
              <a:rPr lang="en-US" sz="2000" b="1" i="1" dirty="0">
                <a:solidFill>
                  <a:srgbClr val="FFC000"/>
                </a:solidFill>
              </a:rPr>
              <a:t>.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eaLnBrk="0" hangingPunct="0"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FFFF00"/>
                </a:solidFill>
              </a:rPr>
              <a:t>- </a:t>
            </a:r>
            <a:r>
              <a:rPr lang="en-US" sz="2000" b="1" dirty="0" err="1" smtClean="0">
                <a:solidFill>
                  <a:srgbClr val="FFFF00"/>
                </a:solidFill>
              </a:rPr>
              <a:t>Tỉ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lệ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suy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dinh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dưỡng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thể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thấp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còi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còn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cao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</p:txBody>
      </p:sp>
      <p:grpSp>
        <p:nvGrpSpPr>
          <p:cNvPr id="96272" name="Group 16"/>
          <p:cNvGrpSpPr>
            <a:grpSpLocks/>
          </p:cNvGrpSpPr>
          <p:nvPr/>
        </p:nvGrpSpPr>
        <p:grpSpPr bwMode="auto">
          <a:xfrm>
            <a:off x="4667250" y="3675062"/>
            <a:ext cx="742950" cy="744538"/>
            <a:chOff x="2430" y="1692"/>
            <a:chExt cx="339" cy="339"/>
          </a:xfrm>
        </p:grpSpPr>
        <p:sp>
          <p:nvSpPr>
            <p:cNvPr id="96273" name="Freeform 17"/>
            <p:cNvSpPr>
              <a:spLocks noEditPoints="1"/>
            </p:cNvSpPr>
            <p:nvPr/>
          </p:nvSpPr>
          <p:spPr bwMode="gray">
            <a:xfrm>
              <a:off x="2430" y="1692"/>
              <a:ext cx="339" cy="339"/>
            </a:xfrm>
            <a:custGeom>
              <a:avLst/>
              <a:gdLst>
                <a:gd name="T0" fmla="*/ 170 w 339"/>
                <a:gd name="T1" fmla="*/ 0 h 339"/>
                <a:gd name="T2" fmla="*/ 131 w 339"/>
                <a:gd name="T3" fmla="*/ 5 h 339"/>
                <a:gd name="T4" fmla="*/ 95 w 339"/>
                <a:gd name="T5" fmla="*/ 17 h 339"/>
                <a:gd name="T6" fmla="*/ 63 w 339"/>
                <a:gd name="T7" fmla="*/ 38 h 339"/>
                <a:gd name="T8" fmla="*/ 38 w 339"/>
                <a:gd name="T9" fmla="*/ 63 h 339"/>
                <a:gd name="T10" fmla="*/ 18 w 339"/>
                <a:gd name="T11" fmla="*/ 95 h 339"/>
                <a:gd name="T12" fmla="*/ 5 w 339"/>
                <a:gd name="T13" fmla="*/ 131 h 339"/>
                <a:gd name="T14" fmla="*/ 0 w 339"/>
                <a:gd name="T15" fmla="*/ 170 h 339"/>
                <a:gd name="T16" fmla="*/ 5 w 339"/>
                <a:gd name="T17" fmla="*/ 209 h 339"/>
                <a:gd name="T18" fmla="*/ 18 w 339"/>
                <a:gd name="T19" fmla="*/ 245 h 339"/>
                <a:gd name="T20" fmla="*/ 38 w 339"/>
                <a:gd name="T21" fmla="*/ 276 h 339"/>
                <a:gd name="T22" fmla="*/ 63 w 339"/>
                <a:gd name="T23" fmla="*/ 302 h 339"/>
                <a:gd name="T24" fmla="*/ 95 w 339"/>
                <a:gd name="T25" fmla="*/ 323 h 339"/>
                <a:gd name="T26" fmla="*/ 131 w 339"/>
                <a:gd name="T27" fmla="*/ 335 h 339"/>
                <a:gd name="T28" fmla="*/ 170 w 339"/>
                <a:gd name="T29" fmla="*/ 339 h 339"/>
                <a:gd name="T30" fmla="*/ 209 w 339"/>
                <a:gd name="T31" fmla="*/ 335 h 339"/>
                <a:gd name="T32" fmla="*/ 245 w 339"/>
                <a:gd name="T33" fmla="*/ 323 h 339"/>
                <a:gd name="T34" fmla="*/ 276 w 339"/>
                <a:gd name="T35" fmla="*/ 302 h 339"/>
                <a:gd name="T36" fmla="*/ 303 w 339"/>
                <a:gd name="T37" fmla="*/ 276 h 339"/>
                <a:gd name="T38" fmla="*/ 323 w 339"/>
                <a:gd name="T39" fmla="*/ 245 h 339"/>
                <a:gd name="T40" fmla="*/ 335 w 339"/>
                <a:gd name="T41" fmla="*/ 209 h 339"/>
                <a:gd name="T42" fmla="*/ 339 w 339"/>
                <a:gd name="T43" fmla="*/ 170 h 339"/>
                <a:gd name="T44" fmla="*/ 335 w 339"/>
                <a:gd name="T45" fmla="*/ 131 h 339"/>
                <a:gd name="T46" fmla="*/ 323 w 339"/>
                <a:gd name="T47" fmla="*/ 95 h 339"/>
                <a:gd name="T48" fmla="*/ 303 w 339"/>
                <a:gd name="T49" fmla="*/ 63 h 339"/>
                <a:gd name="T50" fmla="*/ 276 w 339"/>
                <a:gd name="T51" fmla="*/ 38 h 339"/>
                <a:gd name="T52" fmla="*/ 245 w 339"/>
                <a:gd name="T53" fmla="*/ 17 h 339"/>
                <a:gd name="T54" fmla="*/ 209 w 339"/>
                <a:gd name="T55" fmla="*/ 5 h 339"/>
                <a:gd name="T56" fmla="*/ 170 w 339"/>
                <a:gd name="T57" fmla="*/ 0 h 339"/>
                <a:gd name="T58" fmla="*/ 170 w 339"/>
                <a:gd name="T59" fmla="*/ 294 h 339"/>
                <a:gd name="T60" fmla="*/ 137 w 339"/>
                <a:gd name="T61" fmla="*/ 291 h 339"/>
                <a:gd name="T62" fmla="*/ 107 w 339"/>
                <a:gd name="T63" fmla="*/ 278 h 339"/>
                <a:gd name="T64" fmla="*/ 81 w 339"/>
                <a:gd name="T65" fmla="*/ 258 h 339"/>
                <a:gd name="T66" fmla="*/ 62 w 339"/>
                <a:gd name="T67" fmla="*/ 233 h 339"/>
                <a:gd name="T68" fmla="*/ 50 w 339"/>
                <a:gd name="T69" fmla="*/ 203 h 339"/>
                <a:gd name="T70" fmla="*/ 45 w 339"/>
                <a:gd name="T71" fmla="*/ 170 h 339"/>
                <a:gd name="T72" fmla="*/ 50 w 339"/>
                <a:gd name="T73" fmla="*/ 137 h 339"/>
                <a:gd name="T74" fmla="*/ 62 w 339"/>
                <a:gd name="T75" fmla="*/ 107 h 339"/>
                <a:gd name="T76" fmla="*/ 81 w 339"/>
                <a:gd name="T77" fmla="*/ 81 h 339"/>
                <a:gd name="T78" fmla="*/ 107 w 339"/>
                <a:gd name="T79" fmla="*/ 62 h 339"/>
                <a:gd name="T80" fmla="*/ 137 w 339"/>
                <a:gd name="T81" fmla="*/ 48 h 339"/>
                <a:gd name="T82" fmla="*/ 170 w 339"/>
                <a:gd name="T83" fmla="*/ 44 h 339"/>
                <a:gd name="T84" fmla="*/ 203 w 339"/>
                <a:gd name="T85" fmla="*/ 48 h 339"/>
                <a:gd name="T86" fmla="*/ 233 w 339"/>
                <a:gd name="T87" fmla="*/ 62 h 339"/>
                <a:gd name="T88" fmla="*/ 258 w 339"/>
                <a:gd name="T89" fmla="*/ 81 h 339"/>
                <a:gd name="T90" fmla="*/ 278 w 339"/>
                <a:gd name="T91" fmla="*/ 107 h 339"/>
                <a:gd name="T92" fmla="*/ 291 w 339"/>
                <a:gd name="T93" fmla="*/ 137 h 339"/>
                <a:gd name="T94" fmla="*/ 296 w 339"/>
                <a:gd name="T95" fmla="*/ 170 h 339"/>
                <a:gd name="T96" fmla="*/ 291 w 339"/>
                <a:gd name="T97" fmla="*/ 203 h 339"/>
                <a:gd name="T98" fmla="*/ 278 w 339"/>
                <a:gd name="T99" fmla="*/ 233 h 339"/>
                <a:gd name="T100" fmla="*/ 258 w 339"/>
                <a:gd name="T101" fmla="*/ 258 h 339"/>
                <a:gd name="T102" fmla="*/ 233 w 339"/>
                <a:gd name="T103" fmla="*/ 278 h 339"/>
                <a:gd name="T104" fmla="*/ 203 w 339"/>
                <a:gd name="T105" fmla="*/ 291 h 339"/>
                <a:gd name="T106" fmla="*/ 170 w 339"/>
                <a:gd name="T107" fmla="*/ 29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9" h="339">
                  <a:moveTo>
                    <a:pt x="170" y="0"/>
                  </a:moveTo>
                  <a:lnTo>
                    <a:pt x="131" y="5"/>
                  </a:lnTo>
                  <a:lnTo>
                    <a:pt x="95" y="17"/>
                  </a:lnTo>
                  <a:lnTo>
                    <a:pt x="63" y="38"/>
                  </a:lnTo>
                  <a:lnTo>
                    <a:pt x="38" y="63"/>
                  </a:lnTo>
                  <a:lnTo>
                    <a:pt x="18" y="95"/>
                  </a:lnTo>
                  <a:lnTo>
                    <a:pt x="5" y="131"/>
                  </a:lnTo>
                  <a:lnTo>
                    <a:pt x="0" y="170"/>
                  </a:lnTo>
                  <a:lnTo>
                    <a:pt x="5" y="209"/>
                  </a:lnTo>
                  <a:lnTo>
                    <a:pt x="18" y="245"/>
                  </a:lnTo>
                  <a:lnTo>
                    <a:pt x="38" y="276"/>
                  </a:lnTo>
                  <a:lnTo>
                    <a:pt x="63" y="302"/>
                  </a:lnTo>
                  <a:lnTo>
                    <a:pt x="95" y="323"/>
                  </a:lnTo>
                  <a:lnTo>
                    <a:pt x="131" y="335"/>
                  </a:lnTo>
                  <a:lnTo>
                    <a:pt x="170" y="339"/>
                  </a:lnTo>
                  <a:lnTo>
                    <a:pt x="209" y="335"/>
                  </a:lnTo>
                  <a:lnTo>
                    <a:pt x="245" y="323"/>
                  </a:lnTo>
                  <a:lnTo>
                    <a:pt x="276" y="302"/>
                  </a:lnTo>
                  <a:lnTo>
                    <a:pt x="303" y="276"/>
                  </a:lnTo>
                  <a:lnTo>
                    <a:pt x="323" y="245"/>
                  </a:lnTo>
                  <a:lnTo>
                    <a:pt x="335" y="209"/>
                  </a:lnTo>
                  <a:lnTo>
                    <a:pt x="339" y="170"/>
                  </a:lnTo>
                  <a:lnTo>
                    <a:pt x="335" y="131"/>
                  </a:lnTo>
                  <a:lnTo>
                    <a:pt x="323" y="95"/>
                  </a:lnTo>
                  <a:lnTo>
                    <a:pt x="303" y="63"/>
                  </a:lnTo>
                  <a:lnTo>
                    <a:pt x="276" y="38"/>
                  </a:lnTo>
                  <a:lnTo>
                    <a:pt x="245" y="17"/>
                  </a:lnTo>
                  <a:lnTo>
                    <a:pt x="209" y="5"/>
                  </a:lnTo>
                  <a:lnTo>
                    <a:pt x="170" y="0"/>
                  </a:lnTo>
                  <a:close/>
                  <a:moveTo>
                    <a:pt x="170" y="294"/>
                  </a:moveTo>
                  <a:lnTo>
                    <a:pt x="137" y="291"/>
                  </a:lnTo>
                  <a:lnTo>
                    <a:pt x="107" y="278"/>
                  </a:lnTo>
                  <a:lnTo>
                    <a:pt x="81" y="258"/>
                  </a:lnTo>
                  <a:lnTo>
                    <a:pt x="62" y="233"/>
                  </a:lnTo>
                  <a:lnTo>
                    <a:pt x="50" y="203"/>
                  </a:lnTo>
                  <a:lnTo>
                    <a:pt x="45" y="170"/>
                  </a:lnTo>
                  <a:lnTo>
                    <a:pt x="50" y="137"/>
                  </a:lnTo>
                  <a:lnTo>
                    <a:pt x="62" y="107"/>
                  </a:lnTo>
                  <a:lnTo>
                    <a:pt x="81" y="81"/>
                  </a:lnTo>
                  <a:lnTo>
                    <a:pt x="107" y="62"/>
                  </a:lnTo>
                  <a:lnTo>
                    <a:pt x="137" y="48"/>
                  </a:lnTo>
                  <a:lnTo>
                    <a:pt x="170" y="44"/>
                  </a:lnTo>
                  <a:lnTo>
                    <a:pt x="203" y="48"/>
                  </a:lnTo>
                  <a:lnTo>
                    <a:pt x="233" y="62"/>
                  </a:lnTo>
                  <a:lnTo>
                    <a:pt x="258" y="81"/>
                  </a:lnTo>
                  <a:lnTo>
                    <a:pt x="278" y="107"/>
                  </a:lnTo>
                  <a:lnTo>
                    <a:pt x="291" y="137"/>
                  </a:lnTo>
                  <a:lnTo>
                    <a:pt x="296" y="170"/>
                  </a:lnTo>
                  <a:lnTo>
                    <a:pt x="291" y="203"/>
                  </a:lnTo>
                  <a:lnTo>
                    <a:pt x="278" y="233"/>
                  </a:lnTo>
                  <a:lnTo>
                    <a:pt x="258" y="258"/>
                  </a:lnTo>
                  <a:lnTo>
                    <a:pt x="233" y="278"/>
                  </a:lnTo>
                  <a:lnTo>
                    <a:pt x="203" y="291"/>
                  </a:lnTo>
                  <a:lnTo>
                    <a:pt x="170" y="29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4" name="Freeform 18"/>
            <p:cNvSpPr>
              <a:spLocks noEditPoints="1"/>
            </p:cNvSpPr>
            <p:nvPr/>
          </p:nvSpPr>
          <p:spPr bwMode="gray">
            <a:xfrm>
              <a:off x="2516" y="1799"/>
              <a:ext cx="168" cy="157"/>
            </a:xfrm>
            <a:custGeom>
              <a:avLst/>
              <a:gdLst>
                <a:gd name="T0" fmla="*/ 12 w 168"/>
                <a:gd name="T1" fmla="*/ 76 h 157"/>
                <a:gd name="T2" fmla="*/ 30 w 168"/>
                <a:gd name="T3" fmla="*/ 114 h 157"/>
                <a:gd name="T4" fmla="*/ 63 w 168"/>
                <a:gd name="T5" fmla="*/ 132 h 157"/>
                <a:gd name="T6" fmla="*/ 106 w 168"/>
                <a:gd name="T7" fmla="*/ 132 h 157"/>
                <a:gd name="T8" fmla="*/ 139 w 168"/>
                <a:gd name="T9" fmla="*/ 114 h 157"/>
                <a:gd name="T10" fmla="*/ 157 w 168"/>
                <a:gd name="T11" fmla="*/ 76 h 157"/>
                <a:gd name="T12" fmla="*/ 163 w 168"/>
                <a:gd name="T13" fmla="*/ 100 h 157"/>
                <a:gd name="T14" fmla="*/ 142 w 168"/>
                <a:gd name="T15" fmla="*/ 136 h 157"/>
                <a:gd name="T16" fmla="*/ 106 w 168"/>
                <a:gd name="T17" fmla="*/ 156 h 157"/>
                <a:gd name="T18" fmla="*/ 61 w 168"/>
                <a:gd name="T19" fmla="*/ 156 h 157"/>
                <a:gd name="T20" fmla="*/ 27 w 168"/>
                <a:gd name="T21" fmla="*/ 136 h 157"/>
                <a:gd name="T22" fmla="*/ 4 w 168"/>
                <a:gd name="T23" fmla="*/ 100 h 157"/>
                <a:gd name="T24" fmla="*/ 39 w 168"/>
                <a:gd name="T25" fmla="*/ 45 h 157"/>
                <a:gd name="T26" fmla="*/ 27 w 168"/>
                <a:gd name="T27" fmla="*/ 42 h 157"/>
                <a:gd name="T28" fmla="*/ 19 w 168"/>
                <a:gd name="T29" fmla="*/ 34 h 157"/>
                <a:gd name="T30" fmla="*/ 16 w 168"/>
                <a:gd name="T31" fmla="*/ 22 h 157"/>
                <a:gd name="T32" fmla="*/ 19 w 168"/>
                <a:gd name="T33" fmla="*/ 12 h 157"/>
                <a:gd name="T34" fmla="*/ 27 w 168"/>
                <a:gd name="T35" fmla="*/ 3 h 157"/>
                <a:gd name="T36" fmla="*/ 39 w 168"/>
                <a:gd name="T37" fmla="*/ 0 h 157"/>
                <a:gd name="T38" fmla="*/ 49 w 168"/>
                <a:gd name="T39" fmla="*/ 3 h 157"/>
                <a:gd name="T40" fmla="*/ 58 w 168"/>
                <a:gd name="T41" fmla="*/ 12 h 157"/>
                <a:gd name="T42" fmla="*/ 61 w 168"/>
                <a:gd name="T43" fmla="*/ 22 h 157"/>
                <a:gd name="T44" fmla="*/ 58 w 168"/>
                <a:gd name="T45" fmla="*/ 34 h 157"/>
                <a:gd name="T46" fmla="*/ 49 w 168"/>
                <a:gd name="T47" fmla="*/ 42 h 157"/>
                <a:gd name="T48" fmla="*/ 39 w 168"/>
                <a:gd name="T49" fmla="*/ 45 h 157"/>
                <a:gd name="T50" fmla="*/ 124 w 168"/>
                <a:gd name="T51" fmla="*/ 45 h 157"/>
                <a:gd name="T52" fmla="*/ 114 w 168"/>
                <a:gd name="T53" fmla="*/ 39 h 157"/>
                <a:gd name="T54" fmla="*/ 108 w 168"/>
                <a:gd name="T55" fmla="*/ 28 h 157"/>
                <a:gd name="T56" fmla="*/ 108 w 168"/>
                <a:gd name="T57" fmla="*/ 16 h 157"/>
                <a:gd name="T58" fmla="*/ 114 w 168"/>
                <a:gd name="T59" fmla="*/ 6 h 157"/>
                <a:gd name="T60" fmla="*/ 124 w 168"/>
                <a:gd name="T61" fmla="*/ 1 h 157"/>
                <a:gd name="T62" fmla="*/ 136 w 168"/>
                <a:gd name="T63" fmla="*/ 1 h 157"/>
                <a:gd name="T64" fmla="*/ 145 w 168"/>
                <a:gd name="T65" fmla="*/ 6 h 157"/>
                <a:gd name="T66" fmla="*/ 151 w 168"/>
                <a:gd name="T67" fmla="*/ 16 h 157"/>
                <a:gd name="T68" fmla="*/ 151 w 168"/>
                <a:gd name="T69" fmla="*/ 28 h 157"/>
                <a:gd name="T70" fmla="*/ 145 w 168"/>
                <a:gd name="T71" fmla="*/ 39 h 157"/>
                <a:gd name="T72" fmla="*/ 136 w 168"/>
                <a:gd name="T73" fmla="*/ 4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157">
                  <a:moveTo>
                    <a:pt x="0" y="76"/>
                  </a:moveTo>
                  <a:lnTo>
                    <a:pt x="12" y="76"/>
                  </a:lnTo>
                  <a:lnTo>
                    <a:pt x="18" y="97"/>
                  </a:lnTo>
                  <a:lnTo>
                    <a:pt x="30" y="114"/>
                  </a:lnTo>
                  <a:lnTo>
                    <a:pt x="43" y="126"/>
                  </a:lnTo>
                  <a:lnTo>
                    <a:pt x="63" y="132"/>
                  </a:lnTo>
                  <a:lnTo>
                    <a:pt x="84" y="135"/>
                  </a:lnTo>
                  <a:lnTo>
                    <a:pt x="106" y="132"/>
                  </a:lnTo>
                  <a:lnTo>
                    <a:pt x="124" y="126"/>
                  </a:lnTo>
                  <a:lnTo>
                    <a:pt x="139" y="114"/>
                  </a:lnTo>
                  <a:lnTo>
                    <a:pt x="150" y="97"/>
                  </a:lnTo>
                  <a:lnTo>
                    <a:pt x="157" y="76"/>
                  </a:lnTo>
                  <a:lnTo>
                    <a:pt x="168" y="76"/>
                  </a:lnTo>
                  <a:lnTo>
                    <a:pt x="163" y="100"/>
                  </a:lnTo>
                  <a:lnTo>
                    <a:pt x="154" y="120"/>
                  </a:lnTo>
                  <a:lnTo>
                    <a:pt x="142" y="136"/>
                  </a:lnTo>
                  <a:lnTo>
                    <a:pt x="126" y="148"/>
                  </a:lnTo>
                  <a:lnTo>
                    <a:pt x="106" y="156"/>
                  </a:lnTo>
                  <a:lnTo>
                    <a:pt x="84" y="157"/>
                  </a:lnTo>
                  <a:lnTo>
                    <a:pt x="61" y="156"/>
                  </a:lnTo>
                  <a:lnTo>
                    <a:pt x="43" y="148"/>
                  </a:lnTo>
                  <a:lnTo>
                    <a:pt x="27" y="136"/>
                  </a:lnTo>
                  <a:lnTo>
                    <a:pt x="13" y="120"/>
                  </a:lnTo>
                  <a:lnTo>
                    <a:pt x="4" y="100"/>
                  </a:lnTo>
                  <a:lnTo>
                    <a:pt x="0" y="76"/>
                  </a:lnTo>
                  <a:close/>
                  <a:moveTo>
                    <a:pt x="39" y="45"/>
                  </a:moveTo>
                  <a:lnTo>
                    <a:pt x="33" y="45"/>
                  </a:lnTo>
                  <a:lnTo>
                    <a:pt x="27" y="42"/>
                  </a:lnTo>
                  <a:lnTo>
                    <a:pt x="22" y="39"/>
                  </a:lnTo>
                  <a:lnTo>
                    <a:pt x="19" y="34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55" y="6"/>
                  </a:lnTo>
                  <a:lnTo>
                    <a:pt x="58" y="12"/>
                  </a:lnTo>
                  <a:lnTo>
                    <a:pt x="61" y="16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58" y="34"/>
                  </a:lnTo>
                  <a:lnTo>
                    <a:pt x="55" y="39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39" y="45"/>
                  </a:lnTo>
                  <a:close/>
                  <a:moveTo>
                    <a:pt x="130" y="45"/>
                  </a:moveTo>
                  <a:lnTo>
                    <a:pt x="124" y="45"/>
                  </a:lnTo>
                  <a:lnTo>
                    <a:pt x="118" y="42"/>
                  </a:lnTo>
                  <a:lnTo>
                    <a:pt x="114" y="39"/>
                  </a:lnTo>
                  <a:lnTo>
                    <a:pt x="109" y="34"/>
                  </a:lnTo>
                  <a:lnTo>
                    <a:pt x="108" y="28"/>
                  </a:lnTo>
                  <a:lnTo>
                    <a:pt x="106" y="22"/>
                  </a:lnTo>
                  <a:lnTo>
                    <a:pt x="108" y="16"/>
                  </a:lnTo>
                  <a:lnTo>
                    <a:pt x="109" y="12"/>
                  </a:lnTo>
                  <a:lnTo>
                    <a:pt x="114" y="6"/>
                  </a:lnTo>
                  <a:lnTo>
                    <a:pt x="118" y="3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6" y="1"/>
                  </a:lnTo>
                  <a:lnTo>
                    <a:pt x="141" y="3"/>
                  </a:lnTo>
                  <a:lnTo>
                    <a:pt x="145" y="6"/>
                  </a:lnTo>
                  <a:lnTo>
                    <a:pt x="150" y="12"/>
                  </a:lnTo>
                  <a:lnTo>
                    <a:pt x="151" y="16"/>
                  </a:lnTo>
                  <a:lnTo>
                    <a:pt x="153" y="22"/>
                  </a:lnTo>
                  <a:lnTo>
                    <a:pt x="151" y="28"/>
                  </a:lnTo>
                  <a:lnTo>
                    <a:pt x="150" y="34"/>
                  </a:lnTo>
                  <a:lnTo>
                    <a:pt x="145" y="39"/>
                  </a:lnTo>
                  <a:lnTo>
                    <a:pt x="141" y="42"/>
                  </a:lnTo>
                  <a:lnTo>
                    <a:pt x="136" y="45"/>
                  </a:lnTo>
                  <a:lnTo>
                    <a:pt x="130" y="4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275" name="Group 19"/>
          <p:cNvGrpSpPr>
            <a:grpSpLocks/>
          </p:cNvGrpSpPr>
          <p:nvPr/>
        </p:nvGrpSpPr>
        <p:grpSpPr bwMode="auto">
          <a:xfrm>
            <a:off x="3649229" y="2407444"/>
            <a:ext cx="694171" cy="682625"/>
            <a:chOff x="866" y="2169"/>
            <a:chExt cx="406" cy="405"/>
          </a:xfrm>
        </p:grpSpPr>
        <p:sp>
          <p:nvSpPr>
            <p:cNvPr id="96276" name="Freeform 20"/>
            <p:cNvSpPr>
              <a:spLocks/>
            </p:cNvSpPr>
            <p:nvPr/>
          </p:nvSpPr>
          <p:spPr bwMode="gray">
            <a:xfrm>
              <a:off x="1073" y="2181"/>
              <a:ext cx="190" cy="152"/>
            </a:xfrm>
            <a:custGeom>
              <a:avLst/>
              <a:gdLst>
                <a:gd name="T0" fmla="*/ 34 w 190"/>
                <a:gd name="T1" fmla="*/ 15 h 152"/>
                <a:gd name="T2" fmla="*/ 40 w 190"/>
                <a:gd name="T3" fmla="*/ 17 h 152"/>
                <a:gd name="T4" fmla="*/ 46 w 190"/>
                <a:gd name="T5" fmla="*/ 18 h 152"/>
                <a:gd name="T6" fmla="*/ 51 w 190"/>
                <a:gd name="T7" fmla="*/ 23 h 152"/>
                <a:gd name="T8" fmla="*/ 55 w 190"/>
                <a:gd name="T9" fmla="*/ 27 h 152"/>
                <a:gd name="T10" fmla="*/ 57 w 190"/>
                <a:gd name="T11" fmla="*/ 33 h 152"/>
                <a:gd name="T12" fmla="*/ 58 w 190"/>
                <a:gd name="T13" fmla="*/ 39 h 152"/>
                <a:gd name="T14" fmla="*/ 58 w 190"/>
                <a:gd name="T15" fmla="*/ 51 h 152"/>
                <a:gd name="T16" fmla="*/ 58 w 190"/>
                <a:gd name="T17" fmla="*/ 57 h 152"/>
                <a:gd name="T18" fmla="*/ 55 w 190"/>
                <a:gd name="T19" fmla="*/ 62 h 152"/>
                <a:gd name="T20" fmla="*/ 54 w 190"/>
                <a:gd name="T21" fmla="*/ 66 h 152"/>
                <a:gd name="T22" fmla="*/ 60 w 190"/>
                <a:gd name="T23" fmla="*/ 69 h 152"/>
                <a:gd name="T24" fmla="*/ 66 w 190"/>
                <a:gd name="T25" fmla="*/ 72 h 152"/>
                <a:gd name="T26" fmla="*/ 70 w 190"/>
                <a:gd name="T27" fmla="*/ 72 h 152"/>
                <a:gd name="T28" fmla="*/ 73 w 190"/>
                <a:gd name="T29" fmla="*/ 72 h 152"/>
                <a:gd name="T30" fmla="*/ 75 w 190"/>
                <a:gd name="T31" fmla="*/ 72 h 152"/>
                <a:gd name="T32" fmla="*/ 82 w 190"/>
                <a:gd name="T33" fmla="*/ 72 h 152"/>
                <a:gd name="T34" fmla="*/ 87 w 190"/>
                <a:gd name="T35" fmla="*/ 75 h 152"/>
                <a:gd name="T36" fmla="*/ 93 w 190"/>
                <a:gd name="T37" fmla="*/ 78 h 152"/>
                <a:gd name="T38" fmla="*/ 96 w 190"/>
                <a:gd name="T39" fmla="*/ 83 h 152"/>
                <a:gd name="T40" fmla="*/ 99 w 190"/>
                <a:gd name="T41" fmla="*/ 89 h 152"/>
                <a:gd name="T42" fmla="*/ 99 w 190"/>
                <a:gd name="T43" fmla="*/ 95 h 152"/>
                <a:gd name="T44" fmla="*/ 99 w 190"/>
                <a:gd name="T45" fmla="*/ 96 h 152"/>
                <a:gd name="T46" fmla="*/ 118 w 190"/>
                <a:gd name="T47" fmla="*/ 119 h 152"/>
                <a:gd name="T48" fmla="*/ 132 w 190"/>
                <a:gd name="T49" fmla="*/ 146 h 152"/>
                <a:gd name="T50" fmla="*/ 145 w 190"/>
                <a:gd name="T51" fmla="*/ 146 h 152"/>
                <a:gd name="T52" fmla="*/ 156 w 190"/>
                <a:gd name="T53" fmla="*/ 146 h 152"/>
                <a:gd name="T54" fmla="*/ 160 w 190"/>
                <a:gd name="T55" fmla="*/ 146 h 152"/>
                <a:gd name="T56" fmla="*/ 160 w 190"/>
                <a:gd name="T57" fmla="*/ 146 h 152"/>
                <a:gd name="T58" fmla="*/ 160 w 190"/>
                <a:gd name="T59" fmla="*/ 146 h 152"/>
                <a:gd name="T60" fmla="*/ 175 w 190"/>
                <a:gd name="T61" fmla="*/ 147 h 152"/>
                <a:gd name="T62" fmla="*/ 190 w 190"/>
                <a:gd name="T63" fmla="*/ 152 h 152"/>
                <a:gd name="T64" fmla="*/ 180 w 190"/>
                <a:gd name="T65" fmla="*/ 116 h 152"/>
                <a:gd name="T66" fmla="*/ 162 w 190"/>
                <a:gd name="T67" fmla="*/ 84 h 152"/>
                <a:gd name="T68" fmla="*/ 139 w 190"/>
                <a:gd name="T69" fmla="*/ 56 h 152"/>
                <a:gd name="T70" fmla="*/ 111 w 190"/>
                <a:gd name="T71" fmla="*/ 33 h 152"/>
                <a:gd name="T72" fmla="*/ 79 w 190"/>
                <a:gd name="T73" fmla="*/ 15 h 152"/>
                <a:gd name="T74" fmla="*/ 43 w 190"/>
                <a:gd name="T75" fmla="*/ 5 h 152"/>
                <a:gd name="T76" fmla="*/ 6 w 190"/>
                <a:gd name="T77" fmla="*/ 0 h 152"/>
                <a:gd name="T78" fmla="*/ 3 w 190"/>
                <a:gd name="T79" fmla="*/ 0 h 152"/>
                <a:gd name="T80" fmla="*/ 0 w 190"/>
                <a:gd name="T81" fmla="*/ 2 h 152"/>
                <a:gd name="T82" fmla="*/ 4 w 190"/>
                <a:gd name="T83" fmla="*/ 8 h 152"/>
                <a:gd name="T84" fmla="*/ 9 w 190"/>
                <a:gd name="T85" fmla="*/ 15 h 152"/>
                <a:gd name="T86" fmla="*/ 19 w 190"/>
                <a:gd name="T87" fmla="*/ 15 h 152"/>
                <a:gd name="T88" fmla="*/ 30 w 190"/>
                <a:gd name="T89" fmla="*/ 15 h 152"/>
                <a:gd name="T90" fmla="*/ 34 w 190"/>
                <a:gd name="T91" fmla="*/ 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0" h="152">
                  <a:moveTo>
                    <a:pt x="34" y="15"/>
                  </a:moveTo>
                  <a:lnTo>
                    <a:pt x="40" y="17"/>
                  </a:lnTo>
                  <a:lnTo>
                    <a:pt x="46" y="18"/>
                  </a:lnTo>
                  <a:lnTo>
                    <a:pt x="51" y="23"/>
                  </a:lnTo>
                  <a:lnTo>
                    <a:pt x="55" y="27"/>
                  </a:lnTo>
                  <a:lnTo>
                    <a:pt x="57" y="33"/>
                  </a:lnTo>
                  <a:lnTo>
                    <a:pt x="58" y="39"/>
                  </a:lnTo>
                  <a:lnTo>
                    <a:pt x="58" y="51"/>
                  </a:lnTo>
                  <a:lnTo>
                    <a:pt x="58" y="57"/>
                  </a:lnTo>
                  <a:lnTo>
                    <a:pt x="55" y="62"/>
                  </a:lnTo>
                  <a:lnTo>
                    <a:pt x="54" y="66"/>
                  </a:lnTo>
                  <a:lnTo>
                    <a:pt x="60" y="69"/>
                  </a:lnTo>
                  <a:lnTo>
                    <a:pt x="66" y="72"/>
                  </a:lnTo>
                  <a:lnTo>
                    <a:pt x="70" y="72"/>
                  </a:lnTo>
                  <a:lnTo>
                    <a:pt x="73" y="72"/>
                  </a:lnTo>
                  <a:lnTo>
                    <a:pt x="75" y="72"/>
                  </a:lnTo>
                  <a:lnTo>
                    <a:pt x="82" y="72"/>
                  </a:lnTo>
                  <a:lnTo>
                    <a:pt x="87" y="75"/>
                  </a:lnTo>
                  <a:lnTo>
                    <a:pt x="93" y="78"/>
                  </a:lnTo>
                  <a:lnTo>
                    <a:pt x="96" y="83"/>
                  </a:lnTo>
                  <a:lnTo>
                    <a:pt x="99" y="89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118" y="119"/>
                  </a:lnTo>
                  <a:lnTo>
                    <a:pt x="132" y="146"/>
                  </a:lnTo>
                  <a:lnTo>
                    <a:pt x="145" y="146"/>
                  </a:lnTo>
                  <a:lnTo>
                    <a:pt x="156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75" y="147"/>
                  </a:lnTo>
                  <a:lnTo>
                    <a:pt x="190" y="152"/>
                  </a:lnTo>
                  <a:lnTo>
                    <a:pt x="180" y="116"/>
                  </a:lnTo>
                  <a:lnTo>
                    <a:pt x="162" y="84"/>
                  </a:lnTo>
                  <a:lnTo>
                    <a:pt x="139" y="56"/>
                  </a:lnTo>
                  <a:lnTo>
                    <a:pt x="111" y="33"/>
                  </a:lnTo>
                  <a:lnTo>
                    <a:pt x="79" y="15"/>
                  </a:lnTo>
                  <a:lnTo>
                    <a:pt x="43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9" y="15"/>
                  </a:lnTo>
                  <a:lnTo>
                    <a:pt x="30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7" name="Freeform 21"/>
            <p:cNvSpPr>
              <a:spLocks/>
            </p:cNvSpPr>
            <p:nvPr/>
          </p:nvSpPr>
          <p:spPr bwMode="gray">
            <a:xfrm>
              <a:off x="911" y="2415"/>
              <a:ext cx="109" cy="131"/>
            </a:xfrm>
            <a:custGeom>
              <a:avLst/>
              <a:gdLst>
                <a:gd name="T0" fmla="*/ 40 w 109"/>
                <a:gd name="T1" fmla="*/ 0 h 131"/>
                <a:gd name="T2" fmla="*/ 33 w 109"/>
                <a:gd name="T3" fmla="*/ 11 h 131"/>
                <a:gd name="T4" fmla="*/ 25 w 109"/>
                <a:gd name="T5" fmla="*/ 21 h 131"/>
                <a:gd name="T6" fmla="*/ 16 w 109"/>
                <a:gd name="T7" fmla="*/ 32 h 131"/>
                <a:gd name="T8" fmla="*/ 12 w 109"/>
                <a:gd name="T9" fmla="*/ 39 h 131"/>
                <a:gd name="T10" fmla="*/ 9 w 109"/>
                <a:gd name="T11" fmla="*/ 41 h 131"/>
                <a:gd name="T12" fmla="*/ 7 w 109"/>
                <a:gd name="T13" fmla="*/ 44 h 131"/>
                <a:gd name="T14" fmla="*/ 3 w 109"/>
                <a:gd name="T15" fmla="*/ 45 h 131"/>
                <a:gd name="T16" fmla="*/ 0 w 109"/>
                <a:gd name="T17" fmla="*/ 47 h 131"/>
                <a:gd name="T18" fmla="*/ 18 w 109"/>
                <a:gd name="T19" fmla="*/ 74 h 131"/>
                <a:gd name="T20" fmla="*/ 39 w 109"/>
                <a:gd name="T21" fmla="*/ 96 h 131"/>
                <a:gd name="T22" fmla="*/ 63 w 109"/>
                <a:gd name="T23" fmla="*/ 116 h 131"/>
                <a:gd name="T24" fmla="*/ 90 w 109"/>
                <a:gd name="T25" fmla="*/ 131 h 131"/>
                <a:gd name="T26" fmla="*/ 100 w 109"/>
                <a:gd name="T27" fmla="*/ 104 h 131"/>
                <a:gd name="T28" fmla="*/ 109 w 109"/>
                <a:gd name="T29" fmla="*/ 77 h 131"/>
                <a:gd name="T30" fmla="*/ 87 w 109"/>
                <a:gd name="T31" fmla="*/ 63 h 131"/>
                <a:gd name="T32" fmla="*/ 67 w 109"/>
                <a:gd name="T33" fmla="*/ 45 h 131"/>
                <a:gd name="T34" fmla="*/ 52 w 109"/>
                <a:gd name="T35" fmla="*/ 24 h 131"/>
                <a:gd name="T36" fmla="*/ 40 w 109"/>
                <a:gd name="T3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31">
                  <a:moveTo>
                    <a:pt x="40" y="0"/>
                  </a:moveTo>
                  <a:lnTo>
                    <a:pt x="33" y="11"/>
                  </a:lnTo>
                  <a:lnTo>
                    <a:pt x="25" y="21"/>
                  </a:lnTo>
                  <a:lnTo>
                    <a:pt x="16" y="32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7" y="44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18" y="74"/>
                  </a:lnTo>
                  <a:lnTo>
                    <a:pt x="39" y="96"/>
                  </a:lnTo>
                  <a:lnTo>
                    <a:pt x="63" y="116"/>
                  </a:lnTo>
                  <a:lnTo>
                    <a:pt x="90" y="131"/>
                  </a:lnTo>
                  <a:lnTo>
                    <a:pt x="100" y="104"/>
                  </a:lnTo>
                  <a:lnTo>
                    <a:pt x="109" y="77"/>
                  </a:lnTo>
                  <a:lnTo>
                    <a:pt x="87" y="63"/>
                  </a:lnTo>
                  <a:lnTo>
                    <a:pt x="67" y="45"/>
                  </a:lnTo>
                  <a:lnTo>
                    <a:pt x="52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8" name="Freeform 22"/>
            <p:cNvSpPr>
              <a:spLocks/>
            </p:cNvSpPr>
            <p:nvPr/>
          </p:nvSpPr>
          <p:spPr bwMode="gray">
            <a:xfrm>
              <a:off x="911" y="2198"/>
              <a:ext cx="109" cy="130"/>
            </a:xfrm>
            <a:custGeom>
              <a:avLst/>
              <a:gdLst>
                <a:gd name="T0" fmla="*/ 9 w 109"/>
                <a:gd name="T1" fmla="*/ 90 h 130"/>
                <a:gd name="T2" fmla="*/ 12 w 109"/>
                <a:gd name="T3" fmla="*/ 93 h 130"/>
                <a:gd name="T4" fmla="*/ 16 w 109"/>
                <a:gd name="T5" fmla="*/ 99 h 130"/>
                <a:gd name="T6" fmla="*/ 25 w 109"/>
                <a:gd name="T7" fmla="*/ 109 h 130"/>
                <a:gd name="T8" fmla="*/ 33 w 109"/>
                <a:gd name="T9" fmla="*/ 120 h 130"/>
                <a:gd name="T10" fmla="*/ 40 w 109"/>
                <a:gd name="T11" fmla="*/ 130 h 130"/>
                <a:gd name="T12" fmla="*/ 52 w 109"/>
                <a:gd name="T13" fmla="*/ 106 h 130"/>
                <a:gd name="T14" fmla="*/ 67 w 109"/>
                <a:gd name="T15" fmla="*/ 85 h 130"/>
                <a:gd name="T16" fmla="*/ 87 w 109"/>
                <a:gd name="T17" fmla="*/ 67 h 130"/>
                <a:gd name="T18" fmla="*/ 109 w 109"/>
                <a:gd name="T19" fmla="*/ 54 h 130"/>
                <a:gd name="T20" fmla="*/ 100 w 109"/>
                <a:gd name="T21" fmla="*/ 27 h 130"/>
                <a:gd name="T22" fmla="*/ 90 w 109"/>
                <a:gd name="T23" fmla="*/ 0 h 130"/>
                <a:gd name="T24" fmla="*/ 63 w 109"/>
                <a:gd name="T25" fmla="*/ 15 h 130"/>
                <a:gd name="T26" fmla="*/ 39 w 109"/>
                <a:gd name="T27" fmla="*/ 34 h 130"/>
                <a:gd name="T28" fmla="*/ 18 w 109"/>
                <a:gd name="T29" fmla="*/ 57 h 130"/>
                <a:gd name="T30" fmla="*/ 0 w 109"/>
                <a:gd name="T31" fmla="*/ 84 h 130"/>
                <a:gd name="T32" fmla="*/ 6 w 109"/>
                <a:gd name="T33" fmla="*/ 85 h 130"/>
                <a:gd name="T34" fmla="*/ 9 w 109"/>
                <a:gd name="T35" fmla="*/ 9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30">
                  <a:moveTo>
                    <a:pt x="9" y="90"/>
                  </a:moveTo>
                  <a:lnTo>
                    <a:pt x="12" y="93"/>
                  </a:lnTo>
                  <a:lnTo>
                    <a:pt x="16" y="99"/>
                  </a:lnTo>
                  <a:lnTo>
                    <a:pt x="25" y="109"/>
                  </a:lnTo>
                  <a:lnTo>
                    <a:pt x="33" y="120"/>
                  </a:lnTo>
                  <a:lnTo>
                    <a:pt x="40" y="130"/>
                  </a:lnTo>
                  <a:lnTo>
                    <a:pt x="52" y="106"/>
                  </a:lnTo>
                  <a:lnTo>
                    <a:pt x="67" y="85"/>
                  </a:lnTo>
                  <a:lnTo>
                    <a:pt x="87" y="67"/>
                  </a:lnTo>
                  <a:lnTo>
                    <a:pt x="109" y="54"/>
                  </a:lnTo>
                  <a:lnTo>
                    <a:pt x="100" y="27"/>
                  </a:lnTo>
                  <a:lnTo>
                    <a:pt x="90" y="0"/>
                  </a:lnTo>
                  <a:lnTo>
                    <a:pt x="63" y="15"/>
                  </a:lnTo>
                  <a:lnTo>
                    <a:pt x="39" y="34"/>
                  </a:lnTo>
                  <a:lnTo>
                    <a:pt x="18" y="57"/>
                  </a:lnTo>
                  <a:lnTo>
                    <a:pt x="0" y="84"/>
                  </a:lnTo>
                  <a:lnTo>
                    <a:pt x="6" y="85"/>
                  </a:lnTo>
                  <a:lnTo>
                    <a:pt x="9" y="9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9" name="Freeform 23"/>
            <p:cNvSpPr>
              <a:spLocks/>
            </p:cNvSpPr>
            <p:nvPr/>
          </p:nvSpPr>
          <p:spPr bwMode="gray">
            <a:xfrm>
              <a:off x="1073" y="2411"/>
              <a:ext cx="190" cy="151"/>
            </a:xfrm>
            <a:custGeom>
              <a:avLst/>
              <a:gdLst>
                <a:gd name="T0" fmla="*/ 132 w 190"/>
                <a:gd name="T1" fmla="*/ 6 h 151"/>
                <a:gd name="T2" fmla="*/ 118 w 190"/>
                <a:gd name="T3" fmla="*/ 33 h 151"/>
                <a:gd name="T4" fmla="*/ 99 w 190"/>
                <a:gd name="T5" fmla="*/ 55 h 151"/>
                <a:gd name="T6" fmla="*/ 99 w 190"/>
                <a:gd name="T7" fmla="*/ 57 h 151"/>
                <a:gd name="T8" fmla="*/ 99 w 190"/>
                <a:gd name="T9" fmla="*/ 63 h 151"/>
                <a:gd name="T10" fmla="*/ 96 w 190"/>
                <a:gd name="T11" fmla="*/ 69 h 151"/>
                <a:gd name="T12" fmla="*/ 93 w 190"/>
                <a:gd name="T13" fmla="*/ 73 h 151"/>
                <a:gd name="T14" fmla="*/ 87 w 190"/>
                <a:gd name="T15" fmla="*/ 76 h 151"/>
                <a:gd name="T16" fmla="*/ 82 w 190"/>
                <a:gd name="T17" fmla="*/ 79 h 151"/>
                <a:gd name="T18" fmla="*/ 75 w 190"/>
                <a:gd name="T19" fmla="*/ 81 h 151"/>
                <a:gd name="T20" fmla="*/ 73 w 190"/>
                <a:gd name="T21" fmla="*/ 81 h 151"/>
                <a:gd name="T22" fmla="*/ 70 w 190"/>
                <a:gd name="T23" fmla="*/ 81 h 151"/>
                <a:gd name="T24" fmla="*/ 66 w 190"/>
                <a:gd name="T25" fmla="*/ 81 h 151"/>
                <a:gd name="T26" fmla="*/ 60 w 190"/>
                <a:gd name="T27" fmla="*/ 82 h 151"/>
                <a:gd name="T28" fmla="*/ 54 w 190"/>
                <a:gd name="T29" fmla="*/ 85 h 151"/>
                <a:gd name="T30" fmla="*/ 55 w 190"/>
                <a:gd name="T31" fmla="*/ 90 h 151"/>
                <a:gd name="T32" fmla="*/ 58 w 190"/>
                <a:gd name="T33" fmla="*/ 94 h 151"/>
                <a:gd name="T34" fmla="*/ 58 w 190"/>
                <a:gd name="T35" fmla="*/ 100 h 151"/>
                <a:gd name="T36" fmla="*/ 58 w 190"/>
                <a:gd name="T37" fmla="*/ 112 h 151"/>
                <a:gd name="T38" fmla="*/ 57 w 190"/>
                <a:gd name="T39" fmla="*/ 118 h 151"/>
                <a:gd name="T40" fmla="*/ 55 w 190"/>
                <a:gd name="T41" fmla="*/ 124 h 151"/>
                <a:gd name="T42" fmla="*/ 51 w 190"/>
                <a:gd name="T43" fmla="*/ 129 h 151"/>
                <a:gd name="T44" fmla="*/ 46 w 190"/>
                <a:gd name="T45" fmla="*/ 133 h 151"/>
                <a:gd name="T46" fmla="*/ 40 w 190"/>
                <a:gd name="T47" fmla="*/ 135 h 151"/>
                <a:gd name="T48" fmla="*/ 34 w 190"/>
                <a:gd name="T49" fmla="*/ 136 h 151"/>
                <a:gd name="T50" fmla="*/ 30 w 190"/>
                <a:gd name="T51" fmla="*/ 136 h 151"/>
                <a:gd name="T52" fmla="*/ 19 w 190"/>
                <a:gd name="T53" fmla="*/ 136 h 151"/>
                <a:gd name="T54" fmla="*/ 9 w 190"/>
                <a:gd name="T55" fmla="*/ 136 h 151"/>
                <a:gd name="T56" fmla="*/ 4 w 190"/>
                <a:gd name="T57" fmla="*/ 144 h 151"/>
                <a:gd name="T58" fmla="*/ 0 w 190"/>
                <a:gd name="T59" fmla="*/ 150 h 151"/>
                <a:gd name="T60" fmla="*/ 3 w 190"/>
                <a:gd name="T61" fmla="*/ 151 h 151"/>
                <a:gd name="T62" fmla="*/ 6 w 190"/>
                <a:gd name="T63" fmla="*/ 151 h 151"/>
                <a:gd name="T64" fmla="*/ 43 w 190"/>
                <a:gd name="T65" fmla="*/ 147 h 151"/>
                <a:gd name="T66" fmla="*/ 79 w 190"/>
                <a:gd name="T67" fmla="*/ 136 h 151"/>
                <a:gd name="T68" fmla="*/ 111 w 190"/>
                <a:gd name="T69" fmla="*/ 118 h 151"/>
                <a:gd name="T70" fmla="*/ 139 w 190"/>
                <a:gd name="T71" fmla="*/ 96 h 151"/>
                <a:gd name="T72" fmla="*/ 162 w 190"/>
                <a:gd name="T73" fmla="*/ 67 h 151"/>
                <a:gd name="T74" fmla="*/ 180 w 190"/>
                <a:gd name="T75" fmla="*/ 36 h 151"/>
                <a:gd name="T76" fmla="*/ 190 w 190"/>
                <a:gd name="T77" fmla="*/ 0 h 151"/>
                <a:gd name="T78" fmla="*/ 175 w 190"/>
                <a:gd name="T79" fmla="*/ 4 h 151"/>
                <a:gd name="T80" fmla="*/ 160 w 190"/>
                <a:gd name="T81" fmla="*/ 6 h 151"/>
                <a:gd name="T82" fmla="*/ 156 w 190"/>
                <a:gd name="T83" fmla="*/ 6 h 151"/>
                <a:gd name="T84" fmla="*/ 145 w 190"/>
                <a:gd name="T85" fmla="*/ 6 h 151"/>
                <a:gd name="T86" fmla="*/ 132 w 190"/>
                <a:gd name="T87" fmla="*/ 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0" h="151">
                  <a:moveTo>
                    <a:pt x="132" y="6"/>
                  </a:moveTo>
                  <a:lnTo>
                    <a:pt x="118" y="33"/>
                  </a:lnTo>
                  <a:lnTo>
                    <a:pt x="99" y="55"/>
                  </a:lnTo>
                  <a:lnTo>
                    <a:pt x="99" y="57"/>
                  </a:lnTo>
                  <a:lnTo>
                    <a:pt x="99" y="63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87" y="76"/>
                  </a:lnTo>
                  <a:lnTo>
                    <a:pt x="82" y="79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0" y="81"/>
                  </a:lnTo>
                  <a:lnTo>
                    <a:pt x="66" y="81"/>
                  </a:lnTo>
                  <a:lnTo>
                    <a:pt x="60" y="82"/>
                  </a:lnTo>
                  <a:lnTo>
                    <a:pt x="54" y="85"/>
                  </a:lnTo>
                  <a:lnTo>
                    <a:pt x="55" y="90"/>
                  </a:lnTo>
                  <a:lnTo>
                    <a:pt x="58" y="94"/>
                  </a:lnTo>
                  <a:lnTo>
                    <a:pt x="58" y="100"/>
                  </a:lnTo>
                  <a:lnTo>
                    <a:pt x="58" y="112"/>
                  </a:lnTo>
                  <a:lnTo>
                    <a:pt x="57" y="118"/>
                  </a:lnTo>
                  <a:lnTo>
                    <a:pt x="55" y="124"/>
                  </a:lnTo>
                  <a:lnTo>
                    <a:pt x="51" y="129"/>
                  </a:lnTo>
                  <a:lnTo>
                    <a:pt x="46" y="133"/>
                  </a:lnTo>
                  <a:lnTo>
                    <a:pt x="40" y="135"/>
                  </a:lnTo>
                  <a:lnTo>
                    <a:pt x="34" y="136"/>
                  </a:lnTo>
                  <a:lnTo>
                    <a:pt x="30" y="136"/>
                  </a:lnTo>
                  <a:lnTo>
                    <a:pt x="19" y="136"/>
                  </a:lnTo>
                  <a:lnTo>
                    <a:pt x="9" y="136"/>
                  </a:lnTo>
                  <a:lnTo>
                    <a:pt x="4" y="144"/>
                  </a:lnTo>
                  <a:lnTo>
                    <a:pt x="0" y="150"/>
                  </a:lnTo>
                  <a:lnTo>
                    <a:pt x="3" y="151"/>
                  </a:lnTo>
                  <a:lnTo>
                    <a:pt x="6" y="151"/>
                  </a:lnTo>
                  <a:lnTo>
                    <a:pt x="43" y="147"/>
                  </a:lnTo>
                  <a:lnTo>
                    <a:pt x="79" y="136"/>
                  </a:lnTo>
                  <a:lnTo>
                    <a:pt x="111" y="118"/>
                  </a:lnTo>
                  <a:lnTo>
                    <a:pt x="139" y="96"/>
                  </a:lnTo>
                  <a:lnTo>
                    <a:pt x="162" y="67"/>
                  </a:lnTo>
                  <a:lnTo>
                    <a:pt x="180" y="36"/>
                  </a:lnTo>
                  <a:lnTo>
                    <a:pt x="190" y="0"/>
                  </a:lnTo>
                  <a:lnTo>
                    <a:pt x="175" y="4"/>
                  </a:lnTo>
                  <a:lnTo>
                    <a:pt x="160" y="6"/>
                  </a:lnTo>
                  <a:lnTo>
                    <a:pt x="156" y="6"/>
                  </a:lnTo>
                  <a:lnTo>
                    <a:pt x="145" y="6"/>
                  </a:lnTo>
                  <a:lnTo>
                    <a:pt x="132" y="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0" name="Freeform 24"/>
            <p:cNvSpPr>
              <a:spLocks/>
            </p:cNvSpPr>
            <p:nvPr/>
          </p:nvSpPr>
          <p:spPr bwMode="gray">
            <a:xfrm>
              <a:off x="866" y="2169"/>
              <a:ext cx="406" cy="405"/>
            </a:xfrm>
            <a:custGeom>
              <a:avLst/>
              <a:gdLst>
                <a:gd name="T0" fmla="*/ 259 w 406"/>
                <a:gd name="T1" fmla="*/ 129 h 405"/>
                <a:gd name="T2" fmla="*/ 280 w 406"/>
                <a:gd name="T3" fmla="*/ 126 h 405"/>
                <a:gd name="T4" fmla="*/ 282 w 406"/>
                <a:gd name="T5" fmla="*/ 107 h 405"/>
                <a:gd name="T6" fmla="*/ 277 w 406"/>
                <a:gd name="T7" fmla="*/ 99 h 405"/>
                <a:gd name="T8" fmla="*/ 220 w 406"/>
                <a:gd name="T9" fmla="*/ 72 h 405"/>
                <a:gd name="T10" fmla="*/ 238 w 406"/>
                <a:gd name="T11" fmla="*/ 69 h 405"/>
                <a:gd name="T12" fmla="*/ 241 w 406"/>
                <a:gd name="T13" fmla="*/ 51 h 405"/>
                <a:gd name="T14" fmla="*/ 235 w 406"/>
                <a:gd name="T15" fmla="*/ 44 h 405"/>
                <a:gd name="T16" fmla="*/ 195 w 406"/>
                <a:gd name="T17" fmla="*/ 35 h 405"/>
                <a:gd name="T18" fmla="*/ 175 w 406"/>
                <a:gd name="T19" fmla="*/ 9 h 405"/>
                <a:gd name="T20" fmla="*/ 165 w 406"/>
                <a:gd name="T21" fmla="*/ 2 h 405"/>
                <a:gd name="T22" fmla="*/ 151 w 406"/>
                <a:gd name="T23" fmla="*/ 0 h 405"/>
                <a:gd name="T24" fmla="*/ 138 w 406"/>
                <a:gd name="T25" fmla="*/ 15 h 405"/>
                <a:gd name="T26" fmla="*/ 157 w 406"/>
                <a:gd name="T27" fmla="*/ 69 h 405"/>
                <a:gd name="T28" fmla="*/ 180 w 406"/>
                <a:gd name="T29" fmla="*/ 132 h 405"/>
                <a:gd name="T30" fmla="*/ 190 w 406"/>
                <a:gd name="T31" fmla="*/ 165 h 405"/>
                <a:gd name="T32" fmla="*/ 160 w 406"/>
                <a:gd name="T33" fmla="*/ 177 h 405"/>
                <a:gd name="T34" fmla="*/ 106 w 406"/>
                <a:gd name="T35" fmla="*/ 182 h 405"/>
                <a:gd name="T36" fmla="*/ 76 w 406"/>
                <a:gd name="T37" fmla="*/ 183 h 405"/>
                <a:gd name="T38" fmla="*/ 21 w 406"/>
                <a:gd name="T39" fmla="*/ 192 h 405"/>
                <a:gd name="T40" fmla="*/ 4 w 406"/>
                <a:gd name="T41" fmla="*/ 278 h 405"/>
                <a:gd name="T42" fmla="*/ 81 w 406"/>
                <a:gd name="T43" fmla="*/ 222 h 405"/>
                <a:gd name="T44" fmla="*/ 124 w 406"/>
                <a:gd name="T45" fmla="*/ 224 h 405"/>
                <a:gd name="T46" fmla="*/ 175 w 406"/>
                <a:gd name="T47" fmla="*/ 231 h 405"/>
                <a:gd name="T48" fmla="*/ 189 w 406"/>
                <a:gd name="T49" fmla="*/ 246 h 405"/>
                <a:gd name="T50" fmla="*/ 172 w 406"/>
                <a:gd name="T51" fmla="*/ 293 h 405"/>
                <a:gd name="T52" fmla="*/ 150 w 406"/>
                <a:gd name="T53" fmla="*/ 357 h 405"/>
                <a:gd name="T54" fmla="*/ 135 w 406"/>
                <a:gd name="T55" fmla="*/ 401 h 405"/>
                <a:gd name="T56" fmla="*/ 156 w 406"/>
                <a:gd name="T57" fmla="*/ 405 h 405"/>
                <a:gd name="T58" fmla="*/ 169 w 406"/>
                <a:gd name="T59" fmla="*/ 404 h 405"/>
                <a:gd name="T60" fmla="*/ 181 w 406"/>
                <a:gd name="T61" fmla="*/ 389 h 405"/>
                <a:gd name="T62" fmla="*/ 199 w 406"/>
                <a:gd name="T63" fmla="*/ 363 h 405"/>
                <a:gd name="T64" fmla="*/ 238 w 406"/>
                <a:gd name="T65" fmla="*/ 360 h 405"/>
                <a:gd name="T66" fmla="*/ 241 w 406"/>
                <a:gd name="T67" fmla="*/ 342 h 405"/>
                <a:gd name="T68" fmla="*/ 235 w 406"/>
                <a:gd name="T69" fmla="*/ 333 h 405"/>
                <a:gd name="T70" fmla="*/ 238 w 406"/>
                <a:gd name="T71" fmla="*/ 306 h 405"/>
                <a:gd name="T72" fmla="*/ 280 w 406"/>
                <a:gd name="T73" fmla="*/ 305 h 405"/>
                <a:gd name="T74" fmla="*/ 282 w 406"/>
                <a:gd name="T75" fmla="*/ 285 h 405"/>
                <a:gd name="T76" fmla="*/ 277 w 406"/>
                <a:gd name="T77" fmla="*/ 278 h 405"/>
                <a:gd name="T78" fmla="*/ 294 w 406"/>
                <a:gd name="T79" fmla="*/ 233 h 405"/>
                <a:gd name="T80" fmla="*/ 376 w 406"/>
                <a:gd name="T81" fmla="*/ 230 h 405"/>
                <a:gd name="T82" fmla="*/ 403 w 406"/>
                <a:gd name="T83" fmla="*/ 213 h 405"/>
                <a:gd name="T84" fmla="*/ 397 w 406"/>
                <a:gd name="T85" fmla="*/ 185 h 405"/>
                <a:gd name="T86" fmla="*/ 367 w 406"/>
                <a:gd name="T87" fmla="*/ 17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6" h="405">
                  <a:moveTo>
                    <a:pt x="360" y="174"/>
                  </a:moveTo>
                  <a:lnTo>
                    <a:pt x="294" y="173"/>
                  </a:lnTo>
                  <a:lnTo>
                    <a:pt x="259" y="129"/>
                  </a:lnTo>
                  <a:lnTo>
                    <a:pt x="274" y="129"/>
                  </a:lnTo>
                  <a:lnTo>
                    <a:pt x="277" y="128"/>
                  </a:lnTo>
                  <a:lnTo>
                    <a:pt x="280" y="126"/>
                  </a:lnTo>
                  <a:lnTo>
                    <a:pt x="282" y="123"/>
                  </a:lnTo>
                  <a:lnTo>
                    <a:pt x="282" y="120"/>
                  </a:lnTo>
                  <a:lnTo>
                    <a:pt x="282" y="107"/>
                  </a:lnTo>
                  <a:lnTo>
                    <a:pt x="282" y="104"/>
                  </a:lnTo>
                  <a:lnTo>
                    <a:pt x="280" y="101"/>
                  </a:lnTo>
                  <a:lnTo>
                    <a:pt x="277" y="99"/>
                  </a:lnTo>
                  <a:lnTo>
                    <a:pt x="274" y="99"/>
                  </a:lnTo>
                  <a:lnTo>
                    <a:pt x="238" y="99"/>
                  </a:lnTo>
                  <a:lnTo>
                    <a:pt x="220" y="72"/>
                  </a:lnTo>
                  <a:lnTo>
                    <a:pt x="232" y="72"/>
                  </a:lnTo>
                  <a:lnTo>
                    <a:pt x="235" y="72"/>
                  </a:lnTo>
                  <a:lnTo>
                    <a:pt x="238" y="69"/>
                  </a:lnTo>
                  <a:lnTo>
                    <a:pt x="241" y="68"/>
                  </a:lnTo>
                  <a:lnTo>
                    <a:pt x="241" y="63"/>
                  </a:lnTo>
                  <a:lnTo>
                    <a:pt x="241" y="51"/>
                  </a:lnTo>
                  <a:lnTo>
                    <a:pt x="241" y="48"/>
                  </a:lnTo>
                  <a:lnTo>
                    <a:pt x="238" y="45"/>
                  </a:lnTo>
                  <a:lnTo>
                    <a:pt x="235" y="44"/>
                  </a:lnTo>
                  <a:lnTo>
                    <a:pt x="232" y="42"/>
                  </a:lnTo>
                  <a:lnTo>
                    <a:pt x="199" y="42"/>
                  </a:lnTo>
                  <a:lnTo>
                    <a:pt x="195" y="35"/>
                  </a:lnTo>
                  <a:lnTo>
                    <a:pt x="189" y="26"/>
                  </a:lnTo>
                  <a:lnTo>
                    <a:pt x="181" y="17"/>
                  </a:lnTo>
                  <a:lnTo>
                    <a:pt x="175" y="9"/>
                  </a:lnTo>
                  <a:lnTo>
                    <a:pt x="172" y="5"/>
                  </a:lnTo>
                  <a:lnTo>
                    <a:pt x="169" y="3"/>
                  </a:lnTo>
                  <a:lnTo>
                    <a:pt x="165" y="2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1" y="0"/>
                  </a:lnTo>
                  <a:lnTo>
                    <a:pt x="133" y="0"/>
                  </a:lnTo>
                  <a:lnTo>
                    <a:pt x="135" y="5"/>
                  </a:lnTo>
                  <a:lnTo>
                    <a:pt x="138" y="15"/>
                  </a:lnTo>
                  <a:lnTo>
                    <a:pt x="144" y="30"/>
                  </a:lnTo>
                  <a:lnTo>
                    <a:pt x="150" y="48"/>
                  </a:lnTo>
                  <a:lnTo>
                    <a:pt x="157" y="69"/>
                  </a:lnTo>
                  <a:lnTo>
                    <a:pt x="165" y="92"/>
                  </a:lnTo>
                  <a:lnTo>
                    <a:pt x="172" y="113"/>
                  </a:lnTo>
                  <a:lnTo>
                    <a:pt x="180" y="132"/>
                  </a:lnTo>
                  <a:lnTo>
                    <a:pt x="184" y="149"/>
                  </a:lnTo>
                  <a:lnTo>
                    <a:pt x="189" y="159"/>
                  </a:lnTo>
                  <a:lnTo>
                    <a:pt x="190" y="165"/>
                  </a:lnTo>
                  <a:lnTo>
                    <a:pt x="186" y="170"/>
                  </a:lnTo>
                  <a:lnTo>
                    <a:pt x="175" y="174"/>
                  </a:lnTo>
                  <a:lnTo>
                    <a:pt x="160" y="177"/>
                  </a:lnTo>
                  <a:lnTo>
                    <a:pt x="142" y="180"/>
                  </a:lnTo>
                  <a:lnTo>
                    <a:pt x="124" y="182"/>
                  </a:lnTo>
                  <a:lnTo>
                    <a:pt x="106" y="182"/>
                  </a:lnTo>
                  <a:lnTo>
                    <a:pt x="91" y="183"/>
                  </a:lnTo>
                  <a:lnTo>
                    <a:pt x="81" y="183"/>
                  </a:lnTo>
                  <a:lnTo>
                    <a:pt x="76" y="183"/>
                  </a:lnTo>
                  <a:lnTo>
                    <a:pt x="33" y="128"/>
                  </a:lnTo>
                  <a:lnTo>
                    <a:pt x="4" y="128"/>
                  </a:lnTo>
                  <a:lnTo>
                    <a:pt x="21" y="192"/>
                  </a:lnTo>
                  <a:lnTo>
                    <a:pt x="0" y="203"/>
                  </a:lnTo>
                  <a:lnTo>
                    <a:pt x="21" y="213"/>
                  </a:lnTo>
                  <a:lnTo>
                    <a:pt x="4" y="278"/>
                  </a:lnTo>
                  <a:lnTo>
                    <a:pt x="33" y="278"/>
                  </a:lnTo>
                  <a:lnTo>
                    <a:pt x="76" y="222"/>
                  </a:lnTo>
                  <a:lnTo>
                    <a:pt x="81" y="222"/>
                  </a:lnTo>
                  <a:lnTo>
                    <a:pt x="91" y="222"/>
                  </a:lnTo>
                  <a:lnTo>
                    <a:pt x="106" y="224"/>
                  </a:lnTo>
                  <a:lnTo>
                    <a:pt x="124" y="224"/>
                  </a:lnTo>
                  <a:lnTo>
                    <a:pt x="142" y="225"/>
                  </a:lnTo>
                  <a:lnTo>
                    <a:pt x="160" y="228"/>
                  </a:lnTo>
                  <a:lnTo>
                    <a:pt x="175" y="231"/>
                  </a:lnTo>
                  <a:lnTo>
                    <a:pt x="186" y="236"/>
                  </a:lnTo>
                  <a:lnTo>
                    <a:pt x="190" y="240"/>
                  </a:lnTo>
                  <a:lnTo>
                    <a:pt x="189" y="246"/>
                  </a:lnTo>
                  <a:lnTo>
                    <a:pt x="184" y="257"/>
                  </a:lnTo>
                  <a:lnTo>
                    <a:pt x="180" y="273"/>
                  </a:lnTo>
                  <a:lnTo>
                    <a:pt x="172" y="293"/>
                  </a:lnTo>
                  <a:lnTo>
                    <a:pt x="165" y="314"/>
                  </a:lnTo>
                  <a:lnTo>
                    <a:pt x="157" y="336"/>
                  </a:lnTo>
                  <a:lnTo>
                    <a:pt x="150" y="357"/>
                  </a:lnTo>
                  <a:lnTo>
                    <a:pt x="144" y="375"/>
                  </a:lnTo>
                  <a:lnTo>
                    <a:pt x="138" y="390"/>
                  </a:lnTo>
                  <a:lnTo>
                    <a:pt x="135" y="401"/>
                  </a:lnTo>
                  <a:lnTo>
                    <a:pt x="133" y="405"/>
                  </a:lnTo>
                  <a:lnTo>
                    <a:pt x="151" y="405"/>
                  </a:lnTo>
                  <a:lnTo>
                    <a:pt x="156" y="405"/>
                  </a:lnTo>
                  <a:lnTo>
                    <a:pt x="160" y="405"/>
                  </a:lnTo>
                  <a:lnTo>
                    <a:pt x="165" y="404"/>
                  </a:lnTo>
                  <a:lnTo>
                    <a:pt x="169" y="404"/>
                  </a:lnTo>
                  <a:lnTo>
                    <a:pt x="172" y="401"/>
                  </a:lnTo>
                  <a:lnTo>
                    <a:pt x="175" y="396"/>
                  </a:lnTo>
                  <a:lnTo>
                    <a:pt x="181" y="389"/>
                  </a:lnTo>
                  <a:lnTo>
                    <a:pt x="189" y="380"/>
                  </a:lnTo>
                  <a:lnTo>
                    <a:pt x="195" y="371"/>
                  </a:lnTo>
                  <a:lnTo>
                    <a:pt x="199" y="363"/>
                  </a:lnTo>
                  <a:lnTo>
                    <a:pt x="232" y="363"/>
                  </a:lnTo>
                  <a:lnTo>
                    <a:pt x="235" y="362"/>
                  </a:lnTo>
                  <a:lnTo>
                    <a:pt x="238" y="360"/>
                  </a:lnTo>
                  <a:lnTo>
                    <a:pt x="241" y="357"/>
                  </a:lnTo>
                  <a:lnTo>
                    <a:pt x="241" y="354"/>
                  </a:lnTo>
                  <a:lnTo>
                    <a:pt x="241" y="342"/>
                  </a:lnTo>
                  <a:lnTo>
                    <a:pt x="241" y="338"/>
                  </a:lnTo>
                  <a:lnTo>
                    <a:pt x="238" y="336"/>
                  </a:lnTo>
                  <a:lnTo>
                    <a:pt x="235" y="333"/>
                  </a:lnTo>
                  <a:lnTo>
                    <a:pt x="232" y="333"/>
                  </a:lnTo>
                  <a:lnTo>
                    <a:pt x="220" y="333"/>
                  </a:lnTo>
                  <a:lnTo>
                    <a:pt x="238" y="306"/>
                  </a:lnTo>
                  <a:lnTo>
                    <a:pt x="274" y="306"/>
                  </a:lnTo>
                  <a:lnTo>
                    <a:pt x="277" y="306"/>
                  </a:lnTo>
                  <a:lnTo>
                    <a:pt x="280" y="305"/>
                  </a:lnTo>
                  <a:lnTo>
                    <a:pt x="282" y="302"/>
                  </a:lnTo>
                  <a:lnTo>
                    <a:pt x="282" y="299"/>
                  </a:lnTo>
                  <a:lnTo>
                    <a:pt x="282" y="285"/>
                  </a:lnTo>
                  <a:lnTo>
                    <a:pt x="282" y="282"/>
                  </a:lnTo>
                  <a:lnTo>
                    <a:pt x="280" y="279"/>
                  </a:lnTo>
                  <a:lnTo>
                    <a:pt x="277" y="278"/>
                  </a:lnTo>
                  <a:lnTo>
                    <a:pt x="274" y="276"/>
                  </a:lnTo>
                  <a:lnTo>
                    <a:pt x="259" y="276"/>
                  </a:lnTo>
                  <a:lnTo>
                    <a:pt x="294" y="233"/>
                  </a:lnTo>
                  <a:lnTo>
                    <a:pt x="360" y="233"/>
                  </a:lnTo>
                  <a:lnTo>
                    <a:pt x="367" y="231"/>
                  </a:lnTo>
                  <a:lnTo>
                    <a:pt x="376" y="230"/>
                  </a:lnTo>
                  <a:lnTo>
                    <a:pt x="387" y="227"/>
                  </a:lnTo>
                  <a:lnTo>
                    <a:pt x="397" y="221"/>
                  </a:lnTo>
                  <a:lnTo>
                    <a:pt x="403" y="213"/>
                  </a:lnTo>
                  <a:lnTo>
                    <a:pt x="406" y="203"/>
                  </a:lnTo>
                  <a:lnTo>
                    <a:pt x="403" y="192"/>
                  </a:lnTo>
                  <a:lnTo>
                    <a:pt x="397" y="185"/>
                  </a:lnTo>
                  <a:lnTo>
                    <a:pt x="387" y="179"/>
                  </a:lnTo>
                  <a:lnTo>
                    <a:pt x="376" y="176"/>
                  </a:lnTo>
                  <a:lnTo>
                    <a:pt x="367" y="174"/>
                  </a:lnTo>
                  <a:lnTo>
                    <a:pt x="360" y="17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281" name="Group 25"/>
          <p:cNvGrpSpPr>
            <a:grpSpLocks/>
          </p:cNvGrpSpPr>
          <p:nvPr/>
        </p:nvGrpSpPr>
        <p:grpSpPr bwMode="auto">
          <a:xfrm>
            <a:off x="3675062" y="3678238"/>
            <a:ext cx="744538" cy="741362"/>
            <a:chOff x="1884" y="3188"/>
            <a:chExt cx="411" cy="409"/>
          </a:xfrm>
        </p:grpSpPr>
        <p:sp>
          <p:nvSpPr>
            <p:cNvPr id="96282" name="Freeform 26"/>
            <p:cNvSpPr>
              <a:spLocks noEditPoints="1"/>
            </p:cNvSpPr>
            <p:nvPr/>
          </p:nvSpPr>
          <p:spPr bwMode="gray">
            <a:xfrm>
              <a:off x="1884" y="3188"/>
              <a:ext cx="411" cy="409"/>
            </a:xfrm>
            <a:custGeom>
              <a:avLst/>
              <a:gdLst>
                <a:gd name="T0" fmla="*/ 0 w 411"/>
                <a:gd name="T1" fmla="*/ 204 h 409"/>
                <a:gd name="T2" fmla="*/ 5 w 411"/>
                <a:gd name="T3" fmla="*/ 246 h 409"/>
                <a:gd name="T4" fmla="*/ 17 w 411"/>
                <a:gd name="T5" fmla="*/ 285 h 409"/>
                <a:gd name="T6" fmla="*/ 36 w 411"/>
                <a:gd name="T7" fmla="*/ 319 h 409"/>
                <a:gd name="T8" fmla="*/ 60 w 411"/>
                <a:gd name="T9" fmla="*/ 349 h 409"/>
                <a:gd name="T10" fmla="*/ 92 w 411"/>
                <a:gd name="T11" fmla="*/ 375 h 409"/>
                <a:gd name="T12" fmla="*/ 126 w 411"/>
                <a:gd name="T13" fmla="*/ 393 h 409"/>
                <a:gd name="T14" fmla="*/ 165 w 411"/>
                <a:gd name="T15" fmla="*/ 405 h 409"/>
                <a:gd name="T16" fmla="*/ 206 w 411"/>
                <a:gd name="T17" fmla="*/ 409 h 409"/>
                <a:gd name="T18" fmla="*/ 248 w 411"/>
                <a:gd name="T19" fmla="*/ 405 h 409"/>
                <a:gd name="T20" fmla="*/ 285 w 411"/>
                <a:gd name="T21" fmla="*/ 393 h 409"/>
                <a:gd name="T22" fmla="*/ 321 w 411"/>
                <a:gd name="T23" fmla="*/ 375 h 409"/>
                <a:gd name="T24" fmla="*/ 351 w 411"/>
                <a:gd name="T25" fmla="*/ 349 h 409"/>
                <a:gd name="T26" fmla="*/ 375 w 411"/>
                <a:gd name="T27" fmla="*/ 319 h 409"/>
                <a:gd name="T28" fmla="*/ 395 w 411"/>
                <a:gd name="T29" fmla="*/ 285 h 409"/>
                <a:gd name="T30" fmla="*/ 407 w 411"/>
                <a:gd name="T31" fmla="*/ 246 h 409"/>
                <a:gd name="T32" fmla="*/ 411 w 411"/>
                <a:gd name="T33" fmla="*/ 204 h 409"/>
                <a:gd name="T34" fmla="*/ 407 w 411"/>
                <a:gd name="T35" fmla="*/ 163 h 409"/>
                <a:gd name="T36" fmla="*/ 395 w 411"/>
                <a:gd name="T37" fmla="*/ 124 h 409"/>
                <a:gd name="T38" fmla="*/ 375 w 411"/>
                <a:gd name="T39" fmla="*/ 90 h 409"/>
                <a:gd name="T40" fmla="*/ 351 w 411"/>
                <a:gd name="T41" fmla="*/ 60 h 409"/>
                <a:gd name="T42" fmla="*/ 321 w 411"/>
                <a:gd name="T43" fmla="*/ 34 h 409"/>
                <a:gd name="T44" fmla="*/ 285 w 411"/>
                <a:gd name="T45" fmla="*/ 15 h 409"/>
                <a:gd name="T46" fmla="*/ 248 w 411"/>
                <a:gd name="T47" fmla="*/ 3 h 409"/>
                <a:gd name="T48" fmla="*/ 206 w 411"/>
                <a:gd name="T49" fmla="*/ 0 h 409"/>
                <a:gd name="T50" fmla="*/ 165 w 411"/>
                <a:gd name="T51" fmla="*/ 3 h 409"/>
                <a:gd name="T52" fmla="*/ 126 w 411"/>
                <a:gd name="T53" fmla="*/ 15 h 409"/>
                <a:gd name="T54" fmla="*/ 92 w 411"/>
                <a:gd name="T55" fmla="*/ 34 h 409"/>
                <a:gd name="T56" fmla="*/ 60 w 411"/>
                <a:gd name="T57" fmla="*/ 60 h 409"/>
                <a:gd name="T58" fmla="*/ 36 w 411"/>
                <a:gd name="T59" fmla="*/ 90 h 409"/>
                <a:gd name="T60" fmla="*/ 17 w 411"/>
                <a:gd name="T61" fmla="*/ 124 h 409"/>
                <a:gd name="T62" fmla="*/ 5 w 411"/>
                <a:gd name="T63" fmla="*/ 163 h 409"/>
                <a:gd name="T64" fmla="*/ 0 w 411"/>
                <a:gd name="T65" fmla="*/ 204 h 409"/>
                <a:gd name="T66" fmla="*/ 42 w 411"/>
                <a:gd name="T67" fmla="*/ 204 h 409"/>
                <a:gd name="T68" fmla="*/ 47 w 411"/>
                <a:gd name="T69" fmla="*/ 166 h 409"/>
                <a:gd name="T70" fmla="*/ 59 w 411"/>
                <a:gd name="T71" fmla="*/ 133 h 409"/>
                <a:gd name="T72" fmla="*/ 78 w 411"/>
                <a:gd name="T73" fmla="*/ 102 h 409"/>
                <a:gd name="T74" fmla="*/ 104 w 411"/>
                <a:gd name="T75" fmla="*/ 76 h 409"/>
                <a:gd name="T76" fmla="*/ 134 w 411"/>
                <a:gd name="T77" fmla="*/ 58 h 409"/>
                <a:gd name="T78" fmla="*/ 168 w 411"/>
                <a:gd name="T79" fmla="*/ 45 h 409"/>
                <a:gd name="T80" fmla="*/ 206 w 411"/>
                <a:gd name="T81" fmla="*/ 42 h 409"/>
                <a:gd name="T82" fmla="*/ 243 w 411"/>
                <a:gd name="T83" fmla="*/ 45 h 409"/>
                <a:gd name="T84" fmla="*/ 278 w 411"/>
                <a:gd name="T85" fmla="*/ 58 h 409"/>
                <a:gd name="T86" fmla="*/ 308 w 411"/>
                <a:gd name="T87" fmla="*/ 76 h 409"/>
                <a:gd name="T88" fmla="*/ 333 w 411"/>
                <a:gd name="T89" fmla="*/ 102 h 409"/>
                <a:gd name="T90" fmla="*/ 353 w 411"/>
                <a:gd name="T91" fmla="*/ 133 h 409"/>
                <a:gd name="T92" fmla="*/ 365 w 411"/>
                <a:gd name="T93" fmla="*/ 166 h 409"/>
                <a:gd name="T94" fmla="*/ 369 w 411"/>
                <a:gd name="T95" fmla="*/ 204 h 409"/>
                <a:gd name="T96" fmla="*/ 365 w 411"/>
                <a:gd name="T97" fmla="*/ 241 h 409"/>
                <a:gd name="T98" fmla="*/ 353 w 411"/>
                <a:gd name="T99" fmla="*/ 276 h 409"/>
                <a:gd name="T100" fmla="*/ 333 w 411"/>
                <a:gd name="T101" fmla="*/ 306 h 409"/>
                <a:gd name="T102" fmla="*/ 308 w 411"/>
                <a:gd name="T103" fmla="*/ 331 h 409"/>
                <a:gd name="T104" fmla="*/ 278 w 411"/>
                <a:gd name="T105" fmla="*/ 351 h 409"/>
                <a:gd name="T106" fmla="*/ 243 w 411"/>
                <a:gd name="T107" fmla="*/ 363 h 409"/>
                <a:gd name="T108" fmla="*/ 206 w 411"/>
                <a:gd name="T109" fmla="*/ 367 h 409"/>
                <a:gd name="T110" fmla="*/ 168 w 411"/>
                <a:gd name="T111" fmla="*/ 363 h 409"/>
                <a:gd name="T112" fmla="*/ 134 w 411"/>
                <a:gd name="T113" fmla="*/ 351 h 409"/>
                <a:gd name="T114" fmla="*/ 104 w 411"/>
                <a:gd name="T115" fmla="*/ 331 h 409"/>
                <a:gd name="T116" fmla="*/ 78 w 411"/>
                <a:gd name="T117" fmla="*/ 306 h 409"/>
                <a:gd name="T118" fmla="*/ 59 w 411"/>
                <a:gd name="T119" fmla="*/ 276 h 409"/>
                <a:gd name="T120" fmla="*/ 47 w 411"/>
                <a:gd name="T121" fmla="*/ 241 h 409"/>
                <a:gd name="T122" fmla="*/ 42 w 411"/>
                <a:gd name="T123" fmla="*/ 20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1" h="409">
                  <a:moveTo>
                    <a:pt x="0" y="204"/>
                  </a:moveTo>
                  <a:lnTo>
                    <a:pt x="5" y="246"/>
                  </a:lnTo>
                  <a:lnTo>
                    <a:pt x="17" y="285"/>
                  </a:lnTo>
                  <a:lnTo>
                    <a:pt x="36" y="319"/>
                  </a:lnTo>
                  <a:lnTo>
                    <a:pt x="60" y="349"/>
                  </a:lnTo>
                  <a:lnTo>
                    <a:pt x="92" y="375"/>
                  </a:lnTo>
                  <a:lnTo>
                    <a:pt x="126" y="393"/>
                  </a:lnTo>
                  <a:lnTo>
                    <a:pt x="165" y="405"/>
                  </a:lnTo>
                  <a:lnTo>
                    <a:pt x="206" y="409"/>
                  </a:lnTo>
                  <a:lnTo>
                    <a:pt x="248" y="405"/>
                  </a:lnTo>
                  <a:lnTo>
                    <a:pt x="285" y="393"/>
                  </a:lnTo>
                  <a:lnTo>
                    <a:pt x="321" y="375"/>
                  </a:lnTo>
                  <a:lnTo>
                    <a:pt x="351" y="349"/>
                  </a:lnTo>
                  <a:lnTo>
                    <a:pt x="375" y="319"/>
                  </a:lnTo>
                  <a:lnTo>
                    <a:pt x="395" y="285"/>
                  </a:lnTo>
                  <a:lnTo>
                    <a:pt x="407" y="246"/>
                  </a:lnTo>
                  <a:lnTo>
                    <a:pt x="411" y="204"/>
                  </a:lnTo>
                  <a:lnTo>
                    <a:pt x="407" y="163"/>
                  </a:lnTo>
                  <a:lnTo>
                    <a:pt x="395" y="124"/>
                  </a:lnTo>
                  <a:lnTo>
                    <a:pt x="375" y="90"/>
                  </a:lnTo>
                  <a:lnTo>
                    <a:pt x="351" y="60"/>
                  </a:lnTo>
                  <a:lnTo>
                    <a:pt x="321" y="34"/>
                  </a:lnTo>
                  <a:lnTo>
                    <a:pt x="285" y="15"/>
                  </a:lnTo>
                  <a:lnTo>
                    <a:pt x="248" y="3"/>
                  </a:lnTo>
                  <a:lnTo>
                    <a:pt x="206" y="0"/>
                  </a:lnTo>
                  <a:lnTo>
                    <a:pt x="165" y="3"/>
                  </a:lnTo>
                  <a:lnTo>
                    <a:pt x="126" y="15"/>
                  </a:lnTo>
                  <a:lnTo>
                    <a:pt x="92" y="34"/>
                  </a:lnTo>
                  <a:lnTo>
                    <a:pt x="60" y="60"/>
                  </a:lnTo>
                  <a:lnTo>
                    <a:pt x="36" y="90"/>
                  </a:lnTo>
                  <a:lnTo>
                    <a:pt x="17" y="124"/>
                  </a:lnTo>
                  <a:lnTo>
                    <a:pt x="5" y="163"/>
                  </a:lnTo>
                  <a:lnTo>
                    <a:pt x="0" y="204"/>
                  </a:lnTo>
                  <a:close/>
                  <a:moveTo>
                    <a:pt x="42" y="204"/>
                  </a:moveTo>
                  <a:lnTo>
                    <a:pt x="47" y="166"/>
                  </a:lnTo>
                  <a:lnTo>
                    <a:pt x="59" y="133"/>
                  </a:lnTo>
                  <a:lnTo>
                    <a:pt x="78" y="102"/>
                  </a:lnTo>
                  <a:lnTo>
                    <a:pt x="104" y="76"/>
                  </a:lnTo>
                  <a:lnTo>
                    <a:pt x="134" y="58"/>
                  </a:lnTo>
                  <a:lnTo>
                    <a:pt x="168" y="45"/>
                  </a:lnTo>
                  <a:lnTo>
                    <a:pt x="206" y="42"/>
                  </a:lnTo>
                  <a:lnTo>
                    <a:pt x="243" y="45"/>
                  </a:lnTo>
                  <a:lnTo>
                    <a:pt x="278" y="58"/>
                  </a:lnTo>
                  <a:lnTo>
                    <a:pt x="308" y="76"/>
                  </a:lnTo>
                  <a:lnTo>
                    <a:pt x="333" y="102"/>
                  </a:lnTo>
                  <a:lnTo>
                    <a:pt x="353" y="133"/>
                  </a:lnTo>
                  <a:lnTo>
                    <a:pt x="365" y="166"/>
                  </a:lnTo>
                  <a:lnTo>
                    <a:pt x="369" y="204"/>
                  </a:lnTo>
                  <a:lnTo>
                    <a:pt x="365" y="241"/>
                  </a:lnTo>
                  <a:lnTo>
                    <a:pt x="353" y="276"/>
                  </a:lnTo>
                  <a:lnTo>
                    <a:pt x="333" y="306"/>
                  </a:lnTo>
                  <a:lnTo>
                    <a:pt x="308" y="331"/>
                  </a:lnTo>
                  <a:lnTo>
                    <a:pt x="278" y="351"/>
                  </a:lnTo>
                  <a:lnTo>
                    <a:pt x="243" y="363"/>
                  </a:lnTo>
                  <a:lnTo>
                    <a:pt x="206" y="367"/>
                  </a:lnTo>
                  <a:lnTo>
                    <a:pt x="168" y="363"/>
                  </a:lnTo>
                  <a:lnTo>
                    <a:pt x="134" y="351"/>
                  </a:lnTo>
                  <a:lnTo>
                    <a:pt x="104" y="331"/>
                  </a:lnTo>
                  <a:lnTo>
                    <a:pt x="78" y="306"/>
                  </a:lnTo>
                  <a:lnTo>
                    <a:pt x="59" y="276"/>
                  </a:lnTo>
                  <a:lnTo>
                    <a:pt x="47" y="241"/>
                  </a:lnTo>
                  <a:lnTo>
                    <a:pt x="42" y="204"/>
                  </a:lnTo>
                  <a:close/>
                </a:path>
              </a:pathLst>
            </a:custGeom>
            <a:solidFill>
              <a:srgbClr val="F8F8F8"/>
            </a:solidFill>
            <a:ln w="19050" cmpd="sng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3" name="Freeform 27"/>
            <p:cNvSpPr>
              <a:spLocks/>
            </p:cNvSpPr>
            <p:nvPr/>
          </p:nvSpPr>
          <p:spPr bwMode="gray">
            <a:xfrm>
              <a:off x="2064" y="3269"/>
              <a:ext cx="141" cy="229"/>
            </a:xfrm>
            <a:custGeom>
              <a:avLst/>
              <a:gdLst>
                <a:gd name="T0" fmla="*/ 32 w 141"/>
                <a:gd name="T1" fmla="*/ 229 h 229"/>
                <a:gd name="T2" fmla="*/ 24 w 141"/>
                <a:gd name="T3" fmla="*/ 229 h 229"/>
                <a:gd name="T4" fmla="*/ 18 w 141"/>
                <a:gd name="T5" fmla="*/ 228 h 229"/>
                <a:gd name="T6" fmla="*/ 12 w 141"/>
                <a:gd name="T7" fmla="*/ 225 h 229"/>
                <a:gd name="T8" fmla="*/ 8 w 141"/>
                <a:gd name="T9" fmla="*/ 222 h 229"/>
                <a:gd name="T10" fmla="*/ 5 w 141"/>
                <a:gd name="T11" fmla="*/ 217 h 229"/>
                <a:gd name="T12" fmla="*/ 3 w 141"/>
                <a:gd name="T13" fmla="*/ 213 h 229"/>
                <a:gd name="T14" fmla="*/ 2 w 141"/>
                <a:gd name="T15" fmla="*/ 207 h 229"/>
                <a:gd name="T16" fmla="*/ 0 w 141"/>
                <a:gd name="T17" fmla="*/ 199 h 229"/>
                <a:gd name="T18" fmla="*/ 2 w 141"/>
                <a:gd name="T19" fmla="*/ 190 h 229"/>
                <a:gd name="T20" fmla="*/ 5 w 141"/>
                <a:gd name="T21" fmla="*/ 181 h 229"/>
                <a:gd name="T22" fmla="*/ 11 w 141"/>
                <a:gd name="T23" fmla="*/ 172 h 229"/>
                <a:gd name="T24" fmla="*/ 18 w 141"/>
                <a:gd name="T25" fmla="*/ 162 h 229"/>
                <a:gd name="T26" fmla="*/ 80 w 141"/>
                <a:gd name="T27" fmla="*/ 88 h 229"/>
                <a:gd name="T28" fmla="*/ 83 w 141"/>
                <a:gd name="T29" fmla="*/ 84 h 229"/>
                <a:gd name="T30" fmla="*/ 86 w 141"/>
                <a:gd name="T31" fmla="*/ 79 h 229"/>
                <a:gd name="T32" fmla="*/ 87 w 141"/>
                <a:gd name="T33" fmla="*/ 73 h 229"/>
                <a:gd name="T34" fmla="*/ 89 w 141"/>
                <a:gd name="T35" fmla="*/ 69 h 229"/>
                <a:gd name="T36" fmla="*/ 87 w 141"/>
                <a:gd name="T37" fmla="*/ 63 h 229"/>
                <a:gd name="T38" fmla="*/ 86 w 141"/>
                <a:gd name="T39" fmla="*/ 58 h 229"/>
                <a:gd name="T40" fmla="*/ 83 w 141"/>
                <a:gd name="T41" fmla="*/ 55 h 229"/>
                <a:gd name="T42" fmla="*/ 78 w 141"/>
                <a:gd name="T43" fmla="*/ 51 h 229"/>
                <a:gd name="T44" fmla="*/ 74 w 141"/>
                <a:gd name="T45" fmla="*/ 49 h 229"/>
                <a:gd name="T46" fmla="*/ 68 w 141"/>
                <a:gd name="T47" fmla="*/ 49 h 229"/>
                <a:gd name="T48" fmla="*/ 63 w 141"/>
                <a:gd name="T49" fmla="*/ 49 h 229"/>
                <a:gd name="T50" fmla="*/ 59 w 141"/>
                <a:gd name="T51" fmla="*/ 51 h 229"/>
                <a:gd name="T52" fmla="*/ 56 w 141"/>
                <a:gd name="T53" fmla="*/ 55 h 229"/>
                <a:gd name="T54" fmla="*/ 53 w 141"/>
                <a:gd name="T55" fmla="*/ 58 h 229"/>
                <a:gd name="T56" fmla="*/ 51 w 141"/>
                <a:gd name="T57" fmla="*/ 64 h 229"/>
                <a:gd name="T58" fmla="*/ 50 w 141"/>
                <a:gd name="T59" fmla="*/ 69 h 229"/>
                <a:gd name="T60" fmla="*/ 51 w 141"/>
                <a:gd name="T61" fmla="*/ 75 h 229"/>
                <a:gd name="T62" fmla="*/ 53 w 141"/>
                <a:gd name="T63" fmla="*/ 81 h 229"/>
                <a:gd name="T64" fmla="*/ 56 w 141"/>
                <a:gd name="T65" fmla="*/ 85 h 229"/>
                <a:gd name="T66" fmla="*/ 62 w 141"/>
                <a:gd name="T67" fmla="*/ 91 h 229"/>
                <a:gd name="T68" fmla="*/ 30 w 141"/>
                <a:gd name="T69" fmla="*/ 129 h 229"/>
                <a:gd name="T70" fmla="*/ 17 w 141"/>
                <a:gd name="T71" fmla="*/ 115 h 229"/>
                <a:gd name="T72" fmla="*/ 9 w 141"/>
                <a:gd name="T73" fmla="*/ 102 h 229"/>
                <a:gd name="T74" fmla="*/ 3 w 141"/>
                <a:gd name="T75" fmla="*/ 87 h 229"/>
                <a:gd name="T76" fmla="*/ 2 w 141"/>
                <a:gd name="T77" fmla="*/ 70 h 229"/>
                <a:gd name="T78" fmla="*/ 5 w 141"/>
                <a:gd name="T79" fmla="*/ 51 h 229"/>
                <a:gd name="T80" fmla="*/ 11 w 141"/>
                <a:gd name="T81" fmla="*/ 34 h 229"/>
                <a:gd name="T82" fmla="*/ 21 w 141"/>
                <a:gd name="T83" fmla="*/ 19 h 229"/>
                <a:gd name="T84" fmla="*/ 35 w 141"/>
                <a:gd name="T85" fmla="*/ 9 h 229"/>
                <a:gd name="T86" fmla="*/ 51 w 141"/>
                <a:gd name="T87" fmla="*/ 1 h 229"/>
                <a:gd name="T88" fmla="*/ 71 w 141"/>
                <a:gd name="T89" fmla="*/ 0 h 229"/>
                <a:gd name="T90" fmla="*/ 89 w 141"/>
                <a:gd name="T91" fmla="*/ 1 h 229"/>
                <a:gd name="T92" fmla="*/ 105 w 141"/>
                <a:gd name="T93" fmla="*/ 7 h 229"/>
                <a:gd name="T94" fmla="*/ 119 w 141"/>
                <a:gd name="T95" fmla="*/ 19 h 229"/>
                <a:gd name="T96" fmla="*/ 129 w 141"/>
                <a:gd name="T97" fmla="*/ 33 h 229"/>
                <a:gd name="T98" fmla="*/ 135 w 141"/>
                <a:gd name="T99" fmla="*/ 49 h 229"/>
                <a:gd name="T100" fmla="*/ 137 w 141"/>
                <a:gd name="T101" fmla="*/ 69 h 229"/>
                <a:gd name="T102" fmla="*/ 134 w 141"/>
                <a:gd name="T103" fmla="*/ 91 h 229"/>
                <a:gd name="T104" fmla="*/ 122 w 141"/>
                <a:gd name="T105" fmla="*/ 115 h 229"/>
                <a:gd name="T106" fmla="*/ 101 w 141"/>
                <a:gd name="T107" fmla="*/ 139 h 229"/>
                <a:gd name="T108" fmla="*/ 99 w 141"/>
                <a:gd name="T109" fmla="*/ 142 h 229"/>
                <a:gd name="T110" fmla="*/ 66 w 141"/>
                <a:gd name="T111" fmla="*/ 177 h 229"/>
                <a:gd name="T112" fmla="*/ 141 w 141"/>
                <a:gd name="T113" fmla="*/ 177 h 229"/>
                <a:gd name="T114" fmla="*/ 141 w 141"/>
                <a:gd name="T115" fmla="*/ 229 h 229"/>
                <a:gd name="T116" fmla="*/ 32 w 141"/>
                <a:gd name="T11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1" h="229">
                  <a:moveTo>
                    <a:pt x="32" y="229"/>
                  </a:moveTo>
                  <a:lnTo>
                    <a:pt x="24" y="229"/>
                  </a:lnTo>
                  <a:lnTo>
                    <a:pt x="18" y="228"/>
                  </a:lnTo>
                  <a:lnTo>
                    <a:pt x="12" y="225"/>
                  </a:lnTo>
                  <a:lnTo>
                    <a:pt x="8" y="222"/>
                  </a:lnTo>
                  <a:lnTo>
                    <a:pt x="5" y="217"/>
                  </a:lnTo>
                  <a:lnTo>
                    <a:pt x="3" y="213"/>
                  </a:lnTo>
                  <a:lnTo>
                    <a:pt x="2" y="207"/>
                  </a:lnTo>
                  <a:lnTo>
                    <a:pt x="0" y="199"/>
                  </a:lnTo>
                  <a:lnTo>
                    <a:pt x="2" y="190"/>
                  </a:lnTo>
                  <a:lnTo>
                    <a:pt x="5" y="181"/>
                  </a:lnTo>
                  <a:lnTo>
                    <a:pt x="11" y="172"/>
                  </a:lnTo>
                  <a:lnTo>
                    <a:pt x="18" y="162"/>
                  </a:lnTo>
                  <a:lnTo>
                    <a:pt x="80" y="88"/>
                  </a:lnTo>
                  <a:lnTo>
                    <a:pt x="83" y="84"/>
                  </a:lnTo>
                  <a:lnTo>
                    <a:pt x="86" y="79"/>
                  </a:lnTo>
                  <a:lnTo>
                    <a:pt x="87" y="73"/>
                  </a:lnTo>
                  <a:lnTo>
                    <a:pt x="89" y="69"/>
                  </a:lnTo>
                  <a:lnTo>
                    <a:pt x="87" y="63"/>
                  </a:lnTo>
                  <a:lnTo>
                    <a:pt x="86" y="58"/>
                  </a:lnTo>
                  <a:lnTo>
                    <a:pt x="83" y="55"/>
                  </a:lnTo>
                  <a:lnTo>
                    <a:pt x="78" y="51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3" y="49"/>
                  </a:lnTo>
                  <a:lnTo>
                    <a:pt x="59" y="51"/>
                  </a:lnTo>
                  <a:lnTo>
                    <a:pt x="56" y="55"/>
                  </a:lnTo>
                  <a:lnTo>
                    <a:pt x="53" y="58"/>
                  </a:lnTo>
                  <a:lnTo>
                    <a:pt x="51" y="64"/>
                  </a:lnTo>
                  <a:lnTo>
                    <a:pt x="50" y="69"/>
                  </a:lnTo>
                  <a:lnTo>
                    <a:pt x="51" y="75"/>
                  </a:lnTo>
                  <a:lnTo>
                    <a:pt x="53" y="81"/>
                  </a:lnTo>
                  <a:lnTo>
                    <a:pt x="56" y="85"/>
                  </a:lnTo>
                  <a:lnTo>
                    <a:pt x="62" y="91"/>
                  </a:lnTo>
                  <a:lnTo>
                    <a:pt x="30" y="129"/>
                  </a:lnTo>
                  <a:lnTo>
                    <a:pt x="17" y="115"/>
                  </a:lnTo>
                  <a:lnTo>
                    <a:pt x="9" y="102"/>
                  </a:lnTo>
                  <a:lnTo>
                    <a:pt x="3" y="87"/>
                  </a:lnTo>
                  <a:lnTo>
                    <a:pt x="2" y="70"/>
                  </a:lnTo>
                  <a:lnTo>
                    <a:pt x="5" y="51"/>
                  </a:lnTo>
                  <a:lnTo>
                    <a:pt x="11" y="34"/>
                  </a:lnTo>
                  <a:lnTo>
                    <a:pt x="21" y="19"/>
                  </a:lnTo>
                  <a:lnTo>
                    <a:pt x="35" y="9"/>
                  </a:lnTo>
                  <a:lnTo>
                    <a:pt x="51" y="1"/>
                  </a:lnTo>
                  <a:lnTo>
                    <a:pt x="71" y="0"/>
                  </a:lnTo>
                  <a:lnTo>
                    <a:pt x="89" y="1"/>
                  </a:lnTo>
                  <a:lnTo>
                    <a:pt x="105" y="7"/>
                  </a:lnTo>
                  <a:lnTo>
                    <a:pt x="119" y="19"/>
                  </a:lnTo>
                  <a:lnTo>
                    <a:pt x="129" y="33"/>
                  </a:lnTo>
                  <a:lnTo>
                    <a:pt x="135" y="49"/>
                  </a:lnTo>
                  <a:lnTo>
                    <a:pt x="137" y="69"/>
                  </a:lnTo>
                  <a:lnTo>
                    <a:pt x="134" y="91"/>
                  </a:lnTo>
                  <a:lnTo>
                    <a:pt x="122" y="115"/>
                  </a:lnTo>
                  <a:lnTo>
                    <a:pt x="101" y="139"/>
                  </a:lnTo>
                  <a:lnTo>
                    <a:pt x="99" y="142"/>
                  </a:lnTo>
                  <a:lnTo>
                    <a:pt x="66" y="177"/>
                  </a:lnTo>
                  <a:lnTo>
                    <a:pt x="141" y="177"/>
                  </a:lnTo>
                  <a:lnTo>
                    <a:pt x="141" y="229"/>
                  </a:lnTo>
                  <a:lnTo>
                    <a:pt x="32" y="229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4" name="Freeform 28"/>
            <p:cNvSpPr>
              <a:spLocks/>
            </p:cNvSpPr>
            <p:nvPr/>
          </p:nvSpPr>
          <p:spPr bwMode="gray">
            <a:xfrm>
              <a:off x="1946" y="3333"/>
              <a:ext cx="102" cy="113"/>
            </a:xfrm>
            <a:custGeom>
              <a:avLst/>
              <a:gdLst>
                <a:gd name="T0" fmla="*/ 0 w 102"/>
                <a:gd name="T1" fmla="*/ 113 h 113"/>
                <a:gd name="T2" fmla="*/ 33 w 102"/>
                <a:gd name="T3" fmla="*/ 54 h 113"/>
                <a:gd name="T4" fmla="*/ 3 w 102"/>
                <a:gd name="T5" fmla="*/ 0 h 113"/>
                <a:gd name="T6" fmla="*/ 33 w 102"/>
                <a:gd name="T7" fmla="*/ 0 h 113"/>
                <a:gd name="T8" fmla="*/ 51 w 102"/>
                <a:gd name="T9" fmla="*/ 33 h 113"/>
                <a:gd name="T10" fmla="*/ 70 w 102"/>
                <a:gd name="T11" fmla="*/ 0 h 113"/>
                <a:gd name="T12" fmla="*/ 99 w 102"/>
                <a:gd name="T13" fmla="*/ 0 h 113"/>
                <a:gd name="T14" fmla="*/ 69 w 102"/>
                <a:gd name="T15" fmla="*/ 54 h 113"/>
                <a:gd name="T16" fmla="*/ 102 w 102"/>
                <a:gd name="T17" fmla="*/ 113 h 113"/>
                <a:gd name="T18" fmla="*/ 72 w 102"/>
                <a:gd name="T19" fmla="*/ 113 h 113"/>
                <a:gd name="T20" fmla="*/ 51 w 102"/>
                <a:gd name="T21" fmla="*/ 75 h 113"/>
                <a:gd name="T22" fmla="*/ 30 w 102"/>
                <a:gd name="T23" fmla="*/ 113 h 113"/>
                <a:gd name="T24" fmla="*/ 0 w 102"/>
                <a:gd name="T2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13">
                  <a:moveTo>
                    <a:pt x="0" y="113"/>
                  </a:moveTo>
                  <a:lnTo>
                    <a:pt x="33" y="54"/>
                  </a:lnTo>
                  <a:lnTo>
                    <a:pt x="3" y="0"/>
                  </a:lnTo>
                  <a:lnTo>
                    <a:pt x="33" y="0"/>
                  </a:lnTo>
                  <a:lnTo>
                    <a:pt x="51" y="33"/>
                  </a:lnTo>
                  <a:lnTo>
                    <a:pt x="70" y="0"/>
                  </a:lnTo>
                  <a:lnTo>
                    <a:pt x="99" y="0"/>
                  </a:lnTo>
                  <a:lnTo>
                    <a:pt x="69" y="54"/>
                  </a:lnTo>
                  <a:lnTo>
                    <a:pt x="102" y="113"/>
                  </a:lnTo>
                  <a:lnTo>
                    <a:pt x="72" y="113"/>
                  </a:lnTo>
                  <a:lnTo>
                    <a:pt x="51" y="75"/>
                  </a:lnTo>
                  <a:lnTo>
                    <a:pt x="3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285" name="Group 29"/>
          <p:cNvGrpSpPr>
            <a:grpSpLocks/>
          </p:cNvGrpSpPr>
          <p:nvPr/>
        </p:nvGrpSpPr>
        <p:grpSpPr bwMode="auto">
          <a:xfrm>
            <a:off x="4668837" y="2333626"/>
            <a:ext cx="741363" cy="741362"/>
            <a:chOff x="3349" y="3250"/>
            <a:chExt cx="380" cy="380"/>
          </a:xfrm>
        </p:grpSpPr>
        <p:sp>
          <p:nvSpPr>
            <p:cNvPr id="96286" name="Freeform 30"/>
            <p:cNvSpPr>
              <a:spLocks/>
            </p:cNvSpPr>
            <p:nvPr/>
          </p:nvSpPr>
          <p:spPr bwMode="gray">
            <a:xfrm>
              <a:off x="3349" y="3250"/>
              <a:ext cx="380" cy="190"/>
            </a:xfrm>
            <a:custGeom>
              <a:avLst/>
              <a:gdLst>
                <a:gd name="T0" fmla="*/ 204 w 409"/>
                <a:gd name="T1" fmla="*/ 0 h 207"/>
                <a:gd name="T2" fmla="*/ 246 w 409"/>
                <a:gd name="T3" fmla="*/ 5 h 207"/>
                <a:gd name="T4" fmla="*/ 285 w 409"/>
                <a:gd name="T5" fmla="*/ 17 h 207"/>
                <a:gd name="T6" fmla="*/ 319 w 409"/>
                <a:gd name="T7" fmla="*/ 36 h 207"/>
                <a:gd name="T8" fmla="*/ 349 w 409"/>
                <a:gd name="T9" fmla="*/ 60 h 207"/>
                <a:gd name="T10" fmla="*/ 375 w 409"/>
                <a:gd name="T11" fmla="*/ 92 h 207"/>
                <a:gd name="T12" fmla="*/ 393 w 409"/>
                <a:gd name="T13" fmla="*/ 126 h 207"/>
                <a:gd name="T14" fmla="*/ 405 w 409"/>
                <a:gd name="T15" fmla="*/ 164 h 207"/>
                <a:gd name="T16" fmla="*/ 409 w 409"/>
                <a:gd name="T17" fmla="*/ 206 h 207"/>
                <a:gd name="T18" fmla="*/ 409 w 409"/>
                <a:gd name="T19" fmla="*/ 207 h 207"/>
                <a:gd name="T20" fmla="*/ 409 w 409"/>
                <a:gd name="T21" fmla="*/ 207 h 207"/>
                <a:gd name="T22" fmla="*/ 358 w 409"/>
                <a:gd name="T23" fmla="*/ 207 h 207"/>
                <a:gd name="T24" fmla="*/ 270 w 409"/>
                <a:gd name="T25" fmla="*/ 69 h 207"/>
                <a:gd name="T26" fmla="*/ 270 w 409"/>
                <a:gd name="T27" fmla="*/ 108 h 207"/>
                <a:gd name="T28" fmla="*/ 204 w 409"/>
                <a:gd name="T29" fmla="*/ 108 h 207"/>
                <a:gd name="T30" fmla="*/ 204 w 409"/>
                <a:gd name="T31" fmla="*/ 42 h 207"/>
                <a:gd name="T32" fmla="*/ 168 w 409"/>
                <a:gd name="T33" fmla="*/ 47 h 207"/>
                <a:gd name="T34" fmla="*/ 133 w 409"/>
                <a:gd name="T35" fmla="*/ 59 h 207"/>
                <a:gd name="T36" fmla="*/ 102 w 409"/>
                <a:gd name="T37" fmla="*/ 78 h 207"/>
                <a:gd name="T38" fmla="*/ 78 w 409"/>
                <a:gd name="T39" fmla="*/ 104 h 207"/>
                <a:gd name="T40" fmla="*/ 58 w 409"/>
                <a:gd name="T41" fmla="*/ 134 h 207"/>
                <a:gd name="T42" fmla="*/ 46 w 409"/>
                <a:gd name="T43" fmla="*/ 168 h 207"/>
                <a:gd name="T44" fmla="*/ 42 w 409"/>
                <a:gd name="T45" fmla="*/ 206 h 207"/>
                <a:gd name="T46" fmla="*/ 42 w 409"/>
                <a:gd name="T47" fmla="*/ 207 h 207"/>
                <a:gd name="T48" fmla="*/ 42 w 409"/>
                <a:gd name="T49" fmla="*/ 207 h 207"/>
                <a:gd name="T50" fmla="*/ 0 w 409"/>
                <a:gd name="T51" fmla="*/ 207 h 207"/>
                <a:gd name="T52" fmla="*/ 0 w 409"/>
                <a:gd name="T53" fmla="*/ 207 h 207"/>
                <a:gd name="T54" fmla="*/ 0 w 409"/>
                <a:gd name="T55" fmla="*/ 206 h 207"/>
                <a:gd name="T56" fmla="*/ 3 w 409"/>
                <a:gd name="T57" fmla="*/ 164 h 207"/>
                <a:gd name="T58" fmla="*/ 15 w 409"/>
                <a:gd name="T59" fmla="*/ 126 h 207"/>
                <a:gd name="T60" fmla="*/ 34 w 409"/>
                <a:gd name="T61" fmla="*/ 92 h 207"/>
                <a:gd name="T62" fmla="*/ 60 w 409"/>
                <a:gd name="T63" fmla="*/ 60 h 207"/>
                <a:gd name="T64" fmla="*/ 90 w 409"/>
                <a:gd name="T65" fmla="*/ 36 h 207"/>
                <a:gd name="T66" fmla="*/ 124 w 409"/>
                <a:gd name="T67" fmla="*/ 17 h 207"/>
                <a:gd name="T68" fmla="*/ 163 w 409"/>
                <a:gd name="T69" fmla="*/ 5 h 207"/>
                <a:gd name="T70" fmla="*/ 204 w 409"/>
                <a:gd name="T7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9" h="207">
                  <a:moveTo>
                    <a:pt x="204" y="0"/>
                  </a:moveTo>
                  <a:lnTo>
                    <a:pt x="246" y="5"/>
                  </a:lnTo>
                  <a:lnTo>
                    <a:pt x="285" y="17"/>
                  </a:lnTo>
                  <a:lnTo>
                    <a:pt x="319" y="36"/>
                  </a:lnTo>
                  <a:lnTo>
                    <a:pt x="349" y="60"/>
                  </a:lnTo>
                  <a:lnTo>
                    <a:pt x="375" y="92"/>
                  </a:lnTo>
                  <a:lnTo>
                    <a:pt x="393" y="126"/>
                  </a:lnTo>
                  <a:lnTo>
                    <a:pt x="405" y="164"/>
                  </a:lnTo>
                  <a:lnTo>
                    <a:pt x="409" y="206"/>
                  </a:lnTo>
                  <a:lnTo>
                    <a:pt x="409" y="207"/>
                  </a:lnTo>
                  <a:lnTo>
                    <a:pt x="409" y="207"/>
                  </a:lnTo>
                  <a:lnTo>
                    <a:pt x="358" y="207"/>
                  </a:lnTo>
                  <a:lnTo>
                    <a:pt x="270" y="69"/>
                  </a:lnTo>
                  <a:lnTo>
                    <a:pt x="270" y="108"/>
                  </a:lnTo>
                  <a:lnTo>
                    <a:pt x="204" y="108"/>
                  </a:lnTo>
                  <a:lnTo>
                    <a:pt x="204" y="42"/>
                  </a:lnTo>
                  <a:lnTo>
                    <a:pt x="168" y="47"/>
                  </a:lnTo>
                  <a:lnTo>
                    <a:pt x="133" y="59"/>
                  </a:lnTo>
                  <a:lnTo>
                    <a:pt x="102" y="78"/>
                  </a:lnTo>
                  <a:lnTo>
                    <a:pt x="78" y="104"/>
                  </a:lnTo>
                  <a:lnTo>
                    <a:pt x="58" y="134"/>
                  </a:lnTo>
                  <a:lnTo>
                    <a:pt x="46" y="168"/>
                  </a:lnTo>
                  <a:lnTo>
                    <a:pt x="42" y="206"/>
                  </a:lnTo>
                  <a:lnTo>
                    <a:pt x="42" y="207"/>
                  </a:lnTo>
                  <a:lnTo>
                    <a:pt x="42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3" y="164"/>
                  </a:lnTo>
                  <a:lnTo>
                    <a:pt x="15" y="126"/>
                  </a:lnTo>
                  <a:lnTo>
                    <a:pt x="34" y="92"/>
                  </a:lnTo>
                  <a:lnTo>
                    <a:pt x="60" y="60"/>
                  </a:lnTo>
                  <a:lnTo>
                    <a:pt x="90" y="36"/>
                  </a:lnTo>
                  <a:lnTo>
                    <a:pt x="124" y="17"/>
                  </a:lnTo>
                  <a:lnTo>
                    <a:pt x="163" y="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7" name="Freeform 31"/>
            <p:cNvSpPr>
              <a:spLocks/>
            </p:cNvSpPr>
            <p:nvPr/>
          </p:nvSpPr>
          <p:spPr bwMode="gray">
            <a:xfrm>
              <a:off x="3396" y="3313"/>
              <a:ext cx="143" cy="254"/>
            </a:xfrm>
            <a:custGeom>
              <a:avLst/>
              <a:gdLst>
                <a:gd name="T0" fmla="*/ 88 w 153"/>
                <a:gd name="T1" fmla="*/ 276 h 276"/>
                <a:gd name="T2" fmla="*/ 88 w 153"/>
                <a:gd name="T3" fmla="*/ 237 h 276"/>
                <a:gd name="T4" fmla="*/ 153 w 153"/>
                <a:gd name="T5" fmla="*/ 237 h 276"/>
                <a:gd name="T6" fmla="*/ 153 w 153"/>
                <a:gd name="T7" fmla="*/ 39 h 276"/>
                <a:gd name="T8" fmla="*/ 88 w 153"/>
                <a:gd name="T9" fmla="*/ 39 h 276"/>
                <a:gd name="T10" fmla="*/ 88 w 153"/>
                <a:gd name="T11" fmla="*/ 0 h 276"/>
                <a:gd name="T12" fmla="*/ 0 w 153"/>
                <a:gd name="T13" fmla="*/ 138 h 276"/>
                <a:gd name="T14" fmla="*/ 88 w 153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276">
                  <a:moveTo>
                    <a:pt x="88" y="276"/>
                  </a:moveTo>
                  <a:lnTo>
                    <a:pt x="88" y="237"/>
                  </a:lnTo>
                  <a:lnTo>
                    <a:pt x="153" y="237"/>
                  </a:lnTo>
                  <a:lnTo>
                    <a:pt x="153" y="39"/>
                  </a:lnTo>
                  <a:lnTo>
                    <a:pt x="88" y="39"/>
                  </a:lnTo>
                  <a:lnTo>
                    <a:pt x="88" y="0"/>
                  </a:lnTo>
                  <a:lnTo>
                    <a:pt x="0" y="138"/>
                  </a:lnTo>
                  <a:lnTo>
                    <a:pt x="88" y="27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8" name="Freeform 32"/>
            <p:cNvSpPr>
              <a:spLocks/>
            </p:cNvSpPr>
            <p:nvPr/>
          </p:nvSpPr>
          <p:spPr bwMode="gray">
            <a:xfrm>
              <a:off x="3349" y="3440"/>
              <a:ext cx="380" cy="190"/>
            </a:xfrm>
            <a:custGeom>
              <a:avLst/>
              <a:gdLst>
                <a:gd name="T0" fmla="*/ 204 w 409"/>
                <a:gd name="T1" fmla="*/ 207 h 207"/>
                <a:gd name="T2" fmla="*/ 246 w 409"/>
                <a:gd name="T3" fmla="*/ 203 h 207"/>
                <a:gd name="T4" fmla="*/ 285 w 409"/>
                <a:gd name="T5" fmla="*/ 191 h 207"/>
                <a:gd name="T6" fmla="*/ 319 w 409"/>
                <a:gd name="T7" fmla="*/ 173 h 207"/>
                <a:gd name="T8" fmla="*/ 349 w 409"/>
                <a:gd name="T9" fmla="*/ 147 h 207"/>
                <a:gd name="T10" fmla="*/ 375 w 409"/>
                <a:gd name="T11" fmla="*/ 117 h 207"/>
                <a:gd name="T12" fmla="*/ 393 w 409"/>
                <a:gd name="T13" fmla="*/ 83 h 207"/>
                <a:gd name="T14" fmla="*/ 405 w 409"/>
                <a:gd name="T15" fmla="*/ 44 h 207"/>
                <a:gd name="T16" fmla="*/ 409 w 409"/>
                <a:gd name="T17" fmla="*/ 2 h 207"/>
                <a:gd name="T18" fmla="*/ 409 w 409"/>
                <a:gd name="T19" fmla="*/ 2 h 207"/>
                <a:gd name="T20" fmla="*/ 409 w 409"/>
                <a:gd name="T21" fmla="*/ 0 h 207"/>
                <a:gd name="T22" fmla="*/ 358 w 409"/>
                <a:gd name="T23" fmla="*/ 0 h 207"/>
                <a:gd name="T24" fmla="*/ 270 w 409"/>
                <a:gd name="T25" fmla="*/ 138 h 207"/>
                <a:gd name="T26" fmla="*/ 270 w 409"/>
                <a:gd name="T27" fmla="*/ 99 h 207"/>
                <a:gd name="T28" fmla="*/ 204 w 409"/>
                <a:gd name="T29" fmla="*/ 99 h 207"/>
                <a:gd name="T30" fmla="*/ 204 w 409"/>
                <a:gd name="T31" fmla="*/ 165 h 207"/>
                <a:gd name="T32" fmla="*/ 168 w 409"/>
                <a:gd name="T33" fmla="*/ 161 h 207"/>
                <a:gd name="T34" fmla="*/ 133 w 409"/>
                <a:gd name="T35" fmla="*/ 149 h 207"/>
                <a:gd name="T36" fmla="*/ 102 w 409"/>
                <a:gd name="T37" fmla="*/ 129 h 207"/>
                <a:gd name="T38" fmla="*/ 78 w 409"/>
                <a:gd name="T39" fmla="*/ 104 h 207"/>
                <a:gd name="T40" fmla="*/ 58 w 409"/>
                <a:gd name="T41" fmla="*/ 74 h 207"/>
                <a:gd name="T42" fmla="*/ 46 w 409"/>
                <a:gd name="T43" fmla="*/ 39 h 207"/>
                <a:gd name="T44" fmla="*/ 42 w 409"/>
                <a:gd name="T45" fmla="*/ 2 h 207"/>
                <a:gd name="T46" fmla="*/ 42 w 409"/>
                <a:gd name="T47" fmla="*/ 2 h 207"/>
                <a:gd name="T48" fmla="*/ 42 w 409"/>
                <a:gd name="T49" fmla="*/ 0 h 207"/>
                <a:gd name="T50" fmla="*/ 0 w 409"/>
                <a:gd name="T51" fmla="*/ 0 h 207"/>
                <a:gd name="T52" fmla="*/ 0 w 409"/>
                <a:gd name="T53" fmla="*/ 2 h 207"/>
                <a:gd name="T54" fmla="*/ 0 w 409"/>
                <a:gd name="T55" fmla="*/ 2 h 207"/>
                <a:gd name="T56" fmla="*/ 3 w 409"/>
                <a:gd name="T57" fmla="*/ 44 h 207"/>
                <a:gd name="T58" fmla="*/ 15 w 409"/>
                <a:gd name="T59" fmla="*/ 83 h 207"/>
                <a:gd name="T60" fmla="*/ 34 w 409"/>
                <a:gd name="T61" fmla="*/ 117 h 207"/>
                <a:gd name="T62" fmla="*/ 60 w 409"/>
                <a:gd name="T63" fmla="*/ 147 h 207"/>
                <a:gd name="T64" fmla="*/ 90 w 409"/>
                <a:gd name="T65" fmla="*/ 173 h 207"/>
                <a:gd name="T66" fmla="*/ 124 w 409"/>
                <a:gd name="T67" fmla="*/ 191 h 207"/>
                <a:gd name="T68" fmla="*/ 163 w 409"/>
                <a:gd name="T69" fmla="*/ 203 h 207"/>
                <a:gd name="T70" fmla="*/ 204 w 409"/>
                <a:gd name="T71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9" h="207">
                  <a:moveTo>
                    <a:pt x="204" y="207"/>
                  </a:moveTo>
                  <a:lnTo>
                    <a:pt x="246" y="203"/>
                  </a:lnTo>
                  <a:lnTo>
                    <a:pt x="285" y="191"/>
                  </a:lnTo>
                  <a:lnTo>
                    <a:pt x="319" y="173"/>
                  </a:lnTo>
                  <a:lnTo>
                    <a:pt x="349" y="147"/>
                  </a:lnTo>
                  <a:lnTo>
                    <a:pt x="375" y="117"/>
                  </a:lnTo>
                  <a:lnTo>
                    <a:pt x="393" y="83"/>
                  </a:lnTo>
                  <a:lnTo>
                    <a:pt x="405" y="44"/>
                  </a:lnTo>
                  <a:lnTo>
                    <a:pt x="409" y="2"/>
                  </a:lnTo>
                  <a:lnTo>
                    <a:pt x="409" y="2"/>
                  </a:lnTo>
                  <a:lnTo>
                    <a:pt x="409" y="0"/>
                  </a:lnTo>
                  <a:lnTo>
                    <a:pt x="358" y="0"/>
                  </a:lnTo>
                  <a:lnTo>
                    <a:pt x="270" y="138"/>
                  </a:lnTo>
                  <a:lnTo>
                    <a:pt x="270" y="99"/>
                  </a:lnTo>
                  <a:lnTo>
                    <a:pt x="204" y="99"/>
                  </a:lnTo>
                  <a:lnTo>
                    <a:pt x="204" y="165"/>
                  </a:lnTo>
                  <a:lnTo>
                    <a:pt x="168" y="161"/>
                  </a:lnTo>
                  <a:lnTo>
                    <a:pt x="133" y="149"/>
                  </a:lnTo>
                  <a:lnTo>
                    <a:pt x="102" y="129"/>
                  </a:lnTo>
                  <a:lnTo>
                    <a:pt x="78" y="104"/>
                  </a:lnTo>
                  <a:lnTo>
                    <a:pt x="58" y="74"/>
                  </a:lnTo>
                  <a:lnTo>
                    <a:pt x="46" y="39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4"/>
                  </a:lnTo>
                  <a:lnTo>
                    <a:pt x="15" y="83"/>
                  </a:lnTo>
                  <a:lnTo>
                    <a:pt x="34" y="117"/>
                  </a:lnTo>
                  <a:lnTo>
                    <a:pt x="60" y="147"/>
                  </a:lnTo>
                  <a:lnTo>
                    <a:pt x="90" y="173"/>
                  </a:lnTo>
                  <a:lnTo>
                    <a:pt x="124" y="191"/>
                  </a:lnTo>
                  <a:lnTo>
                    <a:pt x="163" y="203"/>
                  </a:lnTo>
                  <a:lnTo>
                    <a:pt x="204" y="207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97413" y="5156537"/>
            <a:ext cx="4370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- </a:t>
            </a:r>
            <a:r>
              <a:rPr lang="en-US" sz="2000" b="1" i="1" dirty="0" err="1" smtClean="0">
                <a:solidFill>
                  <a:schemeClr val="bg1"/>
                </a:solidFill>
              </a:rPr>
              <a:t>Tầm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vóc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người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Việt</a:t>
            </a:r>
            <a:r>
              <a:rPr lang="en-US" sz="2000" b="1" i="1" dirty="0">
                <a:solidFill>
                  <a:schemeClr val="bg1"/>
                </a:solidFill>
              </a:rPr>
              <a:t> Nam </a:t>
            </a:r>
            <a:r>
              <a:rPr lang="en-US" sz="2000" b="1" i="1" dirty="0" err="1">
                <a:solidFill>
                  <a:schemeClr val="bg1"/>
                </a:solidFill>
              </a:rPr>
              <a:t>chậm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cải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thiện</a:t>
            </a:r>
            <a:r>
              <a:rPr lang="en-US" sz="2000" b="1" i="1" dirty="0">
                <a:solidFill>
                  <a:schemeClr val="bg1"/>
                </a:solidFill>
              </a:rPr>
              <a:t>. </a:t>
            </a:r>
            <a:r>
              <a:rPr lang="en-US" sz="2000" b="1" i="1" dirty="0" err="1">
                <a:solidFill>
                  <a:schemeClr val="bg1"/>
                </a:solidFill>
              </a:rPr>
              <a:t>Số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năm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sống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khoẻ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  </a:t>
            </a:r>
            <a:r>
              <a:rPr lang="en-US" sz="2000" b="1" i="1" dirty="0" err="1" smtClean="0">
                <a:solidFill>
                  <a:schemeClr val="bg1"/>
                </a:solidFill>
              </a:rPr>
              <a:t>chưa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tăng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tương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ứng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với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tuổi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thọ</a:t>
            </a:r>
            <a:r>
              <a:rPr lang="en-US" sz="2000" b="1" i="1" dirty="0" smtClean="0">
                <a:solidFill>
                  <a:schemeClr val="bg1"/>
                </a:solidFill>
              </a:rPr>
              <a:t>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61899" y="2277070"/>
            <a:ext cx="4168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Nhiều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hành</a:t>
            </a:r>
            <a:r>
              <a:rPr lang="en-US" sz="2000" b="1" dirty="0" smtClean="0">
                <a:solidFill>
                  <a:srgbClr val="FFFF00"/>
                </a:solidFill>
              </a:rPr>
              <a:t> vi, </a:t>
            </a:r>
            <a:r>
              <a:rPr lang="en-US" sz="2000" b="1" dirty="0" err="1" smtClean="0">
                <a:solidFill>
                  <a:srgbClr val="FFFF00"/>
                </a:solidFill>
              </a:rPr>
              <a:t>thói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quen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ảnh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hưởng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xấu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tới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sức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khoẻ</a:t>
            </a:r>
            <a:r>
              <a:rPr lang="en-US" sz="2000" b="1" dirty="0" smtClean="0">
                <a:solidFill>
                  <a:srgbClr val="FFFF00"/>
                </a:solidFill>
              </a:rPr>
              <a:t>       </a:t>
            </a:r>
            <a:r>
              <a:rPr lang="en-US" sz="2000" b="1" dirty="0" err="1" smtClean="0">
                <a:solidFill>
                  <a:srgbClr val="FFFF00"/>
                </a:solidFill>
              </a:rPr>
              <a:t>chưa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được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khắc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phục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căn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bản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399" y="2260937"/>
            <a:ext cx="3379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 </a:t>
            </a:r>
            <a:r>
              <a:rPr lang="en-US" sz="2000" b="1" i="1" dirty="0">
                <a:solidFill>
                  <a:schemeClr val="bg1"/>
                </a:solidFill>
              </a:rPr>
              <a:t>- </a:t>
            </a:r>
            <a:r>
              <a:rPr lang="en-US" sz="2000" b="1" i="1" dirty="0" err="1">
                <a:solidFill>
                  <a:schemeClr val="bg1"/>
                </a:solidFill>
              </a:rPr>
              <a:t>Một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số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bệnh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viện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tuyến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trên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u="sng" dirty="0" err="1">
                <a:solidFill>
                  <a:schemeClr val="bg1"/>
                </a:solidFill>
              </a:rPr>
              <a:t>quá</a:t>
            </a:r>
            <a:r>
              <a:rPr lang="en-US" sz="2000" b="1" i="1" u="sng" dirty="0">
                <a:solidFill>
                  <a:schemeClr val="bg1"/>
                </a:solidFill>
              </a:rPr>
              <a:t> </a:t>
            </a:r>
            <a:r>
              <a:rPr lang="en-US" sz="2000" b="1" i="1" u="sng" dirty="0" err="1">
                <a:solidFill>
                  <a:schemeClr val="bg1"/>
                </a:solidFill>
              </a:rPr>
              <a:t>tải</a:t>
            </a:r>
            <a:r>
              <a:rPr lang="en-US" sz="2000" b="1" i="1" dirty="0">
                <a:solidFill>
                  <a:schemeClr val="bg1"/>
                </a:solidFill>
              </a:rPr>
              <a:t>. </a:t>
            </a:r>
            <a:r>
              <a:rPr lang="en-US" sz="2000" b="1" i="1" dirty="0" err="1" smtClean="0">
                <a:solidFill>
                  <a:schemeClr val="bg1"/>
                </a:solidFill>
              </a:rPr>
              <a:t>Thái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độ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phục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vụ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của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cán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bộ</a:t>
            </a:r>
            <a:r>
              <a:rPr lang="en-US" sz="2000" b="1" i="1" dirty="0">
                <a:solidFill>
                  <a:schemeClr val="bg1"/>
                </a:solidFill>
              </a:rPr>
              <a:t> y </a:t>
            </a:r>
            <a:r>
              <a:rPr lang="en-US" sz="2000" b="1" i="1" dirty="0" err="1" smtClean="0">
                <a:solidFill>
                  <a:schemeClr val="bg1"/>
                </a:solidFill>
              </a:rPr>
              <a:t>tế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kém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40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09927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/>
          <a:lstStyle/>
          <a:p>
            <a:pPr algn="ctr"/>
            <a:r>
              <a:rPr lang="en-US" sz="2600" dirty="0"/>
              <a:t>II- QUAN ĐIỂM CHỈ ĐẠO VÀ MỤC TIÊU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gray">
          <a:xfrm>
            <a:off x="228600" y="2196121"/>
            <a:ext cx="8686799" cy="93519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52" name="Group 4"/>
          <p:cNvGrpSpPr>
            <a:grpSpLocks/>
          </p:cNvGrpSpPr>
          <p:nvPr/>
        </p:nvGrpSpPr>
        <p:grpSpPr bwMode="auto">
          <a:xfrm>
            <a:off x="228600" y="2180441"/>
            <a:ext cx="2054225" cy="936822"/>
            <a:chOff x="404" y="1980"/>
            <a:chExt cx="1294" cy="298"/>
          </a:xfrm>
          <a:solidFill>
            <a:srgbClr val="990099"/>
          </a:solidFill>
        </p:grpSpPr>
        <p:sp>
          <p:nvSpPr>
            <p:cNvPr id="78853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4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61" name="AutoShape 13"/>
          <p:cNvSpPr>
            <a:spLocks noChangeArrowheads="1"/>
          </p:cNvSpPr>
          <p:nvPr/>
        </p:nvSpPr>
        <p:spPr bwMode="gray">
          <a:xfrm>
            <a:off x="1109531" y="3178076"/>
            <a:ext cx="921013" cy="921013"/>
          </a:xfrm>
          <a:prstGeom prst="diamond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8862" name="AutoShape 14"/>
          <p:cNvSpPr>
            <a:spLocks noChangeArrowheads="1"/>
          </p:cNvSpPr>
          <p:nvPr/>
        </p:nvSpPr>
        <p:spPr bwMode="gray">
          <a:xfrm>
            <a:off x="3090731" y="3178076"/>
            <a:ext cx="921013" cy="921013"/>
          </a:xfrm>
          <a:prstGeom prst="diamond">
            <a:avLst/>
          </a:prstGeom>
          <a:solidFill>
            <a:srgbClr val="92D050"/>
          </a:solidFill>
          <a:ln>
            <a:noFill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8863" name="AutoShape 15"/>
          <p:cNvSpPr>
            <a:spLocks noChangeArrowheads="1"/>
          </p:cNvSpPr>
          <p:nvPr/>
        </p:nvSpPr>
        <p:spPr bwMode="gray">
          <a:xfrm>
            <a:off x="5081456" y="3178076"/>
            <a:ext cx="921013" cy="921013"/>
          </a:xfrm>
          <a:prstGeom prst="diamond">
            <a:avLst/>
          </a:prstGeom>
          <a:solidFill>
            <a:srgbClr val="FFC000"/>
          </a:solidFill>
          <a:ln>
            <a:noFill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8864" name="AutoShape 16"/>
          <p:cNvSpPr>
            <a:spLocks noChangeArrowheads="1"/>
          </p:cNvSpPr>
          <p:nvPr/>
        </p:nvSpPr>
        <p:spPr bwMode="gray">
          <a:xfrm>
            <a:off x="7024556" y="3178076"/>
            <a:ext cx="921013" cy="921013"/>
          </a:xfrm>
          <a:prstGeom prst="diamond">
            <a:avLst/>
          </a:prstGeom>
          <a:solidFill>
            <a:srgbClr val="FFCCFF"/>
          </a:solidFill>
          <a:ln>
            <a:noFill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cxnSp>
        <p:nvCxnSpPr>
          <p:cNvPr id="78865" name="AutoShape 17"/>
          <p:cNvCxnSpPr>
            <a:cxnSpLocks noChangeShapeType="1"/>
          </p:cNvCxnSpPr>
          <p:nvPr/>
        </p:nvCxnSpPr>
        <p:spPr bwMode="gray">
          <a:xfrm>
            <a:off x="2030544" y="3657600"/>
            <a:ext cx="1060187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866" name="AutoShape 18"/>
          <p:cNvCxnSpPr>
            <a:cxnSpLocks noChangeShapeType="1"/>
          </p:cNvCxnSpPr>
          <p:nvPr/>
        </p:nvCxnSpPr>
        <p:spPr bwMode="gray">
          <a:xfrm>
            <a:off x="4011744" y="3657600"/>
            <a:ext cx="1069712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867" name="AutoShape 19"/>
          <p:cNvCxnSpPr>
            <a:cxnSpLocks noChangeShapeType="1"/>
          </p:cNvCxnSpPr>
          <p:nvPr/>
        </p:nvCxnSpPr>
        <p:spPr bwMode="gray">
          <a:xfrm>
            <a:off x="6002469" y="3657600"/>
            <a:ext cx="1022087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868" name="Text Box 20"/>
          <p:cNvSpPr txBox="1">
            <a:spLocks noChangeArrowheads="1"/>
          </p:cNvSpPr>
          <p:nvPr/>
        </p:nvSpPr>
        <p:spPr bwMode="gray">
          <a:xfrm>
            <a:off x="1116013" y="3406676"/>
            <a:ext cx="866775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2005</a:t>
            </a:r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black">
          <a:xfrm>
            <a:off x="3105150" y="3406676"/>
            <a:ext cx="866775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2010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black">
          <a:xfrm>
            <a:off x="5114925" y="3406676"/>
            <a:ext cx="866775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2020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78871" name="Text Box 23"/>
          <p:cNvSpPr txBox="1">
            <a:spLocks noChangeArrowheads="1"/>
          </p:cNvSpPr>
          <p:nvPr/>
        </p:nvSpPr>
        <p:spPr bwMode="black">
          <a:xfrm>
            <a:off x="7067550" y="3406676"/>
            <a:ext cx="866775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2030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78872" name="Text Box 24"/>
          <p:cNvSpPr txBox="1">
            <a:spLocks noChangeArrowheads="1"/>
          </p:cNvSpPr>
          <p:nvPr/>
        </p:nvSpPr>
        <p:spPr bwMode="gray">
          <a:xfrm>
            <a:off x="204900" y="4092476"/>
            <a:ext cx="21573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Phát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triển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nền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học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Việt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Nam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khoa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học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dân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tộc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và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đại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chúng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873" name="Text Box 25"/>
          <p:cNvSpPr txBox="1">
            <a:spLocks noChangeArrowheads="1"/>
          </p:cNvSpPr>
          <p:nvPr/>
        </p:nvSpPr>
        <p:spPr bwMode="gray">
          <a:xfrm>
            <a:off x="2362200" y="4146352"/>
            <a:ext cx="2108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b="1" i="1" dirty="0" err="1">
                <a:solidFill>
                  <a:srgbClr val="009900"/>
                </a:solidFill>
              </a:rPr>
              <a:t>Xây</a:t>
            </a:r>
            <a:r>
              <a:rPr lang="en-US" b="1" i="1" dirty="0">
                <a:solidFill>
                  <a:srgbClr val="009900"/>
                </a:solidFill>
              </a:rPr>
              <a:t> </a:t>
            </a:r>
            <a:r>
              <a:rPr lang="en-US" b="1" i="1" dirty="0" err="1">
                <a:solidFill>
                  <a:srgbClr val="009900"/>
                </a:solidFill>
              </a:rPr>
              <a:t>dựng</a:t>
            </a:r>
            <a:r>
              <a:rPr lang="en-US" b="1" i="1" dirty="0">
                <a:solidFill>
                  <a:srgbClr val="009900"/>
                </a:solidFill>
              </a:rPr>
              <a:t> </a:t>
            </a:r>
            <a:r>
              <a:rPr lang="en-US" b="1" i="1" dirty="0" err="1">
                <a:solidFill>
                  <a:srgbClr val="009900"/>
                </a:solidFill>
              </a:rPr>
              <a:t>hệ</a:t>
            </a:r>
            <a:r>
              <a:rPr lang="en-US" b="1" i="1" dirty="0">
                <a:solidFill>
                  <a:srgbClr val="009900"/>
                </a:solidFill>
              </a:rPr>
              <a:t> </a:t>
            </a:r>
            <a:r>
              <a:rPr lang="en-US" b="1" i="1" dirty="0" smtClean="0">
                <a:solidFill>
                  <a:srgbClr val="009900"/>
                </a:solidFill>
              </a:rPr>
              <a:t> </a:t>
            </a:r>
            <a:r>
              <a:rPr lang="en-US" b="1" i="1" dirty="0" err="1" smtClean="0">
                <a:solidFill>
                  <a:srgbClr val="009900"/>
                </a:solidFill>
              </a:rPr>
              <a:t>thống</a:t>
            </a:r>
            <a:r>
              <a:rPr lang="en-US" b="1" i="1" dirty="0" smtClean="0">
                <a:solidFill>
                  <a:srgbClr val="009900"/>
                </a:solidFill>
              </a:rPr>
              <a:t> </a:t>
            </a:r>
            <a:r>
              <a:rPr lang="en-US" b="1" i="1" dirty="0">
                <a:solidFill>
                  <a:srgbClr val="009900"/>
                </a:solidFill>
              </a:rPr>
              <a:t>y </a:t>
            </a:r>
            <a:r>
              <a:rPr lang="en-US" b="1" i="1" dirty="0" err="1">
                <a:solidFill>
                  <a:srgbClr val="009900"/>
                </a:solidFill>
              </a:rPr>
              <a:t>tế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 smtClean="0">
                <a:solidFill>
                  <a:srgbClr val="009900"/>
                </a:solidFill>
              </a:rPr>
              <a:t>công</a:t>
            </a:r>
            <a:r>
              <a:rPr lang="en-US" b="1" dirty="0" smtClean="0">
                <a:solidFill>
                  <a:srgbClr val="009900"/>
                </a:solidFill>
              </a:rPr>
              <a:t> </a:t>
            </a:r>
            <a:r>
              <a:rPr lang="en-US" b="1" dirty="0" err="1" smtClean="0">
                <a:solidFill>
                  <a:srgbClr val="009900"/>
                </a:solidFill>
              </a:rPr>
              <a:t>bằng</a:t>
            </a:r>
            <a:r>
              <a:rPr lang="en-US" b="1" dirty="0" smtClean="0">
                <a:solidFill>
                  <a:srgbClr val="009900"/>
                </a:solidFill>
              </a:rPr>
              <a:t>, </a:t>
            </a:r>
            <a:r>
              <a:rPr lang="en-US" b="1" dirty="0" err="1" smtClean="0">
                <a:solidFill>
                  <a:srgbClr val="009900"/>
                </a:solidFill>
              </a:rPr>
              <a:t>chất</a:t>
            </a:r>
            <a:r>
              <a:rPr lang="en-US" b="1" dirty="0" smtClean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lượng</a:t>
            </a:r>
            <a:r>
              <a:rPr lang="en-US" b="1" dirty="0">
                <a:solidFill>
                  <a:srgbClr val="009900"/>
                </a:solidFill>
              </a:rPr>
              <a:t>, </a:t>
            </a:r>
            <a:r>
              <a:rPr lang="en-US" b="1" dirty="0" err="1">
                <a:solidFill>
                  <a:srgbClr val="009900"/>
                </a:solidFill>
              </a:rPr>
              <a:t>hiệu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quả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và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hội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 smtClean="0">
                <a:solidFill>
                  <a:srgbClr val="009900"/>
                </a:solidFill>
              </a:rPr>
              <a:t>nhập</a:t>
            </a:r>
            <a:r>
              <a:rPr lang="en-US" b="1" dirty="0" smtClean="0">
                <a:solidFill>
                  <a:srgbClr val="009900"/>
                </a:solidFill>
              </a:rPr>
              <a:t>, </a:t>
            </a:r>
            <a:r>
              <a:rPr lang="en-US" b="1" i="1" dirty="0" err="1">
                <a:solidFill>
                  <a:srgbClr val="993300"/>
                </a:solidFill>
              </a:rPr>
              <a:t>theo</a:t>
            </a:r>
            <a:r>
              <a:rPr lang="en-US" b="1" i="1" dirty="0">
                <a:solidFill>
                  <a:srgbClr val="993300"/>
                </a:solidFill>
              </a:rPr>
              <a:t> </a:t>
            </a:r>
            <a:r>
              <a:rPr lang="en-US" b="1" i="1" dirty="0" err="1">
                <a:solidFill>
                  <a:srgbClr val="993300"/>
                </a:solidFill>
              </a:rPr>
              <a:t>phương</a:t>
            </a:r>
            <a:r>
              <a:rPr lang="en-US" b="1" i="1" dirty="0">
                <a:solidFill>
                  <a:srgbClr val="993300"/>
                </a:solidFill>
              </a:rPr>
              <a:t> </a:t>
            </a:r>
            <a:r>
              <a:rPr lang="en-US" b="1" i="1" dirty="0" err="1">
                <a:solidFill>
                  <a:srgbClr val="993300"/>
                </a:solidFill>
              </a:rPr>
              <a:t>châm</a:t>
            </a:r>
            <a:r>
              <a:rPr lang="en-US" b="1" dirty="0">
                <a:solidFill>
                  <a:srgbClr val="993300"/>
                </a:solidFill>
              </a:rPr>
              <a:t> </a:t>
            </a:r>
            <a:r>
              <a:rPr lang="en-US" b="1" i="1" dirty="0" err="1">
                <a:solidFill>
                  <a:srgbClr val="993300"/>
                </a:solidFill>
              </a:rPr>
              <a:t>phòng</a:t>
            </a:r>
            <a:r>
              <a:rPr lang="en-US" b="1" i="1" dirty="0">
                <a:solidFill>
                  <a:srgbClr val="993300"/>
                </a:solidFill>
              </a:rPr>
              <a:t> </a:t>
            </a:r>
            <a:r>
              <a:rPr lang="en-US" b="1" i="1" dirty="0" err="1">
                <a:solidFill>
                  <a:srgbClr val="993300"/>
                </a:solidFill>
              </a:rPr>
              <a:t>bệnh</a:t>
            </a:r>
            <a:r>
              <a:rPr lang="en-US" b="1" i="1" dirty="0">
                <a:solidFill>
                  <a:srgbClr val="993300"/>
                </a:solidFill>
              </a:rPr>
              <a:t> </a:t>
            </a:r>
            <a:r>
              <a:rPr lang="en-US" b="1" i="1" dirty="0" err="1">
                <a:solidFill>
                  <a:srgbClr val="993300"/>
                </a:solidFill>
              </a:rPr>
              <a:t>hơn</a:t>
            </a:r>
            <a:r>
              <a:rPr lang="en-US" b="1" i="1" dirty="0">
                <a:solidFill>
                  <a:srgbClr val="993300"/>
                </a:solidFill>
              </a:rPr>
              <a:t> </a:t>
            </a:r>
            <a:r>
              <a:rPr lang="en-US" b="1" i="1" dirty="0" err="1">
                <a:solidFill>
                  <a:srgbClr val="993300"/>
                </a:solidFill>
              </a:rPr>
              <a:t>chữa</a:t>
            </a:r>
            <a:r>
              <a:rPr lang="en-US" b="1" i="1" dirty="0">
                <a:solidFill>
                  <a:srgbClr val="993300"/>
                </a:solidFill>
              </a:rPr>
              <a:t> </a:t>
            </a:r>
            <a:r>
              <a:rPr lang="en-US" b="1" i="1" dirty="0" err="1">
                <a:solidFill>
                  <a:srgbClr val="993300"/>
                </a:solidFill>
              </a:rPr>
              <a:t>bệnh</a:t>
            </a:r>
            <a:r>
              <a:rPr lang="en-US" b="1" i="1" dirty="0" smtClean="0">
                <a:solidFill>
                  <a:srgbClr val="993300"/>
                </a:solidFill>
              </a:rPr>
              <a:t>;… </a:t>
            </a:r>
            <a:endParaRPr lang="en-US" b="1" dirty="0">
              <a:solidFill>
                <a:srgbClr val="993300"/>
              </a:solidFill>
            </a:endParaRPr>
          </a:p>
        </p:txBody>
      </p:sp>
      <p:sp>
        <p:nvSpPr>
          <p:cNvPr id="78874" name="Text Box 26"/>
          <p:cNvSpPr txBox="1">
            <a:spLocks noChangeArrowheads="1"/>
          </p:cNvSpPr>
          <p:nvPr/>
        </p:nvSpPr>
        <p:spPr bwMode="gray">
          <a:xfrm>
            <a:off x="4495800" y="4168676"/>
            <a:ext cx="180113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b="1" i="1" dirty="0" err="1" smtClean="0">
                <a:solidFill>
                  <a:srgbClr val="996600"/>
                </a:solidFill>
              </a:rPr>
              <a:t>Hướng</a:t>
            </a:r>
            <a:r>
              <a:rPr lang="en-US" b="1" i="1" dirty="0" smtClean="0">
                <a:solidFill>
                  <a:srgbClr val="996600"/>
                </a:solidFill>
              </a:rPr>
              <a:t> </a:t>
            </a:r>
            <a:r>
              <a:rPr lang="en-US" b="1" i="1" dirty="0" err="1">
                <a:solidFill>
                  <a:srgbClr val="996600"/>
                </a:solidFill>
              </a:rPr>
              <a:t>tới</a:t>
            </a:r>
            <a:r>
              <a:rPr lang="en-US" b="1" i="1" dirty="0">
                <a:solidFill>
                  <a:srgbClr val="996600"/>
                </a:solidFill>
              </a:rPr>
              <a:t> </a:t>
            </a:r>
            <a:r>
              <a:rPr lang="en-US" b="1" i="1" dirty="0" err="1">
                <a:solidFill>
                  <a:srgbClr val="996600"/>
                </a:solidFill>
              </a:rPr>
              <a:t>thực</a:t>
            </a:r>
            <a:r>
              <a:rPr lang="en-US" b="1" i="1" dirty="0">
                <a:solidFill>
                  <a:srgbClr val="996600"/>
                </a:solidFill>
              </a:rPr>
              <a:t> </a:t>
            </a:r>
            <a:r>
              <a:rPr lang="en-US" b="1" i="1" dirty="0" err="1">
                <a:solidFill>
                  <a:srgbClr val="996600"/>
                </a:solidFill>
              </a:rPr>
              <a:t>hiện</a:t>
            </a:r>
            <a:r>
              <a:rPr lang="en-US" b="1" i="1" dirty="0">
                <a:solidFill>
                  <a:srgbClr val="996600"/>
                </a:solidFill>
              </a:rPr>
              <a:t> </a:t>
            </a:r>
            <a:r>
              <a:rPr lang="en-US" b="1" i="1" dirty="0" err="1">
                <a:solidFill>
                  <a:srgbClr val="996600"/>
                </a:solidFill>
              </a:rPr>
              <a:t>bao</a:t>
            </a:r>
            <a:r>
              <a:rPr lang="en-US" b="1" i="1" dirty="0">
                <a:solidFill>
                  <a:srgbClr val="996600"/>
                </a:solidFill>
              </a:rPr>
              <a:t> </a:t>
            </a:r>
            <a:r>
              <a:rPr lang="en-US" b="1" i="1" dirty="0" err="1">
                <a:solidFill>
                  <a:srgbClr val="996600"/>
                </a:solidFill>
              </a:rPr>
              <a:t>phủ</a:t>
            </a:r>
            <a:r>
              <a:rPr lang="en-US" b="1" i="1" dirty="0">
                <a:solidFill>
                  <a:srgbClr val="996600"/>
                </a:solidFill>
              </a:rPr>
              <a:t> </a:t>
            </a:r>
            <a:r>
              <a:rPr lang="en-US" b="1" i="1" dirty="0" err="1">
                <a:solidFill>
                  <a:srgbClr val="996600"/>
                </a:solidFill>
              </a:rPr>
              <a:t>chăm</a:t>
            </a:r>
            <a:r>
              <a:rPr lang="en-US" b="1" i="1" dirty="0">
                <a:solidFill>
                  <a:srgbClr val="996600"/>
                </a:solidFill>
              </a:rPr>
              <a:t> </a:t>
            </a:r>
            <a:r>
              <a:rPr lang="en-US" b="1" i="1" dirty="0" err="1">
                <a:solidFill>
                  <a:srgbClr val="996600"/>
                </a:solidFill>
              </a:rPr>
              <a:t>sóc</a:t>
            </a:r>
            <a:r>
              <a:rPr lang="en-US" b="1" i="1" dirty="0">
                <a:solidFill>
                  <a:srgbClr val="996600"/>
                </a:solidFill>
              </a:rPr>
              <a:t> </a:t>
            </a:r>
            <a:r>
              <a:rPr lang="en-US" b="1" i="1" dirty="0" err="1">
                <a:solidFill>
                  <a:srgbClr val="996600"/>
                </a:solidFill>
              </a:rPr>
              <a:t>sức</a:t>
            </a:r>
            <a:r>
              <a:rPr lang="en-US" b="1" i="1" dirty="0">
                <a:solidFill>
                  <a:srgbClr val="996600"/>
                </a:solidFill>
              </a:rPr>
              <a:t> </a:t>
            </a:r>
            <a:r>
              <a:rPr lang="en-US" b="1" i="1" dirty="0" err="1">
                <a:solidFill>
                  <a:srgbClr val="996600"/>
                </a:solidFill>
              </a:rPr>
              <a:t>khoẻ</a:t>
            </a:r>
            <a:r>
              <a:rPr lang="en-US" b="1" i="1" dirty="0">
                <a:solidFill>
                  <a:srgbClr val="996600"/>
                </a:solidFill>
              </a:rPr>
              <a:t> </a:t>
            </a:r>
            <a:r>
              <a:rPr lang="en-US" b="1" i="1" dirty="0" err="1">
                <a:solidFill>
                  <a:srgbClr val="996600"/>
                </a:solidFill>
              </a:rPr>
              <a:t>và</a:t>
            </a:r>
            <a:r>
              <a:rPr lang="en-US" b="1" i="1" dirty="0">
                <a:solidFill>
                  <a:srgbClr val="996600"/>
                </a:solidFill>
              </a:rPr>
              <a:t> </a:t>
            </a:r>
            <a:r>
              <a:rPr lang="en-US" b="1" i="1" dirty="0" smtClean="0">
                <a:solidFill>
                  <a:srgbClr val="996600"/>
                </a:solidFill>
              </a:rPr>
              <a:t>BHYT </a:t>
            </a:r>
            <a:r>
              <a:rPr lang="en-US" b="1" i="1" dirty="0" err="1">
                <a:solidFill>
                  <a:srgbClr val="996600"/>
                </a:solidFill>
              </a:rPr>
              <a:t>toàn</a:t>
            </a:r>
            <a:r>
              <a:rPr lang="en-US" b="1" i="1" dirty="0">
                <a:solidFill>
                  <a:srgbClr val="996600"/>
                </a:solidFill>
              </a:rPr>
              <a:t> </a:t>
            </a:r>
            <a:r>
              <a:rPr lang="en-US" b="1" i="1" dirty="0" err="1">
                <a:solidFill>
                  <a:srgbClr val="996600"/>
                </a:solidFill>
              </a:rPr>
              <a:t>dân</a:t>
            </a:r>
            <a:r>
              <a:rPr lang="en-US" b="1" i="1" dirty="0" smtClean="0">
                <a:solidFill>
                  <a:srgbClr val="996600"/>
                </a:solidFill>
              </a:rPr>
              <a:t>;…</a:t>
            </a:r>
            <a:r>
              <a:rPr lang="en-US" dirty="0" smtClean="0">
                <a:solidFill>
                  <a:srgbClr val="996600"/>
                </a:solidFill>
              </a:rPr>
              <a:t> </a:t>
            </a:r>
            <a:endParaRPr lang="en-US" dirty="0">
              <a:solidFill>
                <a:srgbClr val="996600"/>
              </a:solidFill>
            </a:endParaRPr>
          </a:p>
        </p:txBody>
      </p:sp>
      <p:sp>
        <p:nvSpPr>
          <p:cNvPr id="78875" name="Text Box 27"/>
          <p:cNvSpPr txBox="1">
            <a:spLocks noChangeArrowheads="1"/>
          </p:cNvSpPr>
          <p:nvPr/>
        </p:nvSpPr>
        <p:spPr bwMode="gray">
          <a:xfrm>
            <a:off x="6324600" y="4168676"/>
            <a:ext cx="2667000" cy="235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r>
              <a:rPr lang="en-US" sz="1400" dirty="0">
                <a:solidFill>
                  <a:srgbClr val="990099"/>
                </a:solidFill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</a:rPr>
              <a:t>Nghề</a:t>
            </a:r>
            <a:r>
              <a:rPr lang="en-US" b="1" i="1" dirty="0" smtClean="0">
                <a:solidFill>
                  <a:schemeClr val="tx2"/>
                </a:solidFill>
              </a:rPr>
              <a:t> </a:t>
            </a:r>
            <a:r>
              <a:rPr lang="en-US" b="1" i="1" dirty="0">
                <a:solidFill>
                  <a:schemeClr val="tx2"/>
                </a:solidFill>
              </a:rPr>
              <a:t>y </a:t>
            </a:r>
            <a:r>
              <a:rPr lang="en-US" b="1" i="1" dirty="0" err="1">
                <a:solidFill>
                  <a:schemeClr val="tx2"/>
                </a:solidFill>
              </a:rPr>
              <a:t>là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một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nghề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đặc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biệt</a:t>
            </a:r>
            <a:r>
              <a:rPr lang="en-US" b="1" i="1" dirty="0">
                <a:solidFill>
                  <a:schemeClr val="tx2"/>
                </a:solidFill>
              </a:rPr>
              <a:t>.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i="1" dirty="0" err="1" smtClean="0">
                <a:solidFill>
                  <a:srgbClr val="990099"/>
                </a:solidFill>
              </a:rPr>
              <a:t>Nhân</a:t>
            </a:r>
            <a:r>
              <a:rPr lang="en-US" b="1" i="1" dirty="0" smtClean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lực</a:t>
            </a:r>
            <a:r>
              <a:rPr lang="en-US" b="1" i="1" dirty="0">
                <a:solidFill>
                  <a:srgbClr val="990099"/>
                </a:solidFill>
              </a:rPr>
              <a:t> y </a:t>
            </a:r>
            <a:r>
              <a:rPr lang="en-US" b="1" i="1" dirty="0" err="1">
                <a:solidFill>
                  <a:srgbClr val="990099"/>
                </a:solidFill>
              </a:rPr>
              <a:t>tế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phải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đáp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ứng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err="1" smtClean="0">
                <a:solidFill>
                  <a:srgbClr val="990099"/>
                </a:solidFill>
              </a:rPr>
              <a:t>chuyên</a:t>
            </a:r>
            <a:r>
              <a:rPr lang="en-US" b="1" i="1" dirty="0" smtClean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môn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và</a:t>
            </a:r>
            <a:r>
              <a:rPr lang="en-US" b="1" i="1" dirty="0">
                <a:solidFill>
                  <a:srgbClr val="990099"/>
                </a:solidFill>
              </a:rPr>
              <a:t> y </a:t>
            </a:r>
            <a:r>
              <a:rPr lang="en-US" b="1" i="1" dirty="0" err="1">
                <a:solidFill>
                  <a:srgbClr val="990099"/>
                </a:solidFill>
              </a:rPr>
              <a:t>đức</a:t>
            </a:r>
            <a:r>
              <a:rPr lang="en-US" b="1" i="1" dirty="0" smtClean="0">
                <a:solidFill>
                  <a:srgbClr val="990099"/>
                </a:solidFill>
              </a:rPr>
              <a:t>; </a:t>
            </a:r>
            <a:r>
              <a:rPr lang="en-US" b="1" i="1" dirty="0" err="1" smtClean="0">
                <a:solidFill>
                  <a:srgbClr val="990099"/>
                </a:solidFill>
              </a:rPr>
              <a:t>được</a:t>
            </a:r>
            <a:r>
              <a:rPr lang="en-US" b="1" i="1" dirty="0" smtClean="0">
                <a:solidFill>
                  <a:srgbClr val="990099"/>
                </a:solidFill>
              </a:rPr>
              <a:t> </a:t>
            </a:r>
            <a:r>
              <a:rPr lang="en-US" b="1" i="1" dirty="0" err="1" smtClean="0">
                <a:solidFill>
                  <a:srgbClr val="990099"/>
                </a:solidFill>
              </a:rPr>
              <a:t>đào</a:t>
            </a:r>
            <a:r>
              <a:rPr lang="en-US" b="1" i="1" dirty="0" smtClean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tạo</a:t>
            </a:r>
            <a:r>
              <a:rPr lang="en-US" b="1" i="1" dirty="0">
                <a:solidFill>
                  <a:srgbClr val="990099"/>
                </a:solidFill>
              </a:rPr>
              <a:t>, </a:t>
            </a:r>
            <a:r>
              <a:rPr lang="en-US" b="1" i="1" dirty="0" err="1">
                <a:solidFill>
                  <a:srgbClr val="990099"/>
                </a:solidFill>
              </a:rPr>
              <a:t>sử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dụng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và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đãi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ngộ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đặc</a:t>
            </a:r>
            <a:r>
              <a:rPr lang="en-US" b="1" i="1" dirty="0">
                <a:solidFill>
                  <a:srgbClr val="990099"/>
                </a:solidFill>
              </a:rPr>
              <a:t> </a:t>
            </a:r>
            <a:r>
              <a:rPr lang="en-US" b="1" i="1" dirty="0" err="1">
                <a:solidFill>
                  <a:srgbClr val="990099"/>
                </a:solidFill>
              </a:rPr>
              <a:t>biệt</a:t>
            </a:r>
            <a:r>
              <a:rPr lang="en-US" b="1" i="1" dirty="0">
                <a:solidFill>
                  <a:srgbClr val="990099"/>
                </a:solidFill>
              </a:rPr>
              <a:t>.</a:t>
            </a:r>
            <a:r>
              <a:rPr lang="en-US" b="1" dirty="0">
                <a:solidFill>
                  <a:srgbClr val="990099"/>
                </a:solidFill>
              </a:rPr>
              <a:t> </a:t>
            </a:r>
            <a:endParaRPr lang="en-US" b="1" dirty="0" smtClean="0">
              <a:solidFill>
                <a:srgbClr val="990099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Hệ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thống</a:t>
            </a:r>
            <a:r>
              <a:rPr lang="en-US" b="1" dirty="0">
                <a:solidFill>
                  <a:srgbClr val="0000FF"/>
                </a:solidFill>
              </a:rPr>
              <a:t> y </a:t>
            </a:r>
            <a:r>
              <a:rPr lang="en-US" b="1" dirty="0" err="1">
                <a:solidFill>
                  <a:srgbClr val="0000FF"/>
                </a:solidFill>
              </a:rPr>
              <a:t>tế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phải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rộng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khắp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gần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dân</a:t>
            </a:r>
            <a:r>
              <a:rPr lang="en-US" b="1" dirty="0" smtClean="0">
                <a:solidFill>
                  <a:srgbClr val="0000FF"/>
                </a:solidFill>
              </a:rPr>
              <a:t>…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8876" name="Rectangle 28"/>
          <p:cNvSpPr>
            <a:spLocks noChangeArrowheads="1"/>
          </p:cNvSpPr>
          <p:nvPr/>
        </p:nvSpPr>
        <p:spPr bwMode="gray">
          <a:xfrm>
            <a:off x="152400" y="1066641"/>
            <a:ext cx="8915400" cy="106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solidFill>
                  <a:srgbClr val="0000FF"/>
                </a:solidFill>
              </a:rPr>
              <a:t>-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Sức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khoẻ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là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vốn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quý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nhất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của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mỗi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người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dân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và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của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cả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xã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hội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endParaRPr lang="en-US" sz="2000" dirty="0" smtClean="0">
              <a:solidFill>
                <a:srgbClr val="0000FF"/>
              </a:solidFill>
            </a:endParaRPr>
          </a:p>
          <a:p>
            <a:pPr eaLnBrk="0" hangingPunct="0">
              <a:spcBef>
                <a:spcPts val="200"/>
              </a:spcBef>
              <a:spcAft>
                <a:spcPts val="200"/>
              </a:spcAft>
            </a:pPr>
            <a:r>
              <a:rPr lang="en-US" sz="2000" i="1" dirty="0" smtClean="0">
                <a:solidFill>
                  <a:srgbClr val="0000FF"/>
                </a:solidFill>
              </a:rPr>
              <a:t>- </a:t>
            </a:r>
            <a:r>
              <a:rPr lang="en-US" sz="2000" i="1" dirty="0" err="1" smtClean="0">
                <a:solidFill>
                  <a:srgbClr val="0000FF"/>
                </a:solidFill>
              </a:rPr>
              <a:t>Bảo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vệ</a:t>
            </a:r>
            <a:r>
              <a:rPr lang="en-US" sz="2000" i="1" dirty="0">
                <a:solidFill>
                  <a:srgbClr val="0000FF"/>
                </a:solidFill>
              </a:rPr>
              <a:t>, </a:t>
            </a:r>
            <a:r>
              <a:rPr lang="en-US" sz="2000" i="1" dirty="0" err="1">
                <a:solidFill>
                  <a:srgbClr val="0000FF"/>
                </a:solidFill>
              </a:rPr>
              <a:t>chăm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sóc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và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nâng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cao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sức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khoẻ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là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nghĩa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vụ</a:t>
            </a:r>
            <a:r>
              <a:rPr lang="en-US" sz="2000" i="1" dirty="0">
                <a:solidFill>
                  <a:srgbClr val="0000FF"/>
                </a:solidFill>
              </a:rPr>
              <a:t>, </a:t>
            </a:r>
            <a:r>
              <a:rPr lang="en-US" sz="2000" i="1" dirty="0" err="1">
                <a:solidFill>
                  <a:srgbClr val="0000FF"/>
                </a:solidFill>
              </a:rPr>
              <a:t>trách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nhiệm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của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mỗi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người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dân</a:t>
            </a:r>
            <a:r>
              <a:rPr lang="en-US" sz="2000" i="1" dirty="0">
                <a:solidFill>
                  <a:srgbClr val="0000FF"/>
                </a:solidFill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</a:rPr>
              <a:t>của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hệ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thống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C.trị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và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toàn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</a:rPr>
              <a:t>XH…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ngành</a:t>
            </a:r>
            <a:r>
              <a:rPr lang="en-US" sz="2000" b="1" i="1" dirty="0">
                <a:solidFill>
                  <a:srgbClr val="CC0099"/>
                </a:solidFill>
              </a:rPr>
              <a:t> Y </a:t>
            </a:r>
            <a:r>
              <a:rPr lang="en-US" sz="2000" b="1" i="1" dirty="0" err="1">
                <a:solidFill>
                  <a:srgbClr val="CC0099"/>
                </a:solidFill>
              </a:rPr>
              <a:t>tế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là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nòng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cốt</a:t>
            </a:r>
            <a:r>
              <a:rPr lang="en-US" sz="2000" b="1" i="1" dirty="0">
                <a:solidFill>
                  <a:srgbClr val="CC0099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075" y="609600"/>
            <a:ext cx="343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</a:t>
            </a:r>
            <a:r>
              <a:rPr lang="en-US" sz="2400" b="1" dirty="0">
                <a:solidFill>
                  <a:srgbClr val="C00000"/>
                </a:solidFill>
              </a:rPr>
              <a:t>. </a:t>
            </a:r>
            <a:r>
              <a:rPr lang="en-US" sz="2400" b="1" dirty="0" err="1">
                <a:solidFill>
                  <a:srgbClr val="C00000"/>
                </a:solidFill>
              </a:rPr>
              <a:t>Quan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178546"/>
            <a:ext cx="8686800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b="1" i="1" dirty="0" err="1" smtClean="0">
                <a:solidFill>
                  <a:schemeClr val="bg1"/>
                </a:solidFill>
              </a:rPr>
              <a:t>Đầu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tư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cho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bảo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vệ</a:t>
            </a:r>
            <a:r>
              <a:rPr lang="en-US" b="1" i="1" dirty="0">
                <a:solidFill>
                  <a:schemeClr val="bg1"/>
                </a:solidFill>
              </a:rPr>
              <a:t>, </a:t>
            </a:r>
            <a:r>
              <a:rPr lang="en-US" b="1" i="1" dirty="0" err="1">
                <a:solidFill>
                  <a:schemeClr val="bg1"/>
                </a:solidFill>
              </a:rPr>
              <a:t>chăm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sóc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và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nâng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cao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SK ND </a:t>
            </a:r>
            <a:r>
              <a:rPr lang="en-US" b="1" i="1" dirty="0" err="1">
                <a:solidFill>
                  <a:schemeClr val="bg1"/>
                </a:solidFill>
              </a:rPr>
              <a:t>là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đầu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tư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cho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phát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triển</a:t>
            </a:r>
            <a:r>
              <a:rPr lang="en-US" b="1" i="1" dirty="0">
                <a:solidFill>
                  <a:schemeClr val="bg1"/>
                </a:solidFill>
              </a:rPr>
              <a:t>. </a:t>
            </a:r>
            <a:endParaRPr lang="en-US" b="1" i="1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b="1" i="1" dirty="0" err="1" smtClean="0">
                <a:solidFill>
                  <a:schemeClr val="bg1"/>
                </a:solidFill>
              </a:rPr>
              <a:t>Nhà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nước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ưu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tiên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đầu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tư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ngân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sách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và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có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chính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sách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huy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động</a:t>
            </a:r>
            <a:r>
              <a:rPr lang="en-US" b="1" i="1" dirty="0">
                <a:solidFill>
                  <a:schemeClr val="bg1"/>
                </a:solidFill>
              </a:rPr>
              <a:t>, </a:t>
            </a:r>
            <a:r>
              <a:rPr lang="en-US" b="1" i="1" dirty="0" err="1">
                <a:solidFill>
                  <a:schemeClr val="bg1"/>
                </a:solidFill>
              </a:rPr>
              <a:t>sử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dụng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hiệu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quả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các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nguồn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lực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để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bảo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vệ</a:t>
            </a:r>
            <a:r>
              <a:rPr lang="en-US" b="1" i="1" dirty="0">
                <a:solidFill>
                  <a:schemeClr val="bg1"/>
                </a:solidFill>
              </a:rPr>
              <a:t>, </a:t>
            </a:r>
            <a:r>
              <a:rPr lang="en-US" b="1" i="1" dirty="0" err="1">
                <a:solidFill>
                  <a:schemeClr val="bg1"/>
                </a:solidFill>
              </a:rPr>
              <a:t>chăm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sóc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và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nâng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cao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sức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khoẻ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ND;…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41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7924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AutoShape 2"/>
          <p:cNvSpPr>
            <a:spLocks noChangeArrowheads="1"/>
          </p:cNvSpPr>
          <p:nvPr/>
        </p:nvSpPr>
        <p:spPr bwMode="ltGray">
          <a:xfrm rot="5400000">
            <a:off x="-2236787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B0BAD8">
                  <a:gamma/>
                  <a:tint val="45490"/>
                  <a:invGamma/>
                </a:srgbClr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1" name="AutoShape 3"/>
          <p:cNvSpPr>
            <a:spLocks noChangeArrowheads="1"/>
          </p:cNvSpPr>
          <p:nvPr/>
        </p:nvSpPr>
        <p:spPr bwMode="ltGray">
          <a:xfrm rot="5400000" flipH="1">
            <a:off x="-1847057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B8CCFE">
                  <a:gamma/>
                  <a:tint val="39216"/>
                  <a:invGamma/>
                </a:srgbClr>
              </a:gs>
              <a:gs pos="100000">
                <a:srgbClr val="B8CCF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9492" name="AutoShape 4"/>
          <p:cNvSpPr>
            <a:spLocks noChangeArrowheads="1"/>
          </p:cNvSpPr>
          <p:nvPr/>
        </p:nvSpPr>
        <p:spPr bwMode="gray">
          <a:xfrm>
            <a:off x="1905000" y="5430261"/>
            <a:ext cx="6019800" cy="81813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34925" algn="ctr">
            <a:solidFill>
              <a:srgbClr val="99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b="1" dirty="0"/>
          </a:p>
        </p:txBody>
      </p:sp>
      <p:sp>
        <p:nvSpPr>
          <p:cNvPr id="319493" name="AutoShape 5"/>
          <p:cNvSpPr>
            <a:spLocks noChangeArrowheads="1"/>
          </p:cNvSpPr>
          <p:nvPr/>
        </p:nvSpPr>
        <p:spPr bwMode="gray">
          <a:xfrm>
            <a:off x="2514600" y="4205447"/>
            <a:ext cx="6019800" cy="107241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349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b="1" dirty="0"/>
          </a:p>
        </p:txBody>
      </p:sp>
      <p:sp>
        <p:nvSpPr>
          <p:cNvPr id="319494" name="AutoShape 6"/>
          <p:cNvSpPr>
            <a:spLocks noChangeArrowheads="1"/>
          </p:cNvSpPr>
          <p:nvPr/>
        </p:nvSpPr>
        <p:spPr bwMode="gray">
          <a:xfrm>
            <a:off x="2514600" y="3316069"/>
            <a:ext cx="6019800" cy="72253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3492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19495" name="AutoShape 7"/>
          <p:cNvSpPr>
            <a:spLocks noChangeArrowheads="1"/>
          </p:cNvSpPr>
          <p:nvPr/>
        </p:nvSpPr>
        <p:spPr bwMode="gray">
          <a:xfrm>
            <a:off x="2194712" y="2074399"/>
            <a:ext cx="6568288" cy="1049801"/>
          </a:xfrm>
          <a:prstGeom prst="roundRect">
            <a:avLst>
              <a:gd name="adj" fmla="val 48717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349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b="1" dirty="0"/>
          </a:p>
        </p:txBody>
      </p:sp>
      <p:sp>
        <p:nvSpPr>
          <p:cNvPr id="319496" name="AutoShape 8"/>
          <p:cNvSpPr>
            <a:spLocks noChangeArrowheads="1"/>
          </p:cNvSpPr>
          <p:nvPr/>
        </p:nvSpPr>
        <p:spPr bwMode="gray">
          <a:xfrm>
            <a:off x="838200" y="1143000"/>
            <a:ext cx="6400800" cy="81813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34925" algn="ctr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b="1" dirty="0"/>
          </a:p>
        </p:txBody>
      </p:sp>
      <p:grpSp>
        <p:nvGrpSpPr>
          <p:cNvPr id="319497" name="Group 9"/>
          <p:cNvGrpSpPr>
            <a:grpSpLocks/>
          </p:cNvGrpSpPr>
          <p:nvPr/>
        </p:nvGrpSpPr>
        <p:grpSpPr bwMode="auto">
          <a:xfrm>
            <a:off x="609600" y="1371600"/>
            <a:ext cx="381000" cy="381000"/>
            <a:chOff x="2078" y="1680"/>
            <a:chExt cx="1615" cy="1615"/>
          </a:xfrm>
        </p:grpSpPr>
        <p:sp>
          <p:nvSpPr>
            <p:cNvPr id="31949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9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00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1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2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03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9504" name="Group 16"/>
          <p:cNvGrpSpPr>
            <a:grpSpLocks/>
          </p:cNvGrpSpPr>
          <p:nvPr/>
        </p:nvGrpSpPr>
        <p:grpSpPr bwMode="auto">
          <a:xfrm>
            <a:off x="1905000" y="2438400"/>
            <a:ext cx="381000" cy="381000"/>
            <a:chOff x="2078" y="1680"/>
            <a:chExt cx="1615" cy="1615"/>
          </a:xfrm>
        </p:grpSpPr>
        <p:sp>
          <p:nvSpPr>
            <p:cNvPr id="319505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06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07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8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9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10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9511" name="Group 23"/>
          <p:cNvGrpSpPr>
            <a:grpSpLocks/>
          </p:cNvGrpSpPr>
          <p:nvPr/>
        </p:nvGrpSpPr>
        <p:grpSpPr bwMode="auto">
          <a:xfrm>
            <a:off x="2286000" y="3505200"/>
            <a:ext cx="381000" cy="381000"/>
            <a:chOff x="2078" y="1680"/>
            <a:chExt cx="1615" cy="1615"/>
          </a:xfrm>
        </p:grpSpPr>
        <p:sp>
          <p:nvSpPr>
            <p:cNvPr id="319512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13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14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15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16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17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9518" name="Group 30"/>
          <p:cNvGrpSpPr>
            <a:grpSpLocks/>
          </p:cNvGrpSpPr>
          <p:nvPr/>
        </p:nvGrpSpPr>
        <p:grpSpPr bwMode="auto">
          <a:xfrm>
            <a:off x="2286000" y="4495800"/>
            <a:ext cx="381000" cy="381000"/>
            <a:chOff x="2078" y="1680"/>
            <a:chExt cx="1615" cy="1615"/>
          </a:xfrm>
        </p:grpSpPr>
        <p:sp>
          <p:nvSpPr>
            <p:cNvPr id="319519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0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1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22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23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24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9525" name="Group 37"/>
          <p:cNvGrpSpPr>
            <a:grpSpLocks/>
          </p:cNvGrpSpPr>
          <p:nvPr/>
        </p:nvGrpSpPr>
        <p:grpSpPr bwMode="auto">
          <a:xfrm>
            <a:off x="1676400" y="5562600"/>
            <a:ext cx="355600" cy="381000"/>
            <a:chOff x="2078" y="1680"/>
            <a:chExt cx="1615" cy="1615"/>
          </a:xfrm>
        </p:grpSpPr>
        <p:sp>
          <p:nvSpPr>
            <p:cNvPr id="319526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7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8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29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30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31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9532" name="Rectangle 4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dirty="0"/>
              <a:t>2-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3031629"/>
            <a:ext cx="1828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b="1" i="1" dirty="0">
                <a:solidFill>
                  <a:srgbClr val="C00000"/>
                </a:solidFill>
              </a:rPr>
              <a:t>a. </a:t>
            </a:r>
            <a:endParaRPr lang="en-US" sz="26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US" sz="2600" b="1" i="1" dirty="0" err="1" smtClean="0">
                <a:solidFill>
                  <a:srgbClr val="C00000"/>
                </a:solidFill>
              </a:rPr>
              <a:t>Mục</a:t>
            </a:r>
            <a:r>
              <a:rPr lang="en-US" sz="2600" b="1" i="1" dirty="0" smtClean="0">
                <a:solidFill>
                  <a:srgbClr val="C00000"/>
                </a:solidFill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</a:rPr>
              <a:t>tiêu</a:t>
            </a:r>
            <a:r>
              <a:rPr lang="en-US" sz="2600" b="1" i="1" dirty="0">
                <a:solidFill>
                  <a:srgbClr val="C00000"/>
                </a:solidFill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</a:rPr>
              <a:t>tổng</a:t>
            </a:r>
            <a:r>
              <a:rPr lang="en-US" sz="2600" b="1" i="1" dirty="0">
                <a:solidFill>
                  <a:srgbClr val="C00000"/>
                </a:solidFill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</a:rPr>
              <a:t>quát</a:t>
            </a:r>
            <a:endParaRPr lang="en-US" sz="2600" dirty="0">
              <a:solidFill>
                <a:srgbClr val="C00000"/>
              </a:solidFill>
            </a:endParaRPr>
          </a:p>
          <a:p>
            <a:pPr algn="ctr"/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746912" y="1219200"/>
            <a:ext cx="66444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i="1" dirty="0" err="1" smtClean="0">
                <a:solidFill>
                  <a:srgbClr val="660066"/>
                </a:solidFill>
              </a:rPr>
              <a:t>Nâng</a:t>
            </a:r>
            <a:r>
              <a:rPr lang="en-US" sz="1900" b="1" i="1" dirty="0" smtClean="0">
                <a:solidFill>
                  <a:srgbClr val="660066"/>
                </a:solidFill>
              </a:rPr>
              <a:t> </a:t>
            </a:r>
            <a:r>
              <a:rPr lang="en-US" sz="1900" b="1" i="1" dirty="0" err="1">
                <a:solidFill>
                  <a:srgbClr val="660066"/>
                </a:solidFill>
              </a:rPr>
              <a:t>cao</a:t>
            </a:r>
            <a:r>
              <a:rPr lang="en-US" sz="1900" b="1" i="1" dirty="0">
                <a:solidFill>
                  <a:srgbClr val="660066"/>
                </a:solidFill>
              </a:rPr>
              <a:t> </a:t>
            </a:r>
            <a:r>
              <a:rPr lang="en-US" sz="1900" b="1" i="1" dirty="0" err="1">
                <a:solidFill>
                  <a:srgbClr val="660066"/>
                </a:solidFill>
              </a:rPr>
              <a:t>sức</a:t>
            </a:r>
            <a:r>
              <a:rPr lang="en-US" sz="1900" b="1" i="1" dirty="0">
                <a:solidFill>
                  <a:srgbClr val="660066"/>
                </a:solidFill>
              </a:rPr>
              <a:t> </a:t>
            </a:r>
            <a:r>
              <a:rPr lang="en-US" sz="1900" b="1" i="1" dirty="0" err="1" smtClean="0">
                <a:solidFill>
                  <a:srgbClr val="660066"/>
                </a:solidFill>
              </a:rPr>
              <a:t>khoẻ</a:t>
            </a:r>
            <a:r>
              <a:rPr lang="en-US" sz="1900" b="1" i="1" dirty="0" smtClean="0">
                <a:solidFill>
                  <a:srgbClr val="660066"/>
                </a:solidFill>
              </a:rPr>
              <a:t> </a:t>
            </a:r>
            <a:r>
              <a:rPr lang="en-US" sz="1900" b="1" i="1" dirty="0" err="1">
                <a:solidFill>
                  <a:srgbClr val="660066"/>
                </a:solidFill>
              </a:rPr>
              <a:t>về</a:t>
            </a:r>
            <a:r>
              <a:rPr lang="en-US" sz="1900" b="1" i="1" dirty="0">
                <a:solidFill>
                  <a:srgbClr val="660066"/>
                </a:solidFill>
              </a:rPr>
              <a:t> </a:t>
            </a:r>
            <a:r>
              <a:rPr lang="en-US" sz="1900" b="1" i="1" dirty="0" err="1">
                <a:solidFill>
                  <a:srgbClr val="660066"/>
                </a:solidFill>
              </a:rPr>
              <a:t>thể</a:t>
            </a:r>
            <a:r>
              <a:rPr lang="en-US" sz="1900" b="1" i="1" dirty="0">
                <a:solidFill>
                  <a:srgbClr val="660066"/>
                </a:solidFill>
              </a:rPr>
              <a:t> </a:t>
            </a:r>
            <a:r>
              <a:rPr lang="en-US" sz="1900" b="1" i="1" dirty="0" err="1">
                <a:solidFill>
                  <a:srgbClr val="660066"/>
                </a:solidFill>
              </a:rPr>
              <a:t>chất</a:t>
            </a:r>
            <a:r>
              <a:rPr lang="en-US" sz="1900" b="1" i="1" dirty="0">
                <a:solidFill>
                  <a:srgbClr val="660066"/>
                </a:solidFill>
              </a:rPr>
              <a:t> </a:t>
            </a:r>
            <a:r>
              <a:rPr lang="en-US" sz="1900" b="1" i="1" dirty="0" err="1">
                <a:solidFill>
                  <a:srgbClr val="660066"/>
                </a:solidFill>
              </a:rPr>
              <a:t>và</a:t>
            </a:r>
            <a:r>
              <a:rPr lang="en-US" sz="1900" b="1" i="1" dirty="0">
                <a:solidFill>
                  <a:srgbClr val="660066"/>
                </a:solidFill>
              </a:rPr>
              <a:t> </a:t>
            </a:r>
            <a:r>
              <a:rPr lang="en-US" sz="1900" b="1" i="1" dirty="0" err="1">
                <a:solidFill>
                  <a:srgbClr val="660066"/>
                </a:solidFill>
              </a:rPr>
              <a:t>tinh</a:t>
            </a:r>
            <a:r>
              <a:rPr lang="en-US" sz="1900" b="1" i="1" dirty="0">
                <a:solidFill>
                  <a:srgbClr val="660066"/>
                </a:solidFill>
              </a:rPr>
              <a:t> </a:t>
            </a:r>
            <a:r>
              <a:rPr lang="en-US" sz="1900" b="1" i="1" dirty="0" err="1">
                <a:solidFill>
                  <a:srgbClr val="660066"/>
                </a:solidFill>
              </a:rPr>
              <a:t>thần</a:t>
            </a:r>
            <a:r>
              <a:rPr lang="en-US" sz="1900" b="1" dirty="0">
                <a:solidFill>
                  <a:srgbClr val="660066"/>
                </a:solidFill>
              </a:rPr>
              <a:t>, </a:t>
            </a:r>
            <a:r>
              <a:rPr lang="en-US" sz="1900" b="1" dirty="0" err="1" smtClean="0">
                <a:solidFill>
                  <a:srgbClr val="660066"/>
                </a:solidFill>
              </a:rPr>
              <a:t>tầm</a:t>
            </a:r>
            <a:r>
              <a:rPr lang="en-US" sz="1900" b="1" dirty="0">
                <a:solidFill>
                  <a:srgbClr val="660066"/>
                </a:solidFill>
              </a:rPr>
              <a:t> </a:t>
            </a:r>
            <a:r>
              <a:rPr lang="en-US" sz="1900" b="1" dirty="0" err="1" smtClean="0">
                <a:solidFill>
                  <a:srgbClr val="660066"/>
                </a:solidFill>
              </a:rPr>
              <a:t>vóc</a:t>
            </a:r>
            <a:r>
              <a:rPr lang="en-US" sz="1900" b="1" dirty="0" smtClean="0">
                <a:solidFill>
                  <a:srgbClr val="660066"/>
                </a:solidFill>
              </a:rPr>
              <a:t>,      </a:t>
            </a:r>
            <a:r>
              <a:rPr lang="en-US" sz="1900" b="1" dirty="0" err="1">
                <a:solidFill>
                  <a:srgbClr val="660066"/>
                </a:solidFill>
              </a:rPr>
              <a:t>tuổi</a:t>
            </a:r>
            <a:r>
              <a:rPr lang="en-US" sz="1900" b="1" dirty="0">
                <a:solidFill>
                  <a:srgbClr val="660066"/>
                </a:solidFill>
              </a:rPr>
              <a:t> </a:t>
            </a:r>
            <a:r>
              <a:rPr lang="en-US" sz="1900" b="1" dirty="0" err="1">
                <a:solidFill>
                  <a:srgbClr val="660066"/>
                </a:solidFill>
              </a:rPr>
              <a:t>thọ</a:t>
            </a:r>
            <a:r>
              <a:rPr lang="en-US" sz="1900" b="1" dirty="0">
                <a:solidFill>
                  <a:srgbClr val="660066"/>
                </a:solidFill>
              </a:rPr>
              <a:t>, </a:t>
            </a:r>
            <a:r>
              <a:rPr lang="en-US" sz="1900" b="1" dirty="0" err="1">
                <a:solidFill>
                  <a:srgbClr val="660066"/>
                </a:solidFill>
              </a:rPr>
              <a:t>chất</a:t>
            </a:r>
            <a:r>
              <a:rPr lang="en-US" sz="1900" b="1" dirty="0">
                <a:solidFill>
                  <a:srgbClr val="660066"/>
                </a:solidFill>
              </a:rPr>
              <a:t> </a:t>
            </a:r>
            <a:r>
              <a:rPr lang="en-US" sz="1900" b="1" dirty="0" err="1">
                <a:solidFill>
                  <a:srgbClr val="660066"/>
                </a:solidFill>
              </a:rPr>
              <a:t>lượng</a:t>
            </a:r>
            <a:r>
              <a:rPr lang="en-US" sz="1900" b="1" dirty="0">
                <a:solidFill>
                  <a:srgbClr val="660066"/>
                </a:solidFill>
              </a:rPr>
              <a:t> </a:t>
            </a:r>
            <a:r>
              <a:rPr lang="en-US" sz="1900" b="1" dirty="0" err="1">
                <a:solidFill>
                  <a:srgbClr val="660066"/>
                </a:solidFill>
              </a:rPr>
              <a:t>cuộc</a:t>
            </a:r>
            <a:r>
              <a:rPr lang="en-US" sz="1900" b="1" dirty="0">
                <a:solidFill>
                  <a:srgbClr val="660066"/>
                </a:solidFill>
              </a:rPr>
              <a:t> </a:t>
            </a:r>
            <a:r>
              <a:rPr lang="en-US" sz="1900" b="1" dirty="0" err="1">
                <a:solidFill>
                  <a:srgbClr val="660066"/>
                </a:solidFill>
              </a:rPr>
              <a:t>sống</a:t>
            </a:r>
            <a:r>
              <a:rPr lang="en-US" sz="1900" b="1" dirty="0">
                <a:solidFill>
                  <a:srgbClr val="660066"/>
                </a:solidFill>
              </a:rPr>
              <a:t> </a:t>
            </a:r>
            <a:r>
              <a:rPr lang="en-US" sz="1900" b="1" dirty="0" err="1">
                <a:solidFill>
                  <a:srgbClr val="660066"/>
                </a:solidFill>
              </a:rPr>
              <a:t>của</a:t>
            </a:r>
            <a:r>
              <a:rPr lang="en-US" sz="1900" b="1" dirty="0">
                <a:solidFill>
                  <a:srgbClr val="660066"/>
                </a:solidFill>
              </a:rPr>
              <a:t> </a:t>
            </a:r>
            <a:r>
              <a:rPr lang="en-US" sz="1900" b="1" dirty="0" err="1">
                <a:solidFill>
                  <a:srgbClr val="660066"/>
                </a:solidFill>
              </a:rPr>
              <a:t>người</a:t>
            </a:r>
            <a:r>
              <a:rPr lang="en-US" sz="1900" b="1" dirty="0">
                <a:solidFill>
                  <a:srgbClr val="660066"/>
                </a:solidFill>
              </a:rPr>
              <a:t> </a:t>
            </a:r>
            <a:r>
              <a:rPr lang="en-US" sz="1900" b="1" dirty="0" err="1">
                <a:solidFill>
                  <a:srgbClr val="660066"/>
                </a:solidFill>
              </a:rPr>
              <a:t>Việt</a:t>
            </a:r>
            <a:r>
              <a:rPr lang="en-US" sz="1900" b="1" dirty="0">
                <a:solidFill>
                  <a:srgbClr val="660066"/>
                </a:solidFill>
              </a:rPr>
              <a:t> Nam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4100" y="2103408"/>
            <a:ext cx="6438900" cy="1020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900" b="1" i="1" dirty="0" smtClean="0">
                <a:solidFill>
                  <a:srgbClr val="0000FF"/>
                </a:solidFill>
              </a:rPr>
              <a:t>- </a:t>
            </a:r>
            <a:r>
              <a:rPr lang="en-US" sz="1900" b="1" i="1" dirty="0" err="1" smtClean="0">
                <a:solidFill>
                  <a:srgbClr val="0000FF"/>
                </a:solidFill>
              </a:rPr>
              <a:t>Xây</a:t>
            </a:r>
            <a:r>
              <a:rPr lang="en-US" sz="1900" b="1" i="1" dirty="0" smtClean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dựng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hệ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thống</a:t>
            </a:r>
            <a:r>
              <a:rPr lang="en-US" sz="1900" b="1" i="1" dirty="0">
                <a:solidFill>
                  <a:srgbClr val="0000FF"/>
                </a:solidFill>
              </a:rPr>
              <a:t> y </a:t>
            </a:r>
            <a:r>
              <a:rPr lang="en-US" sz="1900" b="1" i="1" dirty="0" err="1">
                <a:solidFill>
                  <a:srgbClr val="0000FF"/>
                </a:solidFill>
              </a:rPr>
              <a:t>tế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công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bằng</a:t>
            </a:r>
            <a:r>
              <a:rPr lang="en-US" sz="1900" b="1" i="1" dirty="0">
                <a:solidFill>
                  <a:srgbClr val="0000FF"/>
                </a:solidFill>
              </a:rPr>
              <a:t>, </a:t>
            </a:r>
            <a:r>
              <a:rPr lang="en-US" sz="1900" b="1" i="1" dirty="0" err="1">
                <a:solidFill>
                  <a:srgbClr val="0000FF"/>
                </a:solidFill>
              </a:rPr>
              <a:t>chất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lượng</a:t>
            </a:r>
            <a:r>
              <a:rPr lang="en-US" sz="1900" b="1" i="1" dirty="0">
                <a:solidFill>
                  <a:srgbClr val="0000FF"/>
                </a:solidFill>
              </a:rPr>
              <a:t>, </a:t>
            </a:r>
            <a:r>
              <a:rPr lang="en-US" sz="1900" b="1" i="1" dirty="0" smtClean="0">
                <a:solidFill>
                  <a:srgbClr val="0000FF"/>
                </a:solidFill>
              </a:rPr>
              <a:t>   </a:t>
            </a:r>
            <a:r>
              <a:rPr lang="en-US" sz="1900" b="1" i="1" dirty="0" err="1" smtClean="0">
                <a:solidFill>
                  <a:srgbClr val="0000FF"/>
                </a:solidFill>
              </a:rPr>
              <a:t>hiệu</a:t>
            </a:r>
            <a:r>
              <a:rPr lang="en-US" sz="1900" b="1" i="1" dirty="0" smtClean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quả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và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hội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nhập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quốc</a:t>
            </a:r>
            <a:r>
              <a:rPr lang="en-US" sz="1900" b="1" i="1" dirty="0">
                <a:solidFill>
                  <a:srgbClr val="0000FF"/>
                </a:solidFill>
              </a:rPr>
              <a:t> </a:t>
            </a:r>
            <a:r>
              <a:rPr lang="en-US" sz="1900" b="1" i="1" dirty="0" err="1">
                <a:solidFill>
                  <a:srgbClr val="0000FF"/>
                </a:solidFill>
              </a:rPr>
              <a:t>tế</a:t>
            </a:r>
            <a:r>
              <a:rPr lang="en-US" sz="1900" b="1" i="1" dirty="0">
                <a:solidFill>
                  <a:srgbClr val="0000FF"/>
                </a:solidFill>
              </a:rPr>
              <a:t>.</a:t>
            </a:r>
            <a:r>
              <a:rPr lang="en-US" sz="1900" b="1" dirty="0">
                <a:solidFill>
                  <a:srgbClr val="0000FF"/>
                </a:solidFill>
              </a:rPr>
              <a:t> </a:t>
            </a:r>
            <a:endParaRPr lang="en-US" sz="1900" b="1" dirty="0" smtClean="0">
              <a:solidFill>
                <a:srgbClr val="0000FF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900" b="1" dirty="0" smtClean="0">
                <a:solidFill>
                  <a:srgbClr val="006600"/>
                </a:solidFill>
              </a:rPr>
              <a:t>- </a:t>
            </a:r>
            <a:r>
              <a:rPr lang="en-US" sz="1900" b="1" dirty="0" err="1" smtClean="0">
                <a:solidFill>
                  <a:srgbClr val="006600"/>
                </a:solidFill>
              </a:rPr>
              <a:t>Phát</a:t>
            </a:r>
            <a:r>
              <a:rPr lang="en-US" sz="1900" b="1" dirty="0" smtClean="0">
                <a:solidFill>
                  <a:srgbClr val="006600"/>
                </a:solidFill>
              </a:rPr>
              <a:t> </a:t>
            </a:r>
            <a:r>
              <a:rPr lang="en-US" sz="1900" b="1" dirty="0" err="1">
                <a:solidFill>
                  <a:srgbClr val="006600"/>
                </a:solidFill>
              </a:rPr>
              <a:t>triển</a:t>
            </a:r>
            <a:r>
              <a:rPr lang="en-US" sz="1900" b="1" dirty="0">
                <a:solidFill>
                  <a:srgbClr val="006600"/>
                </a:solidFill>
              </a:rPr>
              <a:t> </a:t>
            </a:r>
            <a:r>
              <a:rPr lang="en-US" sz="1900" b="1" dirty="0" err="1">
                <a:solidFill>
                  <a:srgbClr val="006600"/>
                </a:solidFill>
              </a:rPr>
              <a:t>nền</a:t>
            </a:r>
            <a:r>
              <a:rPr lang="en-US" sz="1900" b="1" dirty="0">
                <a:solidFill>
                  <a:srgbClr val="006600"/>
                </a:solidFill>
              </a:rPr>
              <a:t> y </a:t>
            </a:r>
            <a:r>
              <a:rPr lang="en-US" sz="1900" b="1" dirty="0" err="1">
                <a:solidFill>
                  <a:srgbClr val="006600"/>
                </a:solidFill>
              </a:rPr>
              <a:t>học</a:t>
            </a:r>
            <a:r>
              <a:rPr lang="en-US" sz="1900" b="1" dirty="0">
                <a:solidFill>
                  <a:srgbClr val="006600"/>
                </a:solidFill>
              </a:rPr>
              <a:t> </a:t>
            </a:r>
            <a:r>
              <a:rPr lang="en-US" sz="1900" b="1" dirty="0" err="1">
                <a:solidFill>
                  <a:srgbClr val="006600"/>
                </a:solidFill>
              </a:rPr>
              <a:t>khoa</a:t>
            </a:r>
            <a:r>
              <a:rPr lang="en-US" sz="1900" b="1" dirty="0">
                <a:solidFill>
                  <a:srgbClr val="006600"/>
                </a:solidFill>
              </a:rPr>
              <a:t> </a:t>
            </a:r>
            <a:r>
              <a:rPr lang="en-US" sz="1900" b="1" dirty="0" err="1">
                <a:solidFill>
                  <a:srgbClr val="006600"/>
                </a:solidFill>
              </a:rPr>
              <a:t>học</a:t>
            </a:r>
            <a:r>
              <a:rPr lang="en-US" sz="1900" b="1" dirty="0">
                <a:solidFill>
                  <a:srgbClr val="006600"/>
                </a:solidFill>
              </a:rPr>
              <a:t>, </a:t>
            </a:r>
            <a:r>
              <a:rPr lang="en-US" sz="1900" b="1" dirty="0" err="1">
                <a:solidFill>
                  <a:srgbClr val="006600"/>
                </a:solidFill>
              </a:rPr>
              <a:t>dân</a:t>
            </a:r>
            <a:r>
              <a:rPr lang="en-US" sz="1900" b="1" dirty="0">
                <a:solidFill>
                  <a:srgbClr val="006600"/>
                </a:solidFill>
              </a:rPr>
              <a:t> </a:t>
            </a:r>
            <a:r>
              <a:rPr lang="en-US" sz="1900" b="1" dirty="0" err="1">
                <a:solidFill>
                  <a:srgbClr val="006600"/>
                </a:solidFill>
              </a:rPr>
              <a:t>tộc</a:t>
            </a:r>
            <a:r>
              <a:rPr lang="en-US" sz="1900" b="1" dirty="0">
                <a:solidFill>
                  <a:srgbClr val="006600"/>
                </a:solidFill>
              </a:rPr>
              <a:t> </a:t>
            </a:r>
            <a:r>
              <a:rPr lang="en-US" sz="1900" b="1" dirty="0" err="1">
                <a:solidFill>
                  <a:srgbClr val="006600"/>
                </a:solidFill>
              </a:rPr>
              <a:t>và</a:t>
            </a:r>
            <a:r>
              <a:rPr lang="en-US" sz="1900" b="1" dirty="0">
                <a:solidFill>
                  <a:srgbClr val="006600"/>
                </a:solidFill>
              </a:rPr>
              <a:t> </a:t>
            </a:r>
            <a:r>
              <a:rPr lang="en-US" sz="1900" b="1" dirty="0" err="1">
                <a:solidFill>
                  <a:srgbClr val="006600"/>
                </a:solidFill>
              </a:rPr>
              <a:t>đại</a:t>
            </a:r>
            <a:r>
              <a:rPr lang="en-US" sz="1900" b="1" dirty="0">
                <a:solidFill>
                  <a:srgbClr val="006600"/>
                </a:solidFill>
              </a:rPr>
              <a:t> </a:t>
            </a:r>
            <a:r>
              <a:rPr lang="en-US" sz="1900" b="1" dirty="0" err="1">
                <a:solidFill>
                  <a:srgbClr val="006600"/>
                </a:solidFill>
              </a:rPr>
              <a:t>chúng</a:t>
            </a:r>
            <a:r>
              <a:rPr lang="en-US" sz="1900" b="1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5663" y="3361492"/>
            <a:ext cx="57763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1900" b="1" i="1" dirty="0" err="1">
                <a:solidFill>
                  <a:srgbClr val="333300"/>
                </a:solidFill>
              </a:rPr>
              <a:t>Bảo</a:t>
            </a:r>
            <a:r>
              <a:rPr lang="en-US" sz="1900" b="1" i="1" dirty="0">
                <a:solidFill>
                  <a:srgbClr val="333300"/>
                </a:solidFill>
              </a:rPr>
              <a:t> </a:t>
            </a:r>
            <a:r>
              <a:rPr lang="en-US" sz="1900" b="1" i="1" dirty="0" err="1">
                <a:solidFill>
                  <a:srgbClr val="333300"/>
                </a:solidFill>
              </a:rPr>
              <a:t>đảm</a:t>
            </a:r>
            <a:r>
              <a:rPr lang="en-US" sz="1900" b="1" i="1" dirty="0">
                <a:solidFill>
                  <a:srgbClr val="333300"/>
                </a:solidFill>
              </a:rPr>
              <a:t> </a:t>
            </a:r>
            <a:r>
              <a:rPr lang="en-US" sz="1900" b="1" i="1" dirty="0" err="1">
                <a:solidFill>
                  <a:srgbClr val="333300"/>
                </a:solidFill>
              </a:rPr>
              <a:t>mọi</a:t>
            </a:r>
            <a:r>
              <a:rPr lang="en-US" sz="1900" b="1" i="1" dirty="0">
                <a:solidFill>
                  <a:srgbClr val="333300"/>
                </a:solidFill>
              </a:rPr>
              <a:t> </a:t>
            </a:r>
            <a:r>
              <a:rPr lang="en-US" sz="1900" b="1" i="1" dirty="0" err="1">
                <a:solidFill>
                  <a:srgbClr val="333300"/>
                </a:solidFill>
              </a:rPr>
              <a:t>người</a:t>
            </a:r>
            <a:r>
              <a:rPr lang="en-US" sz="1900" b="1" i="1" dirty="0">
                <a:solidFill>
                  <a:srgbClr val="333300"/>
                </a:solidFill>
              </a:rPr>
              <a:t> </a:t>
            </a:r>
            <a:r>
              <a:rPr lang="en-US" sz="1900" b="1" i="1" dirty="0" err="1">
                <a:solidFill>
                  <a:srgbClr val="333300"/>
                </a:solidFill>
              </a:rPr>
              <a:t>dân</a:t>
            </a:r>
            <a:r>
              <a:rPr lang="en-US" sz="1900" b="1" i="1" dirty="0">
                <a:solidFill>
                  <a:srgbClr val="333300"/>
                </a:solidFill>
              </a:rPr>
              <a:t> </a:t>
            </a:r>
            <a:r>
              <a:rPr lang="en-US" sz="1900" b="1" i="1" dirty="0" err="1">
                <a:solidFill>
                  <a:srgbClr val="333300"/>
                </a:solidFill>
              </a:rPr>
              <a:t>đều</a:t>
            </a:r>
            <a:r>
              <a:rPr lang="en-US" sz="1900" b="1" i="1" dirty="0">
                <a:solidFill>
                  <a:srgbClr val="333300"/>
                </a:solidFill>
              </a:rPr>
              <a:t> </a:t>
            </a:r>
            <a:r>
              <a:rPr lang="en-US" sz="1900" b="1" i="1" dirty="0" err="1">
                <a:solidFill>
                  <a:srgbClr val="333300"/>
                </a:solidFill>
              </a:rPr>
              <a:t>được</a:t>
            </a:r>
            <a:r>
              <a:rPr lang="en-US" sz="1900" b="1" i="1" dirty="0">
                <a:solidFill>
                  <a:srgbClr val="333300"/>
                </a:solidFill>
              </a:rPr>
              <a:t> </a:t>
            </a:r>
            <a:r>
              <a:rPr lang="en-US" sz="1900" b="1" i="1" dirty="0" err="1">
                <a:solidFill>
                  <a:srgbClr val="333300"/>
                </a:solidFill>
              </a:rPr>
              <a:t>quản</a:t>
            </a:r>
            <a:r>
              <a:rPr lang="en-US" sz="1900" b="1" i="1" dirty="0">
                <a:solidFill>
                  <a:srgbClr val="333300"/>
                </a:solidFill>
              </a:rPr>
              <a:t> </a:t>
            </a:r>
            <a:r>
              <a:rPr lang="en-US" sz="1900" b="1" i="1" dirty="0" err="1">
                <a:solidFill>
                  <a:srgbClr val="333300"/>
                </a:solidFill>
              </a:rPr>
              <a:t>lý</a:t>
            </a:r>
            <a:r>
              <a:rPr lang="en-US" sz="1900" b="1" i="1" dirty="0">
                <a:solidFill>
                  <a:srgbClr val="333300"/>
                </a:solidFill>
              </a:rPr>
              <a:t>, </a:t>
            </a:r>
            <a:r>
              <a:rPr lang="en-US" sz="1900" b="1" i="1" dirty="0" smtClean="0">
                <a:solidFill>
                  <a:srgbClr val="333300"/>
                </a:solidFill>
              </a:rPr>
              <a:t>    </a:t>
            </a:r>
            <a:r>
              <a:rPr lang="en-US" sz="1900" b="1" i="1" dirty="0" err="1" smtClean="0">
                <a:solidFill>
                  <a:srgbClr val="333300"/>
                </a:solidFill>
              </a:rPr>
              <a:t>chăm</a:t>
            </a:r>
            <a:r>
              <a:rPr lang="en-US" sz="1900" b="1" i="1" dirty="0" smtClean="0">
                <a:solidFill>
                  <a:srgbClr val="333300"/>
                </a:solidFill>
              </a:rPr>
              <a:t> </a:t>
            </a:r>
            <a:r>
              <a:rPr lang="en-US" sz="1900" b="1" i="1" dirty="0" err="1">
                <a:solidFill>
                  <a:srgbClr val="333300"/>
                </a:solidFill>
              </a:rPr>
              <a:t>sóc</a:t>
            </a:r>
            <a:r>
              <a:rPr lang="en-US" sz="1900" b="1" i="1" dirty="0">
                <a:solidFill>
                  <a:srgbClr val="333300"/>
                </a:solidFill>
              </a:rPr>
              <a:t> </a:t>
            </a:r>
            <a:r>
              <a:rPr lang="en-US" sz="1900" b="1" i="1" dirty="0" err="1">
                <a:solidFill>
                  <a:srgbClr val="333300"/>
                </a:solidFill>
              </a:rPr>
              <a:t>sức</a:t>
            </a:r>
            <a:r>
              <a:rPr lang="en-US" sz="1900" b="1" i="1" dirty="0">
                <a:solidFill>
                  <a:srgbClr val="333300"/>
                </a:solidFill>
              </a:rPr>
              <a:t> </a:t>
            </a:r>
            <a:r>
              <a:rPr lang="en-US" sz="1900" b="1" i="1" dirty="0" err="1">
                <a:solidFill>
                  <a:srgbClr val="333300"/>
                </a:solidFill>
              </a:rPr>
              <a:t>khoẻ</a:t>
            </a:r>
            <a:r>
              <a:rPr lang="en-US" sz="1900" b="1" i="1" dirty="0">
                <a:solidFill>
                  <a:srgbClr val="333300"/>
                </a:solidFill>
              </a:rPr>
              <a:t>. </a:t>
            </a:r>
            <a:endParaRPr lang="en-US" sz="1900" b="1" dirty="0">
              <a:solidFill>
                <a:srgbClr val="33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288304"/>
            <a:ext cx="588934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Xây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dựng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đội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ngũ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cán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bộ</a:t>
            </a:r>
            <a:r>
              <a:rPr lang="en-US" sz="1900" b="1" dirty="0">
                <a:solidFill>
                  <a:srgbClr val="C00000"/>
                </a:solidFill>
              </a:rPr>
              <a:t> y </a:t>
            </a:r>
            <a:r>
              <a:rPr lang="en-US" sz="1900" b="1" dirty="0" err="1">
                <a:solidFill>
                  <a:srgbClr val="C00000"/>
                </a:solidFill>
              </a:rPr>
              <a:t>tế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i="1" dirty="0">
                <a:solidFill>
                  <a:srgbClr val="C00000"/>
                </a:solidFill>
              </a:rPr>
              <a:t>"</a:t>
            </a:r>
            <a:r>
              <a:rPr lang="en-US" sz="1900" b="1" i="1" dirty="0" err="1">
                <a:solidFill>
                  <a:srgbClr val="C00000"/>
                </a:solidFill>
              </a:rPr>
              <a:t>Thầy</a:t>
            </a:r>
            <a:r>
              <a:rPr lang="en-US" sz="1900" b="1" i="1" dirty="0">
                <a:solidFill>
                  <a:srgbClr val="C00000"/>
                </a:solidFill>
              </a:rPr>
              <a:t> </a:t>
            </a:r>
            <a:r>
              <a:rPr lang="en-US" sz="1900" b="1" i="1" dirty="0" err="1" smtClean="0">
                <a:solidFill>
                  <a:srgbClr val="C00000"/>
                </a:solidFill>
              </a:rPr>
              <a:t>thuốc</a:t>
            </a:r>
            <a:r>
              <a:rPr lang="en-US" sz="1900" b="1" i="1" dirty="0">
                <a:solidFill>
                  <a:srgbClr val="C00000"/>
                </a:solidFill>
              </a:rPr>
              <a:t> </a:t>
            </a:r>
            <a:r>
              <a:rPr lang="en-US" sz="1900" b="1" i="1" dirty="0" err="1" smtClean="0">
                <a:solidFill>
                  <a:srgbClr val="C00000"/>
                </a:solidFill>
              </a:rPr>
              <a:t>như</a:t>
            </a:r>
            <a:r>
              <a:rPr lang="en-US" sz="1900" b="1" i="1" dirty="0" smtClean="0">
                <a:solidFill>
                  <a:srgbClr val="C00000"/>
                </a:solidFill>
              </a:rPr>
              <a:t>    </a:t>
            </a:r>
            <a:r>
              <a:rPr lang="en-US" sz="1900" b="1" i="1" dirty="0" err="1" smtClean="0">
                <a:solidFill>
                  <a:srgbClr val="C00000"/>
                </a:solidFill>
              </a:rPr>
              <a:t>mẹ</a:t>
            </a:r>
            <a:r>
              <a:rPr lang="en-US" sz="1900" b="1" i="1" dirty="0" smtClean="0">
                <a:solidFill>
                  <a:srgbClr val="C00000"/>
                </a:solidFill>
              </a:rPr>
              <a:t> </a:t>
            </a:r>
            <a:r>
              <a:rPr lang="en-US" sz="1900" b="1" i="1" dirty="0" err="1">
                <a:solidFill>
                  <a:srgbClr val="C00000"/>
                </a:solidFill>
              </a:rPr>
              <a:t>hiền</a:t>
            </a:r>
            <a:r>
              <a:rPr lang="en-US" sz="1900" b="1" i="1" dirty="0">
                <a:solidFill>
                  <a:srgbClr val="C00000"/>
                </a:solidFill>
              </a:rPr>
              <a:t>",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có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năng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lực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chuyên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môn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vững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vàng</a:t>
            </a:r>
            <a:r>
              <a:rPr lang="en-US" sz="1900" b="1" dirty="0">
                <a:solidFill>
                  <a:srgbClr val="C00000"/>
                </a:solidFill>
              </a:rPr>
              <a:t>, </a:t>
            </a:r>
            <a:r>
              <a:rPr lang="en-US" sz="1900" b="1" dirty="0" smtClean="0">
                <a:solidFill>
                  <a:srgbClr val="C00000"/>
                </a:solidFill>
              </a:rPr>
              <a:t>   </a:t>
            </a:r>
            <a:r>
              <a:rPr lang="en-US" sz="1900" b="1" dirty="0" err="1" smtClean="0">
                <a:solidFill>
                  <a:srgbClr val="C00000"/>
                </a:solidFill>
              </a:rPr>
              <a:t>tiếp</a:t>
            </a:r>
            <a:r>
              <a:rPr lang="en-US" sz="1900" b="1" dirty="0" smtClean="0">
                <a:solidFill>
                  <a:srgbClr val="C00000"/>
                </a:solidFill>
              </a:rPr>
              <a:t> </a:t>
            </a:r>
            <a:r>
              <a:rPr lang="en-US" sz="1900" b="1" dirty="0" err="1" smtClean="0">
                <a:solidFill>
                  <a:srgbClr val="C00000"/>
                </a:solidFill>
              </a:rPr>
              <a:t>cận</a:t>
            </a:r>
            <a:r>
              <a:rPr lang="en-US" sz="1900" b="1" dirty="0" smtClean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trình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độ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quốc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tế</a:t>
            </a:r>
            <a:r>
              <a:rPr lang="en-US" sz="1900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5486400"/>
            <a:ext cx="59317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sz="1900" b="1" dirty="0" err="1">
                <a:solidFill>
                  <a:srgbClr val="009900"/>
                </a:solidFill>
              </a:rPr>
              <a:t>Nâng</a:t>
            </a:r>
            <a:r>
              <a:rPr lang="en-US" sz="1900" b="1" dirty="0">
                <a:solidFill>
                  <a:srgbClr val="009900"/>
                </a:solidFill>
              </a:rPr>
              <a:t> </a:t>
            </a:r>
            <a:r>
              <a:rPr lang="en-US" sz="1900" b="1" dirty="0" err="1">
                <a:solidFill>
                  <a:srgbClr val="009900"/>
                </a:solidFill>
              </a:rPr>
              <a:t>cao</a:t>
            </a:r>
            <a:r>
              <a:rPr lang="en-US" sz="1900" b="1" dirty="0">
                <a:solidFill>
                  <a:srgbClr val="009900"/>
                </a:solidFill>
              </a:rPr>
              <a:t> </a:t>
            </a:r>
            <a:r>
              <a:rPr lang="en-US" sz="1900" b="1" dirty="0" err="1">
                <a:solidFill>
                  <a:srgbClr val="009900"/>
                </a:solidFill>
              </a:rPr>
              <a:t>năng</a:t>
            </a:r>
            <a:r>
              <a:rPr lang="en-US" sz="1900" b="1" dirty="0">
                <a:solidFill>
                  <a:srgbClr val="009900"/>
                </a:solidFill>
              </a:rPr>
              <a:t> </a:t>
            </a:r>
            <a:r>
              <a:rPr lang="en-US" sz="1900" b="1" dirty="0" err="1">
                <a:solidFill>
                  <a:srgbClr val="009900"/>
                </a:solidFill>
              </a:rPr>
              <a:t>lực</a:t>
            </a:r>
            <a:r>
              <a:rPr lang="en-US" sz="1900" b="1" dirty="0">
                <a:solidFill>
                  <a:srgbClr val="009900"/>
                </a:solidFill>
              </a:rPr>
              <a:t> </a:t>
            </a:r>
            <a:r>
              <a:rPr lang="en-US" sz="1900" b="1" dirty="0" err="1">
                <a:solidFill>
                  <a:srgbClr val="009900"/>
                </a:solidFill>
              </a:rPr>
              <a:t>cạnh</a:t>
            </a:r>
            <a:r>
              <a:rPr lang="en-US" sz="1900" b="1" dirty="0">
                <a:solidFill>
                  <a:srgbClr val="009900"/>
                </a:solidFill>
              </a:rPr>
              <a:t> </a:t>
            </a:r>
            <a:r>
              <a:rPr lang="en-US" sz="1900" b="1" dirty="0" err="1">
                <a:solidFill>
                  <a:srgbClr val="009900"/>
                </a:solidFill>
              </a:rPr>
              <a:t>tranh</a:t>
            </a:r>
            <a:r>
              <a:rPr lang="en-US" sz="1900" b="1" dirty="0">
                <a:solidFill>
                  <a:srgbClr val="009900"/>
                </a:solidFill>
              </a:rPr>
              <a:t> </a:t>
            </a:r>
            <a:r>
              <a:rPr lang="en-US" sz="1900" b="1" dirty="0" err="1">
                <a:solidFill>
                  <a:srgbClr val="009900"/>
                </a:solidFill>
              </a:rPr>
              <a:t>trong</a:t>
            </a:r>
            <a:r>
              <a:rPr lang="en-US" sz="1900" b="1" dirty="0">
                <a:solidFill>
                  <a:srgbClr val="009900"/>
                </a:solidFill>
              </a:rPr>
              <a:t> </a:t>
            </a:r>
            <a:r>
              <a:rPr lang="en-US" sz="1900" b="1" dirty="0" err="1">
                <a:solidFill>
                  <a:srgbClr val="009900"/>
                </a:solidFill>
              </a:rPr>
              <a:t>chuỗi</a:t>
            </a:r>
            <a:r>
              <a:rPr lang="en-US" sz="1900" b="1" dirty="0">
                <a:solidFill>
                  <a:srgbClr val="009900"/>
                </a:solidFill>
              </a:rPr>
              <a:t> </a:t>
            </a:r>
            <a:r>
              <a:rPr lang="en-US" sz="1900" b="1" dirty="0" err="1">
                <a:solidFill>
                  <a:srgbClr val="009900"/>
                </a:solidFill>
              </a:rPr>
              <a:t>sản</a:t>
            </a:r>
            <a:r>
              <a:rPr lang="en-US" sz="1900" b="1" dirty="0">
                <a:solidFill>
                  <a:srgbClr val="009900"/>
                </a:solidFill>
              </a:rPr>
              <a:t> </a:t>
            </a:r>
            <a:r>
              <a:rPr lang="en-US" sz="1900" b="1" dirty="0" err="1">
                <a:solidFill>
                  <a:srgbClr val="009900"/>
                </a:solidFill>
              </a:rPr>
              <a:t>xuất</a:t>
            </a:r>
            <a:r>
              <a:rPr lang="en-US" sz="1900" b="1" dirty="0">
                <a:solidFill>
                  <a:srgbClr val="009900"/>
                </a:solidFill>
              </a:rPr>
              <a:t>, </a:t>
            </a:r>
            <a:r>
              <a:rPr lang="en-US" sz="1900" b="1" dirty="0" err="1">
                <a:solidFill>
                  <a:srgbClr val="009900"/>
                </a:solidFill>
              </a:rPr>
              <a:t>cung</a:t>
            </a:r>
            <a:r>
              <a:rPr lang="en-US" sz="1900" b="1" dirty="0">
                <a:solidFill>
                  <a:srgbClr val="009900"/>
                </a:solidFill>
              </a:rPr>
              <a:t> </a:t>
            </a:r>
            <a:r>
              <a:rPr lang="en-US" sz="1900" b="1" dirty="0" err="1">
                <a:solidFill>
                  <a:srgbClr val="009900"/>
                </a:solidFill>
              </a:rPr>
              <a:t>ứng</a:t>
            </a:r>
            <a:r>
              <a:rPr lang="en-US" sz="1900" b="1" dirty="0">
                <a:solidFill>
                  <a:srgbClr val="009900"/>
                </a:solidFill>
              </a:rPr>
              <a:t> </a:t>
            </a:r>
            <a:r>
              <a:rPr lang="en-US" sz="1900" b="1" dirty="0" err="1">
                <a:solidFill>
                  <a:srgbClr val="009900"/>
                </a:solidFill>
              </a:rPr>
              <a:t>dược</a:t>
            </a:r>
            <a:r>
              <a:rPr lang="en-US" sz="1900" b="1" dirty="0">
                <a:solidFill>
                  <a:srgbClr val="009900"/>
                </a:solidFill>
              </a:rPr>
              <a:t> </a:t>
            </a:r>
            <a:r>
              <a:rPr lang="en-US" sz="1900" b="1" dirty="0" err="1">
                <a:solidFill>
                  <a:srgbClr val="009900"/>
                </a:solidFill>
              </a:rPr>
              <a:t>phẩm</a:t>
            </a:r>
            <a:r>
              <a:rPr lang="en-US" sz="1900" b="1" dirty="0">
                <a:solidFill>
                  <a:srgbClr val="009900"/>
                </a:solidFill>
              </a:rPr>
              <a:t>, </a:t>
            </a:r>
            <a:r>
              <a:rPr lang="en-US" sz="1900" b="1" dirty="0" err="1">
                <a:solidFill>
                  <a:srgbClr val="009900"/>
                </a:solidFill>
              </a:rPr>
              <a:t>dịch</a:t>
            </a:r>
            <a:r>
              <a:rPr lang="en-US" sz="1900" b="1" dirty="0">
                <a:solidFill>
                  <a:srgbClr val="009900"/>
                </a:solidFill>
              </a:rPr>
              <a:t> </a:t>
            </a:r>
            <a:r>
              <a:rPr lang="en-US" sz="1900" b="1" dirty="0" err="1">
                <a:solidFill>
                  <a:srgbClr val="009900"/>
                </a:solidFill>
              </a:rPr>
              <a:t>vụ</a:t>
            </a:r>
            <a:r>
              <a:rPr lang="en-US" sz="1900" b="1" dirty="0">
                <a:solidFill>
                  <a:srgbClr val="009900"/>
                </a:solidFill>
              </a:rPr>
              <a:t> y </a:t>
            </a:r>
            <a:r>
              <a:rPr lang="en-US" sz="1900" b="1" dirty="0" err="1">
                <a:solidFill>
                  <a:srgbClr val="009900"/>
                </a:solidFill>
              </a:rPr>
              <a:t>tế</a:t>
            </a:r>
            <a:r>
              <a:rPr lang="en-US" sz="1900" b="1" dirty="0" smtClean="0">
                <a:solidFill>
                  <a:srgbClr val="009900"/>
                </a:solidFill>
              </a:rPr>
              <a:t>.</a:t>
            </a:r>
            <a:endParaRPr lang="en-US" sz="1900" b="1" dirty="0">
              <a:solidFill>
                <a:srgbClr val="0099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B7B57E-3355-4544-93E9-79849700CCDB}" type="slidenum">
              <a:rPr lang="en-US" sz="1600" b="1" smtClean="0"/>
              <a:pPr/>
              <a:t>42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4573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b. </a:t>
            </a:r>
            <a:r>
              <a:rPr lang="en-US" sz="2400" dirty="0" err="1">
                <a:solidFill>
                  <a:srgbClr val="0000FF"/>
                </a:solidFill>
              </a:rPr>
              <a:t>Mục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tiêu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cụ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thể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570165"/>
              </p:ext>
            </p:extLst>
          </p:nvPr>
        </p:nvGraphicFramePr>
        <p:xfrm>
          <a:off x="0" y="838200"/>
          <a:ext cx="9143998" cy="5743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620"/>
                <a:gridCol w="4779580"/>
                <a:gridCol w="1828800"/>
                <a:gridCol w="1904998"/>
              </a:tblGrid>
              <a:tr h="8582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Số</a:t>
                      </a:r>
                      <a:r>
                        <a:rPr lang="en-US" sz="2000" baseline="0" dirty="0" smtClean="0"/>
                        <a:t> TT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err="1" smtClean="0">
                          <a:effectLst/>
                        </a:rPr>
                        <a:t>Tiêu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chí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cụ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thể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 smtClean="0">
                          <a:effectLst/>
                        </a:rPr>
                        <a:t>Đến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năm</a:t>
                      </a:r>
                      <a:r>
                        <a:rPr lang="en-US" sz="2000" kern="1200" dirty="0" smtClean="0">
                          <a:effectLst/>
                        </a:rPr>
                        <a:t> 2025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 smtClean="0">
                          <a:effectLst/>
                        </a:rPr>
                        <a:t>Đến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năm</a:t>
                      </a:r>
                      <a:r>
                        <a:rPr lang="en-US" sz="2000" kern="1200" dirty="0" smtClean="0">
                          <a:effectLst/>
                        </a:rPr>
                        <a:t> 2030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89558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Tuổi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thọ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trung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bình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Số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năm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sống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khoẻ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tối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thiểu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- 74,5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tuổi</a:t>
                      </a:r>
                      <a:endParaRPr lang="en-US" sz="2000" b="1" kern="1200" dirty="0" smtClean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- 67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năm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- 75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tuổi</a:t>
                      </a:r>
                      <a:endParaRPr lang="en-US" sz="2000" b="1" kern="1200" dirty="0" smtClean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- 68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năm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4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990099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99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990099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990099"/>
                          </a:solidFill>
                          <a:effectLst/>
                        </a:rPr>
                        <a:t>Dân</a:t>
                      </a:r>
                      <a:r>
                        <a:rPr lang="en-US" sz="2000" b="1" kern="1200" dirty="0" smtClean="0">
                          <a:solidFill>
                            <a:srgbClr val="990099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990099"/>
                          </a:solidFill>
                          <a:effectLst/>
                        </a:rPr>
                        <a:t>số</a:t>
                      </a:r>
                      <a:r>
                        <a:rPr lang="en-US" sz="2000" b="1" kern="1200" dirty="0" smtClean="0">
                          <a:solidFill>
                            <a:srgbClr val="990099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990099"/>
                          </a:solidFill>
                          <a:effectLst/>
                        </a:rPr>
                        <a:t>tham</a:t>
                      </a:r>
                      <a:r>
                        <a:rPr lang="en-US" sz="2000" b="1" kern="1200" dirty="0" smtClean="0">
                          <a:solidFill>
                            <a:srgbClr val="990099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990099"/>
                          </a:solidFill>
                          <a:effectLst/>
                        </a:rPr>
                        <a:t>gia</a:t>
                      </a:r>
                      <a:r>
                        <a:rPr lang="en-US" sz="2000" b="1" kern="1200" dirty="0" smtClean="0">
                          <a:solidFill>
                            <a:srgbClr val="990099"/>
                          </a:solidFill>
                          <a:effectLst/>
                        </a:rPr>
                        <a:t> BHYT. 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990099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990099"/>
                          </a:solidFill>
                          <a:effectLst/>
                        </a:rPr>
                        <a:t>Số</a:t>
                      </a:r>
                      <a:r>
                        <a:rPr lang="en-US" sz="2000" b="1" kern="1200" dirty="0" smtClean="0">
                          <a:solidFill>
                            <a:srgbClr val="990099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990099"/>
                          </a:solidFill>
                          <a:effectLst/>
                        </a:rPr>
                        <a:t>tiền</a:t>
                      </a:r>
                      <a:r>
                        <a:rPr lang="en-US" sz="2000" b="1" kern="1200" dirty="0" smtClean="0">
                          <a:solidFill>
                            <a:srgbClr val="990099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990099"/>
                          </a:solidFill>
                          <a:effectLst/>
                        </a:rPr>
                        <a:t>hộ</a:t>
                      </a:r>
                      <a:r>
                        <a:rPr lang="en-US" sz="2000" b="1" kern="1200" dirty="0" smtClean="0">
                          <a:solidFill>
                            <a:srgbClr val="990099"/>
                          </a:solidFill>
                          <a:effectLst/>
                        </a:rPr>
                        <a:t> GĐ</a:t>
                      </a:r>
                      <a:r>
                        <a:rPr lang="en-US" sz="2000" b="1" kern="1200" baseline="0" dirty="0" smtClean="0">
                          <a:solidFill>
                            <a:srgbClr val="990099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rgbClr val="990099"/>
                          </a:solidFill>
                          <a:effectLst/>
                        </a:rPr>
                        <a:t>chi </a:t>
                      </a:r>
                      <a:r>
                        <a:rPr lang="en-US" sz="2000" b="1" kern="1200" dirty="0" err="1" smtClean="0">
                          <a:solidFill>
                            <a:srgbClr val="990099"/>
                          </a:solidFill>
                          <a:effectLst/>
                        </a:rPr>
                        <a:t>trực</a:t>
                      </a:r>
                      <a:r>
                        <a:rPr lang="en-US" sz="2000" b="1" kern="1200" baseline="0" dirty="0" smtClean="0">
                          <a:solidFill>
                            <a:srgbClr val="990099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rgbClr val="990099"/>
                          </a:solidFill>
                          <a:effectLst/>
                        </a:rPr>
                        <a:t>tiếp</a:t>
                      </a:r>
                      <a:r>
                        <a:rPr lang="en-US" sz="2000" b="1" kern="1200" baseline="0" dirty="0" smtClean="0">
                          <a:solidFill>
                            <a:srgbClr val="990099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990099"/>
                          </a:solidFill>
                          <a:effectLst/>
                        </a:rPr>
                        <a:t>cho</a:t>
                      </a:r>
                      <a:r>
                        <a:rPr lang="en-US" sz="2000" b="1" kern="1200" dirty="0" smtClean="0">
                          <a:solidFill>
                            <a:srgbClr val="990099"/>
                          </a:solidFill>
                          <a:effectLst/>
                        </a:rPr>
                        <a:t> y </a:t>
                      </a:r>
                      <a:r>
                        <a:rPr lang="en-US" sz="2000" b="1" kern="1200" dirty="0" err="1" smtClean="0">
                          <a:solidFill>
                            <a:srgbClr val="990099"/>
                          </a:solidFill>
                          <a:effectLst/>
                        </a:rPr>
                        <a:t>tế</a:t>
                      </a:r>
                      <a:endParaRPr lang="en-US" sz="2000" b="1" dirty="0">
                        <a:solidFill>
                          <a:srgbClr val="99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990099"/>
                          </a:solidFill>
                          <a:effectLst/>
                        </a:rPr>
                        <a:t>- 95% 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990099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990099"/>
                          </a:solidFill>
                          <a:effectLst/>
                        </a:rPr>
                        <a:t>Giảm</a:t>
                      </a:r>
                      <a:r>
                        <a:rPr lang="en-US" sz="2000" b="1" kern="1200" dirty="0" smtClean="0">
                          <a:solidFill>
                            <a:srgbClr val="990099"/>
                          </a:solidFill>
                          <a:effectLst/>
                        </a:rPr>
                        <a:t> 35%.</a:t>
                      </a:r>
                      <a:endParaRPr lang="en-US" sz="2000" b="1" dirty="0">
                        <a:solidFill>
                          <a:srgbClr val="99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990099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990099"/>
                          </a:solidFill>
                          <a:effectLst/>
                        </a:rPr>
                        <a:t>trên</a:t>
                      </a:r>
                      <a:r>
                        <a:rPr lang="en-US" sz="2000" b="1" kern="1200" dirty="0" smtClean="0">
                          <a:solidFill>
                            <a:srgbClr val="990099"/>
                          </a:solidFill>
                          <a:effectLst/>
                        </a:rPr>
                        <a:t> 95%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990099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990099"/>
                          </a:solidFill>
                          <a:effectLst/>
                        </a:rPr>
                        <a:t>Giảm</a:t>
                      </a:r>
                      <a:r>
                        <a:rPr lang="en-US" sz="2000" b="1" kern="1200" dirty="0" smtClean="0">
                          <a:solidFill>
                            <a:srgbClr val="990099"/>
                          </a:solidFill>
                          <a:effectLst/>
                        </a:rPr>
                        <a:t> 30%.</a:t>
                      </a:r>
                      <a:endParaRPr lang="en-US" sz="2000" b="1" dirty="0">
                        <a:solidFill>
                          <a:srgbClr val="99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95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660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33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Tiêm</a:t>
                      </a: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chủng</a:t>
                      </a: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mở</a:t>
                      </a: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rộng</a:t>
                      </a: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tối</a:t>
                      </a: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thiểu</a:t>
                      </a: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đạt</a:t>
                      </a:r>
                      <a:endParaRPr lang="en-US" sz="2000" b="1" kern="1200" dirty="0" smtClean="0">
                        <a:solidFill>
                          <a:srgbClr val="33660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Giảm</a:t>
                      </a: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tỉ</a:t>
                      </a: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suất</a:t>
                      </a: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tử</a:t>
                      </a: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vong</a:t>
                      </a:r>
                      <a:r>
                        <a:rPr lang="en-US" sz="2000" b="1" kern="1200" baseline="0" dirty="0" smtClean="0">
                          <a:solidFill>
                            <a:srgbClr val="3366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trẻ</a:t>
                      </a: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em</a:t>
                      </a: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                                     + </a:t>
                      </a:r>
                      <a:r>
                        <a:rPr lang="en-US" sz="2000" b="1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Dưới</a:t>
                      </a: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 5 </a:t>
                      </a:r>
                      <a:r>
                        <a:rPr lang="en-US" sz="2000" b="1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tuổi</a:t>
                      </a: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 </a:t>
                      </a:r>
                    </a:p>
                    <a:p>
                      <a:pPr mar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                                     + </a:t>
                      </a:r>
                      <a:r>
                        <a:rPr lang="en-US" sz="2000" b="1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Dưới</a:t>
                      </a: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 1 </a:t>
                      </a:r>
                      <a:r>
                        <a:rPr lang="en-US" sz="2000" b="1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tuổi</a:t>
                      </a: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 </a:t>
                      </a:r>
                      <a:endParaRPr lang="en-US" sz="2000" b="1" dirty="0">
                        <a:solidFill>
                          <a:srgbClr val="33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- 95% </a:t>
                      </a:r>
                      <a:r>
                        <a:rPr lang="en-US" sz="1800" b="0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với</a:t>
                      </a:r>
                      <a:r>
                        <a:rPr lang="en-US" sz="1800" b="0" kern="1200" dirty="0" smtClean="0">
                          <a:solidFill>
                            <a:srgbClr val="336600"/>
                          </a:solidFill>
                          <a:effectLst/>
                        </a:rPr>
                        <a:t> 12 </a:t>
                      </a:r>
                      <a:r>
                        <a:rPr lang="en-US" sz="1800" b="0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loại</a:t>
                      </a:r>
                      <a:r>
                        <a:rPr lang="en-US" sz="1800" b="0" kern="1200" dirty="0" smtClean="0">
                          <a:solidFill>
                            <a:srgbClr val="336600"/>
                          </a:solidFill>
                          <a:effectLst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vắc</a:t>
                      </a:r>
                      <a:r>
                        <a:rPr lang="en-US" sz="1800" b="0" kern="1200" dirty="0" smtClean="0">
                          <a:solidFill>
                            <a:srgbClr val="336600"/>
                          </a:solidFill>
                          <a:effectLst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xin</a:t>
                      </a:r>
                      <a:r>
                        <a:rPr lang="en-US" sz="1800" b="0" kern="1200" dirty="0" smtClean="0">
                          <a:solidFill>
                            <a:srgbClr val="336600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- 18,5‰;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- 12,5‰.</a:t>
                      </a:r>
                      <a:endParaRPr lang="en-US" sz="2000" b="1" dirty="0">
                        <a:solidFill>
                          <a:srgbClr val="33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- 95% </a:t>
                      </a:r>
                      <a:r>
                        <a:rPr lang="en-US" sz="1800" b="0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với</a:t>
                      </a:r>
                      <a:r>
                        <a:rPr lang="en-US" sz="1800" b="0" kern="1200" dirty="0" smtClean="0">
                          <a:solidFill>
                            <a:srgbClr val="336600"/>
                          </a:solidFill>
                          <a:effectLst/>
                        </a:rPr>
                        <a:t> 14 </a:t>
                      </a:r>
                      <a:r>
                        <a:rPr lang="en-US" sz="1800" b="0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loại</a:t>
                      </a:r>
                      <a:r>
                        <a:rPr lang="en-US" sz="1800" b="0" kern="1200" dirty="0" smtClean="0">
                          <a:solidFill>
                            <a:srgbClr val="336600"/>
                          </a:solidFill>
                          <a:effectLst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vắc</a:t>
                      </a:r>
                      <a:r>
                        <a:rPr lang="en-US" sz="1800" b="0" kern="1200" dirty="0" smtClean="0">
                          <a:solidFill>
                            <a:srgbClr val="336600"/>
                          </a:solidFill>
                          <a:effectLst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rgbClr val="336600"/>
                          </a:solidFill>
                          <a:effectLst/>
                        </a:rPr>
                        <a:t>xin</a:t>
                      </a:r>
                      <a:endParaRPr lang="en-US" sz="1800" b="0" kern="1200" dirty="0" smtClean="0">
                        <a:solidFill>
                          <a:srgbClr val="3366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- 15‰;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336600"/>
                          </a:solidFill>
                          <a:effectLst/>
                        </a:rPr>
                        <a:t>- 10‰.</a:t>
                      </a:r>
                      <a:endParaRPr lang="en-US" sz="2000" b="1" dirty="0">
                        <a:solidFill>
                          <a:srgbClr val="33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0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3300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Suy</a:t>
                      </a: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 D.</a:t>
                      </a:r>
                      <a:r>
                        <a:rPr lang="en-US" sz="2000" b="1" kern="1200" baseline="0" dirty="0" smtClean="0">
                          <a:solidFill>
                            <a:srgbClr val="CC33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dưỡng</a:t>
                      </a: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của</a:t>
                      </a: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trẻ</a:t>
                      </a: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em</a:t>
                      </a: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dưới</a:t>
                      </a: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 5 </a:t>
                      </a:r>
                      <a:r>
                        <a:rPr lang="en-US" sz="2000" b="1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tuổi</a:t>
                      </a: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Tỉ</a:t>
                      </a: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lệ</a:t>
                      </a: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béo</a:t>
                      </a: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phì</a:t>
                      </a: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 ở </a:t>
                      </a:r>
                      <a:r>
                        <a:rPr lang="en-US" sz="2000" b="1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người</a:t>
                      </a: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trưởng</a:t>
                      </a: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thành</a:t>
                      </a: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Chiều</a:t>
                      </a: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cao</a:t>
                      </a: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trung</a:t>
                      </a: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bình</a:t>
                      </a: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 TN 18 </a:t>
                      </a:r>
                      <a:r>
                        <a:rPr lang="en-US" sz="2000" b="1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tuổi</a:t>
                      </a: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 </a:t>
                      </a:r>
                      <a:endParaRPr lang="en-US" sz="2000" b="1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dưới</a:t>
                      </a: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 20%.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dưới</a:t>
                      </a: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 12%.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kern="1200" dirty="0" smtClean="0">
                          <a:solidFill>
                            <a:srgbClr val="CC3300"/>
                          </a:solidFill>
                          <a:effectLst/>
                        </a:rPr>
                        <a:t>- </a:t>
                      </a:r>
                      <a:r>
                        <a:rPr lang="en-US" sz="2000" b="0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nam</a:t>
                      </a:r>
                      <a:r>
                        <a:rPr lang="en-US" sz="2000" b="0" kern="1200" dirty="0" smtClean="0">
                          <a:solidFill>
                            <a:srgbClr val="CC3300"/>
                          </a:solidFill>
                          <a:effectLst/>
                        </a:rPr>
                        <a:t> 167cm, 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nữ</a:t>
                      </a:r>
                      <a:r>
                        <a:rPr lang="en-US" sz="2000" b="0" kern="1200" baseline="0" dirty="0" smtClean="0">
                          <a:solidFill>
                            <a:srgbClr val="CC3300"/>
                          </a:solidFill>
                          <a:effectLst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rgbClr val="CC3300"/>
                          </a:solidFill>
                          <a:effectLst/>
                        </a:rPr>
                        <a:t>156cm.</a:t>
                      </a:r>
                      <a:endParaRPr lang="en-US" sz="2000" b="0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dưới</a:t>
                      </a: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 15%;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dưới</a:t>
                      </a:r>
                      <a:r>
                        <a:rPr lang="en-US" sz="2000" b="1" kern="1200" dirty="0" smtClean="0">
                          <a:solidFill>
                            <a:srgbClr val="CC3300"/>
                          </a:solidFill>
                          <a:effectLst/>
                        </a:rPr>
                        <a:t> 10%.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kern="1200" dirty="0" smtClean="0">
                          <a:solidFill>
                            <a:srgbClr val="CC3300"/>
                          </a:solidFill>
                          <a:effectLst/>
                        </a:rPr>
                        <a:t>- </a:t>
                      </a:r>
                      <a:r>
                        <a:rPr lang="en-US" sz="2000" b="0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nam</a:t>
                      </a:r>
                      <a:r>
                        <a:rPr lang="en-US" sz="2000" b="0" kern="1200" dirty="0" smtClean="0">
                          <a:solidFill>
                            <a:srgbClr val="CC3300"/>
                          </a:solidFill>
                          <a:effectLst/>
                        </a:rPr>
                        <a:t> 168,5cm 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kern="1200" dirty="0" err="1" smtClean="0">
                          <a:solidFill>
                            <a:srgbClr val="CC3300"/>
                          </a:solidFill>
                          <a:effectLst/>
                        </a:rPr>
                        <a:t>nữ</a:t>
                      </a:r>
                      <a:r>
                        <a:rPr lang="en-US" sz="2000" b="0" kern="1200" dirty="0" smtClean="0">
                          <a:solidFill>
                            <a:srgbClr val="CC3300"/>
                          </a:solidFill>
                          <a:effectLst/>
                        </a:rPr>
                        <a:t> 157,5 cm.</a:t>
                      </a:r>
                      <a:endParaRPr lang="en-US" sz="2000" b="0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43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1430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093751"/>
              </p:ext>
            </p:extLst>
          </p:nvPr>
        </p:nvGraphicFramePr>
        <p:xfrm>
          <a:off x="152400" y="457200"/>
          <a:ext cx="8915400" cy="611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4267200"/>
                <a:gridCol w="1981200"/>
                <a:gridCol w="1828800"/>
              </a:tblGrid>
              <a:tr h="1075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/>
                        <a:t>Số</a:t>
                      </a:r>
                      <a:r>
                        <a:rPr lang="en-US" sz="2200" baseline="0" dirty="0" smtClean="0"/>
                        <a:t> TT</a:t>
                      </a:r>
                      <a:endParaRPr lang="en-US" sz="2200" dirty="0" smtClean="0"/>
                    </a:p>
                    <a:p>
                      <a:pPr algn="ctr"/>
                      <a:endParaRPr lang="en-US" sz="2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err="1" smtClean="0">
                          <a:effectLst/>
                        </a:rPr>
                        <a:t>Tiêu</a:t>
                      </a:r>
                      <a:r>
                        <a:rPr lang="en-US" sz="2200" kern="1200" dirty="0" smtClean="0">
                          <a:effectLst/>
                        </a:rPr>
                        <a:t> </a:t>
                      </a:r>
                      <a:r>
                        <a:rPr lang="en-US" sz="2200" kern="1200" dirty="0" err="1" smtClean="0">
                          <a:effectLst/>
                        </a:rPr>
                        <a:t>chí</a:t>
                      </a:r>
                      <a:r>
                        <a:rPr lang="en-US" sz="2200" kern="1200" dirty="0" smtClean="0">
                          <a:effectLst/>
                        </a:rPr>
                        <a:t> </a:t>
                      </a:r>
                      <a:r>
                        <a:rPr lang="en-US" sz="2200" kern="1200" dirty="0" err="1" smtClean="0">
                          <a:effectLst/>
                        </a:rPr>
                        <a:t>cụ</a:t>
                      </a:r>
                      <a:r>
                        <a:rPr lang="en-US" sz="2200" kern="1200" dirty="0" smtClean="0">
                          <a:effectLst/>
                        </a:rPr>
                        <a:t> </a:t>
                      </a:r>
                      <a:r>
                        <a:rPr lang="en-US" sz="2200" kern="1200" dirty="0" err="1" smtClean="0">
                          <a:effectLst/>
                        </a:rPr>
                        <a:t>thể</a:t>
                      </a:r>
                      <a:endParaRPr lang="en-US" sz="2200" dirty="0" smtClean="0"/>
                    </a:p>
                    <a:p>
                      <a:pPr algn="ctr"/>
                      <a:endParaRPr lang="en-US" sz="2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err="1" smtClean="0">
                          <a:effectLst/>
                        </a:rPr>
                        <a:t>Đến</a:t>
                      </a:r>
                      <a:r>
                        <a:rPr lang="en-US" sz="2200" kern="1200" dirty="0" smtClean="0">
                          <a:effectLst/>
                        </a:rPr>
                        <a:t> </a:t>
                      </a:r>
                      <a:r>
                        <a:rPr lang="en-US" sz="2200" kern="1200" dirty="0" err="1" smtClean="0">
                          <a:effectLst/>
                        </a:rPr>
                        <a:t>năm</a:t>
                      </a:r>
                      <a:r>
                        <a:rPr lang="en-US" sz="2200" kern="1200" dirty="0" smtClean="0">
                          <a:effectLst/>
                        </a:rPr>
                        <a:t> 2025</a:t>
                      </a:r>
                      <a:endParaRPr lang="en-US" sz="2200" dirty="0" smtClean="0"/>
                    </a:p>
                    <a:p>
                      <a:pPr algn="ctr"/>
                      <a:endParaRPr lang="en-US" sz="2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err="1" smtClean="0">
                          <a:effectLst/>
                        </a:rPr>
                        <a:t>Đến</a:t>
                      </a:r>
                      <a:r>
                        <a:rPr lang="en-US" sz="2200" kern="1200" dirty="0" smtClean="0">
                          <a:effectLst/>
                        </a:rPr>
                        <a:t> </a:t>
                      </a:r>
                      <a:r>
                        <a:rPr lang="en-US" sz="2200" kern="1200" dirty="0" err="1" smtClean="0">
                          <a:effectLst/>
                        </a:rPr>
                        <a:t>năm</a:t>
                      </a:r>
                      <a:r>
                        <a:rPr lang="en-US" sz="2200" kern="1200" dirty="0" smtClean="0">
                          <a:effectLst/>
                        </a:rPr>
                        <a:t> 2030</a:t>
                      </a:r>
                      <a:endParaRPr lang="en-US" sz="2200" dirty="0" smtClean="0"/>
                    </a:p>
                    <a:p>
                      <a:pPr algn="ctr"/>
                      <a:endParaRPr lang="en-US" sz="2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116541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Số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dân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được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Q.lý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sức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khoẻ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; 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Trạm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y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tế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phường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quản</a:t>
                      </a:r>
                      <a:r>
                        <a:rPr lang="en-US" sz="2000" b="1" kern="12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lý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,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điều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trị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một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số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bệnh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không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lây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nhiễm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trên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90%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- 95%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trên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95%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- 100%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11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Số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giường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bệnh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viện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, 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Số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bác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sĩ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,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dược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sĩ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,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điều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dưỡng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viên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trên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10.000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dân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. 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Tỉ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lệ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giường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bệnh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tư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nhân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- 30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giường</a:t>
                      </a:r>
                      <a:endParaRPr lang="en-US" sz="2000" b="1" kern="12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- 10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Bs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, 2,8 Ds</a:t>
                      </a:r>
                      <a:r>
                        <a:rPr lang="en-US" sz="2000" b="1" kern="1200" baseline="0" dirty="0" smtClean="0">
                          <a:solidFill>
                            <a:srgbClr val="C00000"/>
                          </a:solidFill>
                          <a:effectLst/>
                        </a:rPr>
                        <a:t>,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25 ĐDV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đạt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10%.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- 32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giường</a:t>
                      </a:r>
                      <a:endParaRPr lang="en-US" sz="2000" b="1" kern="12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- 11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Bs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, 3 Ds, 33 ĐDV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đạt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15%.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29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Sự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hài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lòng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của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người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dân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với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dịch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vụ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y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tế</a:t>
                      </a:r>
                      <a:endParaRPr lang="en-US" sz="2000" b="1" kern="1200" dirty="0" smtClean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trên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80%.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</a:rPr>
                        <a:t>trên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 90%.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41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-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Dịch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bệnh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AIDS,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lao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và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loại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trừ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sốt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rét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Cơ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bản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chấm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dứt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44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776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AutoShape 3"/>
          <p:cNvSpPr>
            <a:spLocks noChangeArrowheads="1"/>
          </p:cNvSpPr>
          <p:nvPr/>
        </p:nvSpPr>
        <p:spPr bwMode="ltGray">
          <a:xfrm>
            <a:off x="1038754" y="819578"/>
            <a:ext cx="7847543" cy="1151553"/>
          </a:xfrm>
          <a:prstGeom prst="roundRect">
            <a:avLst>
              <a:gd name="adj" fmla="val 16449"/>
            </a:avLst>
          </a:prstGeom>
          <a:gradFill rotWithShape="1">
            <a:gsLst>
              <a:gs pos="0">
                <a:srgbClr val="C0C0C0">
                  <a:gamma/>
                  <a:tint val="91765"/>
                  <a:invGamma/>
                </a:srgbClr>
              </a:gs>
              <a:gs pos="50000">
                <a:srgbClr val="C0C0C0">
                  <a:alpha val="30000"/>
                </a:srgbClr>
              </a:gs>
              <a:gs pos="100000">
                <a:srgbClr val="C0C0C0">
                  <a:gamma/>
                  <a:tint val="9176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AutoShape 4"/>
          <p:cNvSpPr>
            <a:spLocks noChangeArrowheads="1"/>
          </p:cNvSpPr>
          <p:nvPr/>
        </p:nvSpPr>
        <p:spPr bwMode="ltGray">
          <a:xfrm>
            <a:off x="1076010" y="2057400"/>
            <a:ext cx="7790493" cy="968483"/>
          </a:xfrm>
          <a:prstGeom prst="roundRect">
            <a:avLst>
              <a:gd name="adj" fmla="val 16227"/>
            </a:avLst>
          </a:prstGeom>
          <a:gradFill rotWithShape="1">
            <a:gsLst>
              <a:gs pos="0">
                <a:srgbClr val="C0C0C0">
                  <a:gamma/>
                  <a:tint val="91765"/>
                  <a:invGamma/>
                </a:srgbClr>
              </a:gs>
              <a:gs pos="50000">
                <a:srgbClr val="C0C0C0">
                  <a:alpha val="30000"/>
                </a:srgbClr>
              </a:gs>
              <a:gs pos="100000">
                <a:srgbClr val="C0C0C0">
                  <a:gamma/>
                  <a:tint val="9176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1" name="AutoShape 5"/>
          <p:cNvSpPr>
            <a:spLocks noChangeArrowheads="1"/>
          </p:cNvSpPr>
          <p:nvPr/>
        </p:nvSpPr>
        <p:spPr bwMode="ltGray">
          <a:xfrm>
            <a:off x="1102997" y="3127507"/>
            <a:ext cx="7790493" cy="1012851"/>
          </a:xfrm>
          <a:prstGeom prst="roundRect">
            <a:avLst>
              <a:gd name="adj" fmla="val 22019"/>
            </a:avLst>
          </a:prstGeom>
          <a:gradFill rotWithShape="1">
            <a:gsLst>
              <a:gs pos="0">
                <a:srgbClr val="C0C0C0">
                  <a:gamma/>
                  <a:tint val="91765"/>
                  <a:invGamma/>
                </a:srgbClr>
              </a:gs>
              <a:gs pos="50000">
                <a:srgbClr val="C0C0C0">
                  <a:alpha val="30000"/>
                </a:srgbClr>
              </a:gs>
              <a:gs pos="100000">
                <a:srgbClr val="C0C0C0">
                  <a:gamma/>
                  <a:tint val="9176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gray">
          <a:xfrm>
            <a:off x="1447800" y="889337"/>
            <a:ext cx="74660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/>
            <a:r>
              <a:rPr lang="en-US" sz="2000" b="1" i="1" dirty="0" smtClean="0">
                <a:solidFill>
                  <a:srgbClr val="0000FF"/>
                </a:solidFill>
              </a:rPr>
              <a:t>. </a:t>
            </a:r>
            <a:r>
              <a:rPr lang="en-US" sz="2000" b="1" dirty="0">
                <a:solidFill>
                  <a:srgbClr val="C00000"/>
                </a:solidFill>
              </a:rPr>
              <a:t>1- </a:t>
            </a:r>
            <a:r>
              <a:rPr lang="en-US" sz="2000" b="1" dirty="0" err="1">
                <a:solidFill>
                  <a:srgbClr val="C00000"/>
                </a:solidFill>
              </a:rPr>
              <a:t>Tăng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cường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sự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lãnh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đạo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của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Đảng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Q.lý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của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Nhà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nước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phát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huy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sự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tham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gia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của</a:t>
            </a:r>
            <a:r>
              <a:rPr lang="en-US" sz="2000" b="1" dirty="0">
                <a:solidFill>
                  <a:srgbClr val="C00000"/>
                </a:solidFill>
              </a:rPr>
              <a:t> MTTQVN, </a:t>
            </a:r>
            <a:r>
              <a:rPr lang="en-US" sz="2000" b="1" dirty="0" err="1">
                <a:solidFill>
                  <a:srgbClr val="C00000"/>
                </a:solidFill>
              </a:rPr>
              <a:t>các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đoàn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thể</a:t>
            </a:r>
            <a:r>
              <a:rPr lang="en-US" sz="2000" b="1" dirty="0">
                <a:solidFill>
                  <a:srgbClr val="C00000"/>
                </a:solidFill>
              </a:rPr>
              <a:t> CT-XH </a:t>
            </a:r>
            <a:r>
              <a:rPr lang="en-US" sz="2000" b="1" dirty="0" err="1">
                <a:solidFill>
                  <a:srgbClr val="C00000"/>
                </a:solidFill>
              </a:rPr>
              <a:t>và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của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toàn</a:t>
            </a:r>
            <a:r>
              <a:rPr lang="en-US" sz="2000" b="1" dirty="0">
                <a:solidFill>
                  <a:srgbClr val="C00000"/>
                </a:solidFill>
              </a:rPr>
              <a:t> XH </a:t>
            </a:r>
            <a:r>
              <a:rPr lang="en-US" sz="2000" b="1" dirty="0" err="1">
                <a:solidFill>
                  <a:srgbClr val="C00000"/>
                </a:solidFill>
              </a:rPr>
              <a:t>trong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BV, CS </a:t>
            </a:r>
            <a:r>
              <a:rPr lang="en-US" sz="2000" b="1" dirty="0" err="1" smtClean="0">
                <a:solidFill>
                  <a:srgbClr val="C00000"/>
                </a:solidFill>
              </a:rPr>
              <a:t>và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nâng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cao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sức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khoẻ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ND.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06504" name="AutoShape 8"/>
          <p:cNvSpPr>
            <a:spLocks noChangeArrowheads="1"/>
          </p:cNvSpPr>
          <p:nvPr/>
        </p:nvSpPr>
        <p:spPr bwMode="ltGray">
          <a:xfrm>
            <a:off x="155575" y="972641"/>
            <a:ext cx="1357306" cy="7688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black">
          <a:xfrm>
            <a:off x="173087" y="1174477"/>
            <a:ext cx="1300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Một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gray">
          <a:xfrm>
            <a:off x="152400" y="2237923"/>
            <a:ext cx="1357306" cy="69893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1" name="AutoShape 15"/>
          <p:cNvSpPr>
            <a:spLocks noChangeArrowheads="1"/>
          </p:cNvSpPr>
          <p:nvPr/>
        </p:nvSpPr>
        <p:spPr bwMode="ltGray">
          <a:xfrm>
            <a:off x="168275" y="3222441"/>
            <a:ext cx="1357306" cy="7688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black">
          <a:xfrm>
            <a:off x="193716" y="2478328"/>
            <a:ext cx="13095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8F8F8"/>
                </a:solidFill>
              </a:rPr>
              <a:t>Hai</a:t>
            </a:r>
            <a:endParaRPr lang="en-US" sz="2400" b="1" dirty="0">
              <a:solidFill>
                <a:srgbClr val="F8F8F8"/>
              </a:solidFill>
            </a:endParaRP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black">
          <a:xfrm>
            <a:off x="197706" y="3384790"/>
            <a:ext cx="12857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Ba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6515" name="Rectangle 19"/>
          <p:cNvSpPr>
            <a:spLocks noChangeArrowheads="1"/>
          </p:cNvSpPr>
          <p:nvPr/>
        </p:nvSpPr>
        <p:spPr bwMode="gray">
          <a:xfrm>
            <a:off x="1550924" y="2286000"/>
            <a:ext cx="74406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/>
            <a:r>
              <a:rPr lang="en-US" sz="2000" b="1" dirty="0" smtClean="0">
                <a:solidFill>
                  <a:srgbClr val="0000FF"/>
                </a:solidFill>
              </a:rPr>
              <a:t>2- </a:t>
            </a:r>
            <a:r>
              <a:rPr lang="en-US" sz="2000" b="1" dirty="0" err="1">
                <a:solidFill>
                  <a:srgbClr val="0000FF"/>
                </a:solidFill>
              </a:rPr>
              <a:t>Nâng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cao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sức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khoẻ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nhân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dân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06517" name="Rectangle 21"/>
          <p:cNvSpPr>
            <a:spLocks noChangeArrowheads="1"/>
          </p:cNvSpPr>
          <p:nvPr/>
        </p:nvSpPr>
        <p:spPr bwMode="gray">
          <a:xfrm>
            <a:off x="228600" y="609600"/>
            <a:ext cx="876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3399"/>
                </a:solidFill>
              </a:rPr>
              <a:t>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06518" name="Rectangle 2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563562"/>
          </a:xfrm>
        </p:spPr>
        <p:txBody>
          <a:bodyPr/>
          <a:lstStyle/>
          <a:p>
            <a:r>
              <a:rPr lang="en-US" dirty="0"/>
              <a:t>III- NHIỆM VỤ VÀ GIẢI PHÁP CHỦ YẾU</a:t>
            </a:r>
          </a:p>
        </p:txBody>
      </p:sp>
      <p:pic>
        <p:nvPicPr>
          <p:cNvPr id="106519" name="Picture 2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5" y="965240"/>
            <a:ext cx="1048797" cy="15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20" name="Picture 2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5" y="2297653"/>
            <a:ext cx="1048797" cy="15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21" name="Picture 2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0" y="3221578"/>
            <a:ext cx="1048797" cy="15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5"/>
          <p:cNvSpPr>
            <a:spLocks noChangeArrowheads="1"/>
          </p:cNvSpPr>
          <p:nvPr/>
        </p:nvSpPr>
        <p:spPr bwMode="ltGray">
          <a:xfrm>
            <a:off x="1087122" y="4295239"/>
            <a:ext cx="7790493" cy="1012851"/>
          </a:xfrm>
          <a:prstGeom prst="roundRect">
            <a:avLst>
              <a:gd name="adj" fmla="val 22019"/>
            </a:avLst>
          </a:prstGeom>
          <a:gradFill rotWithShape="1">
            <a:gsLst>
              <a:gs pos="0">
                <a:srgbClr val="C0C0C0">
                  <a:gamma/>
                  <a:tint val="91765"/>
                  <a:invGamma/>
                </a:srgbClr>
              </a:gs>
              <a:gs pos="50000">
                <a:srgbClr val="C0C0C0">
                  <a:alpha val="30000"/>
                </a:srgbClr>
              </a:gs>
              <a:gs pos="100000">
                <a:srgbClr val="C0C0C0">
                  <a:gamma/>
                  <a:tint val="9176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ltGray">
          <a:xfrm>
            <a:off x="152400" y="4390173"/>
            <a:ext cx="1357306" cy="768823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6613" y="4523839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Bốn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24" name="Picture 2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3" y="4371439"/>
            <a:ext cx="1134249" cy="16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5581" y="4397514"/>
            <a:ext cx="7466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4- </a:t>
            </a:r>
            <a:r>
              <a:rPr lang="en-US" sz="2000" b="1" dirty="0" err="1">
                <a:solidFill>
                  <a:srgbClr val="002060"/>
                </a:solidFill>
              </a:rPr>
              <a:t>Nâng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cao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chất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lượng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khám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chữa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bệnh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khắc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phục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căn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bản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tình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trạng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quá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tải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bệnh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viện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FA00A134-BFA4-4C82-AF63-2E9AB2826CBF}" type="slidenum">
              <a:rPr lang="en-US" sz="1600" b="1" smtClean="0"/>
              <a:pPr/>
              <a:t>45</a:t>
            </a:fld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5727" y="3254514"/>
            <a:ext cx="7339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dirty="0">
                <a:solidFill>
                  <a:srgbClr val="006600"/>
                </a:solidFill>
              </a:rPr>
              <a:t>3- </a:t>
            </a:r>
            <a:r>
              <a:rPr lang="en-US" sz="2000" b="1" dirty="0" err="1">
                <a:solidFill>
                  <a:srgbClr val="006600"/>
                </a:solidFill>
              </a:rPr>
              <a:t>Nâng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cao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năng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lực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phòng</a:t>
            </a:r>
            <a:r>
              <a:rPr lang="en-US" sz="2000" b="1" dirty="0">
                <a:solidFill>
                  <a:srgbClr val="006600"/>
                </a:solidFill>
              </a:rPr>
              <a:t>, </a:t>
            </a:r>
            <a:r>
              <a:rPr lang="en-US" sz="2000" b="1" dirty="0" err="1">
                <a:solidFill>
                  <a:srgbClr val="006600"/>
                </a:solidFill>
              </a:rPr>
              <a:t>chống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dịch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bệnh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gắn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với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đổi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mới</a:t>
            </a:r>
            <a:r>
              <a:rPr lang="en-US" sz="2000" b="1" dirty="0">
                <a:solidFill>
                  <a:srgbClr val="006600"/>
                </a:solidFill>
              </a:rPr>
              <a:t> y </a:t>
            </a:r>
            <a:r>
              <a:rPr lang="en-US" sz="2000" b="1" dirty="0" err="1">
                <a:solidFill>
                  <a:srgbClr val="006600"/>
                </a:solidFill>
              </a:rPr>
              <a:t>tế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cơ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sở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ltGray">
          <a:xfrm>
            <a:off x="1087122" y="5464149"/>
            <a:ext cx="7790493" cy="1012851"/>
          </a:xfrm>
          <a:prstGeom prst="roundRect">
            <a:avLst>
              <a:gd name="adj" fmla="val 22019"/>
            </a:avLst>
          </a:prstGeom>
          <a:gradFill rotWithShape="1">
            <a:gsLst>
              <a:gs pos="0">
                <a:srgbClr val="C0C0C0">
                  <a:gamma/>
                  <a:tint val="91765"/>
                  <a:invGamma/>
                </a:srgbClr>
              </a:gs>
              <a:gs pos="50000">
                <a:srgbClr val="C0C0C0">
                  <a:alpha val="30000"/>
                </a:srgbClr>
              </a:gs>
              <a:gs pos="100000">
                <a:srgbClr val="C0C0C0">
                  <a:gamma/>
                  <a:tint val="9176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ltGray">
          <a:xfrm>
            <a:off x="152400" y="5559083"/>
            <a:ext cx="1357306" cy="7688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black">
          <a:xfrm>
            <a:off x="181831" y="5721432"/>
            <a:ext cx="12857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C000"/>
                </a:solidFill>
              </a:rPr>
              <a:t>Năm</a:t>
            </a: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29" name="Picture 2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5" y="5558220"/>
            <a:ext cx="1048797" cy="15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5726" y="5486400"/>
            <a:ext cx="7199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3432" y="5695890"/>
            <a:ext cx="579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5. </a:t>
            </a:r>
            <a:r>
              <a:rPr lang="en-US" sz="2000" b="1" dirty="0" err="1">
                <a:solidFill>
                  <a:srgbClr val="336600"/>
                </a:solidFill>
              </a:rPr>
              <a:t>Phát</a:t>
            </a:r>
            <a:r>
              <a:rPr lang="en-US" sz="2000" b="1" dirty="0">
                <a:solidFill>
                  <a:srgbClr val="336600"/>
                </a:solidFill>
              </a:rPr>
              <a:t> </a:t>
            </a:r>
            <a:r>
              <a:rPr lang="en-US" sz="2000" b="1" dirty="0" err="1">
                <a:solidFill>
                  <a:srgbClr val="336600"/>
                </a:solidFill>
              </a:rPr>
              <a:t>triển</a:t>
            </a:r>
            <a:r>
              <a:rPr lang="en-US" sz="2000" b="1" dirty="0">
                <a:solidFill>
                  <a:srgbClr val="336600"/>
                </a:solidFill>
              </a:rPr>
              <a:t> </a:t>
            </a:r>
            <a:r>
              <a:rPr lang="en-US" sz="2000" b="1" dirty="0" err="1">
                <a:solidFill>
                  <a:srgbClr val="336600"/>
                </a:solidFill>
              </a:rPr>
              <a:t>mạnh</a:t>
            </a:r>
            <a:r>
              <a:rPr lang="en-US" sz="2000" b="1" dirty="0">
                <a:solidFill>
                  <a:srgbClr val="336600"/>
                </a:solidFill>
              </a:rPr>
              <a:t> </a:t>
            </a:r>
            <a:r>
              <a:rPr lang="en-US" sz="2000" b="1" dirty="0" err="1">
                <a:solidFill>
                  <a:srgbClr val="336600"/>
                </a:solidFill>
              </a:rPr>
              <a:t>ngành</a:t>
            </a:r>
            <a:r>
              <a:rPr lang="en-US" sz="2000" b="1" dirty="0">
                <a:solidFill>
                  <a:srgbClr val="336600"/>
                </a:solidFill>
              </a:rPr>
              <a:t> </a:t>
            </a:r>
            <a:r>
              <a:rPr lang="en-US" sz="2000" b="1" dirty="0" err="1">
                <a:solidFill>
                  <a:srgbClr val="336600"/>
                </a:solidFill>
              </a:rPr>
              <a:t>Dược</a:t>
            </a:r>
            <a:r>
              <a:rPr lang="en-US" sz="2000" b="1" dirty="0">
                <a:solidFill>
                  <a:srgbClr val="336600"/>
                </a:solidFill>
              </a:rPr>
              <a:t> </a:t>
            </a:r>
            <a:r>
              <a:rPr lang="en-US" sz="2000" b="1" dirty="0" err="1">
                <a:solidFill>
                  <a:srgbClr val="336600"/>
                </a:solidFill>
              </a:rPr>
              <a:t>và</a:t>
            </a:r>
            <a:r>
              <a:rPr lang="en-US" sz="2000" b="1" dirty="0">
                <a:solidFill>
                  <a:srgbClr val="336600"/>
                </a:solidFill>
              </a:rPr>
              <a:t> </a:t>
            </a:r>
            <a:r>
              <a:rPr lang="en-US" sz="2000" b="1" dirty="0" err="1">
                <a:solidFill>
                  <a:srgbClr val="336600"/>
                </a:solidFill>
              </a:rPr>
              <a:t>thiết</a:t>
            </a:r>
            <a:r>
              <a:rPr lang="en-US" sz="2000" b="1" dirty="0">
                <a:solidFill>
                  <a:srgbClr val="336600"/>
                </a:solidFill>
              </a:rPr>
              <a:t> </a:t>
            </a:r>
            <a:r>
              <a:rPr lang="en-US" sz="2000" b="1" dirty="0" err="1">
                <a:solidFill>
                  <a:srgbClr val="336600"/>
                </a:solidFill>
              </a:rPr>
              <a:t>bị</a:t>
            </a:r>
            <a:r>
              <a:rPr lang="en-US" sz="2000" b="1" dirty="0">
                <a:solidFill>
                  <a:srgbClr val="336600"/>
                </a:solidFill>
              </a:rPr>
              <a:t> y </a:t>
            </a:r>
            <a:r>
              <a:rPr lang="en-US" sz="2000" b="1" dirty="0" err="1">
                <a:solidFill>
                  <a:srgbClr val="336600"/>
                </a:solidFill>
              </a:rPr>
              <a:t>tế</a:t>
            </a:r>
            <a:endParaRPr lang="en-US" sz="2000" b="1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8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3878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Nghị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quyết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số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21-NQ/TW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990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00FF"/>
                </a:solidFill>
              </a:rPr>
              <a:t>V</a:t>
            </a:r>
            <a:r>
              <a:rPr lang="en-US" sz="2800" b="1" i="1" dirty="0" err="1" smtClean="0">
                <a:solidFill>
                  <a:srgbClr val="0000FF"/>
                </a:solidFill>
              </a:rPr>
              <a:t>ề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</a:rPr>
              <a:t>công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</a:rPr>
              <a:t>tác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</a:rPr>
              <a:t>dân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</a:rPr>
              <a:t>số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</a:rPr>
              <a:t>trong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</a:rPr>
              <a:t>tình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</a:rPr>
              <a:t>hình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</a:rPr>
              <a:t>mới</a:t>
            </a:r>
            <a:endParaRPr lang="en-US" sz="2800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872178"/>
            <a:ext cx="8686800" cy="3919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</a:rPr>
              <a:t>+ </a:t>
            </a:r>
            <a:r>
              <a:rPr lang="en-US" sz="2200" b="1" dirty="0" err="1">
                <a:solidFill>
                  <a:srgbClr val="FF0000"/>
                </a:solidFill>
              </a:rPr>
              <a:t>Sự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cần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thiết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phải</a:t>
            </a:r>
            <a:r>
              <a:rPr lang="en-US" sz="2200" b="1" dirty="0">
                <a:solidFill>
                  <a:srgbClr val="FF0000"/>
                </a:solidFill>
              </a:rPr>
              <a:t> ban </a:t>
            </a:r>
            <a:r>
              <a:rPr lang="en-US" sz="2200" b="1" dirty="0" err="1">
                <a:solidFill>
                  <a:srgbClr val="FF0000"/>
                </a:solidFill>
              </a:rPr>
              <a:t>hành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nghị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quyết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này</a:t>
            </a:r>
            <a:r>
              <a:rPr lang="en-US" sz="2200" b="1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AutoNum type="arabicParenBoth"/>
            </a:pPr>
            <a:r>
              <a:rPr lang="en-US" sz="2000" b="1" dirty="0" err="1" smtClean="0">
                <a:solidFill>
                  <a:srgbClr val="0000FF"/>
                </a:solidFill>
              </a:rPr>
              <a:t>Đây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là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vấn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đề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rất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lớn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có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ý </a:t>
            </a:r>
            <a:r>
              <a:rPr lang="en-US" sz="2000" b="1" dirty="0" err="1">
                <a:solidFill>
                  <a:srgbClr val="0000FF"/>
                </a:solidFill>
              </a:rPr>
              <a:t>nghĩa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đặc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biệt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quan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trọng</a:t>
            </a:r>
            <a:r>
              <a:rPr lang="en-US" sz="2000" b="1" i="1" dirty="0">
                <a:solidFill>
                  <a:srgbClr val="0000FF"/>
                </a:solidFill>
              </a:rPr>
              <a:t>, </a:t>
            </a:r>
            <a:r>
              <a:rPr lang="en-US" sz="2000" i="1" dirty="0" err="1">
                <a:solidFill>
                  <a:srgbClr val="0000FF"/>
                </a:solidFill>
              </a:rPr>
              <a:t>liên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quan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đến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việc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bảo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vệ</a:t>
            </a:r>
            <a:r>
              <a:rPr lang="en-US" sz="2000" i="1" dirty="0">
                <a:solidFill>
                  <a:srgbClr val="0000FF"/>
                </a:solidFill>
              </a:rPr>
              <a:t>, </a:t>
            </a:r>
            <a:r>
              <a:rPr lang="en-US" sz="2000" i="1" dirty="0" err="1">
                <a:solidFill>
                  <a:srgbClr val="0000FF"/>
                </a:solidFill>
              </a:rPr>
              <a:t>phát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triển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giống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nòi</a:t>
            </a:r>
            <a:r>
              <a:rPr lang="en-US" sz="2000" i="1" dirty="0">
                <a:solidFill>
                  <a:srgbClr val="0000FF"/>
                </a:solidFill>
              </a:rPr>
              <a:t>, </a:t>
            </a:r>
            <a:r>
              <a:rPr lang="en-US" sz="2000" i="1" dirty="0" err="1">
                <a:solidFill>
                  <a:srgbClr val="0000FF"/>
                </a:solidFill>
              </a:rPr>
              <a:t>quốc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gia</a:t>
            </a:r>
            <a:r>
              <a:rPr lang="en-US" sz="2000" i="1" dirty="0">
                <a:solidFill>
                  <a:srgbClr val="0000FF"/>
                </a:solidFill>
              </a:rPr>
              <a:t>, </a:t>
            </a:r>
            <a:r>
              <a:rPr lang="en-US" sz="2000" i="1" dirty="0" err="1">
                <a:solidFill>
                  <a:srgbClr val="0000FF"/>
                </a:solidFill>
              </a:rPr>
              <a:t>dân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tộc</a:t>
            </a:r>
            <a:r>
              <a:rPr lang="en-US" sz="2000" i="1" dirty="0" smtClean="0">
                <a:solidFill>
                  <a:srgbClr val="0000FF"/>
                </a:solidFill>
              </a:rPr>
              <a:t>.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AutoNum type="arabicParenBoth"/>
            </a:pPr>
            <a:r>
              <a:rPr lang="en-US" sz="2000" dirty="0" err="1" smtClean="0">
                <a:solidFill>
                  <a:srgbClr val="CC0099"/>
                </a:solidFill>
              </a:rPr>
              <a:t>Nước</a:t>
            </a:r>
            <a:r>
              <a:rPr lang="en-US" sz="2000" dirty="0" smtClean="0">
                <a:solidFill>
                  <a:srgbClr val="CC0099"/>
                </a:solidFill>
              </a:rPr>
              <a:t> </a:t>
            </a:r>
            <a:r>
              <a:rPr lang="en-US" sz="2000" dirty="0">
                <a:solidFill>
                  <a:srgbClr val="CC0099"/>
                </a:solidFill>
              </a:rPr>
              <a:t>ta </a:t>
            </a:r>
            <a:r>
              <a:rPr lang="en-US" sz="2000" dirty="0" err="1">
                <a:solidFill>
                  <a:srgbClr val="CC0099"/>
                </a:solidFill>
              </a:rPr>
              <a:t>đang</a:t>
            </a:r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bước</a:t>
            </a:r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vào</a:t>
            </a:r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thời</a:t>
            </a:r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kỳ</a:t>
            </a:r>
            <a:r>
              <a:rPr lang="en-US" sz="2000" dirty="0">
                <a:solidFill>
                  <a:srgbClr val="CC0099"/>
                </a:solidFill>
              </a:rPr>
              <a:t> "</a:t>
            </a:r>
            <a:r>
              <a:rPr lang="en-US" sz="2000" b="1" i="1" dirty="0" err="1">
                <a:solidFill>
                  <a:srgbClr val="CC0099"/>
                </a:solidFill>
              </a:rPr>
              <a:t>già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hoá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dân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b="1" i="1" dirty="0" err="1" smtClean="0">
                <a:solidFill>
                  <a:srgbClr val="CC0099"/>
                </a:solidFill>
              </a:rPr>
              <a:t>số</a:t>
            </a:r>
            <a:r>
              <a:rPr lang="en-US" sz="2000" dirty="0" smtClean="0">
                <a:solidFill>
                  <a:srgbClr val="CC0099"/>
                </a:solidFill>
              </a:rPr>
              <a:t>“ </a:t>
            </a:r>
            <a:r>
              <a:rPr lang="en-US" sz="2000" dirty="0" err="1" smtClean="0">
                <a:solidFill>
                  <a:srgbClr val="CC0099"/>
                </a:solidFill>
              </a:rPr>
              <a:t>nhanh</a:t>
            </a:r>
            <a:r>
              <a:rPr lang="en-US" sz="2000" dirty="0" smtClean="0">
                <a:solidFill>
                  <a:srgbClr val="CC0099"/>
                </a:solidFill>
              </a:rPr>
              <a:t>,</a:t>
            </a:r>
            <a:r>
              <a:rPr lang="en-US" sz="2000" b="1" i="1" dirty="0" smtClean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đứng</a:t>
            </a:r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trước</a:t>
            </a:r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nguy</a:t>
            </a:r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cơ</a:t>
            </a:r>
            <a:r>
              <a:rPr lang="en-US" sz="2000" dirty="0">
                <a:solidFill>
                  <a:srgbClr val="CC0099"/>
                </a:solidFill>
              </a:rPr>
              <a:t> "</a:t>
            </a:r>
            <a:r>
              <a:rPr lang="en-US" sz="2000" b="1" i="1" dirty="0" err="1">
                <a:solidFill>
                  <a:srgbClr val="CC0099"/>
                </a:solidFill>
              </a:rPr>
              <a:t>chưa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giàu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đã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già</a:t>
            </a:r>
            <a:r>
              <a:rPr lang="en-US" sz="2000" b="1" i="1" dirty="0">
                <a:solidFill>
                  <a:srgbClr val="CC0099"/>
                </a:solidFill>
              </a:rPr>
              <a:t>",</a:t>
            </a:r>
            <a:r>
              <a:rPr lang="en-US" sz="2000" b="1" dirty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bỏ</a:t>
            </a:r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lỡ</a:t>
            </a:r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cơ</a:t>
            </a:r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hội</a:t>
            </a:r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của</a:t>
            </a:r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i="1" dirty="0">
                <a:solidFill>
                  <a:srgbClr val="CC0099"/>
                </a:solidFill>
              </a:rPr>
              <a:t>"</a:t>
            </a:r>
            <a:r>
              <a:rPr lang="en-US" sz="2000" b="1" i="1" dirty="0" err="1">
                <a:solidFill>
                  <a:srgbClr val="CC0099"/>
                </a:solidFill>
              </a:rPr>
              <a:t>thời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kỳ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dân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số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vàng</a:t>
            </a:r>
            <a:r>
              <a:rPr lang="en-US" sz="2000" b="1" dirty="0">
                <a:solidFill>
                  <a:srgbClr val="CC0099"/>
                </a:solidFill>
              </a:rPr>
              <a:t>". </a:t>
            </a:r>
            <a:r>
              <a:rPr lang="en-US" sz="2000" b="1" dirty="0" smtClean="0">
                <a:solidFill>
                  <a:srgbClr val="CC0099"/>
                </a:solidFill>
              </a:rPr>
              <a:t> 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arenBoth"/>
            </a:pPr>
            <a:r>
              <a:rPr lang="en-US" sz="2000" b="1" i="1" dirty="0" err="1" smtClean="0"/>
              <a:t>Hiện</a:t>
            </a:r>
            <a:r>
              <a:rPr lang="en-US" sz="2000" b="1" i="1" dirty="0" smtClean="0"/>
              <a:t> </a:t>
            </a:r>
            <a:r>
              <a:rPr lang="en-US" sz="2000" b="1" i="1" dirty="0"/>
              <a:t>nay,</a:t>
            </a:r>
            <a:r>
              <a:rPr lang="en-US" sz="2000" dirty="0"/>
              <a:t> </a:t>
            </a:r>
            <a:r>
              <a:rPr lang="en-US" sz="2000" dirty="0" err="1"/>
              <a:t>c</a:t>
            </a:r>
            <a:r>
              <a:rPr lang="en-US" sz="2000" dirty="0" err="1" smtClean="0"/>
              <a:t>ác</a:t>
            </a:r>
            <a:r>
              <a:rPr lang="en-US" sz="2000" dirty="0" smtClean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, </a:t>
            </a:r>
            <a:r>
              <a:rPr lang="en-US" sz="2000" dirty="0" err="1"/>
              <a:t>coi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vấn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/>
              <a:t>gắn</a:t>
            </a:r>
            <a:r>
              <a:rPr lang="en-US" sz="2000" dirty="0"/>
              <a:t> </a:t>
            </a:r>
            <a:r>
              <a:rPr lang="en-US" sz="2000" dirty="0" err="1"/>
              <a:t>bó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b="1" i="1" dirty="0"/>
              <a:t>ý </a:t>
            </a:r>
            <a:r>
              <a:rPr lang="en-US" sz="2000" b="1" i="1" dirty="0" err="1"/>
              <a:t>nghĩa</a:t>
            </a:r>
            <a:r>
              <a:rPr lang="en-US" sz="2000" b="1" i="1" dirty="0"/>
              <a:t> </a:t>
            </a:r>
            <a:r>
              <a:rPr lang="en-US" sz="2000" b="1" i="1" dirty="0" err="1"/>
              <a:t>hết</a:t>
            </a:r>
            <a:r>
              <a:rPr lang="en-US" sz="2000" b="1" i="1" dirty="0"/>
              <a:t> </a:t>
            </a:r>
            <a:r>
              <a:rPr lang="en-US" sz="2000" b="1" i="1" dirty="0" err="1"/>
              <a:t>sức</a:t>
            </a:r>
            <a:r>
              <a:rPr lang="en-US" sz="2000" b="1" i="1" dirty="0"/>
              <a:t> </a:t>
            </a:r>
            <a:r>
              <a:rPr lang="en-US" sz="2000" b="1" i="1" dirty="0" err="1"/>
              <a:t>quan</a:t>
            </a:r>
            <a:r>
              <a:rPr lang="en-US" sz="2000" b="1" i="1" dirty="0"/>
              <a:t> </a:t>
            </a:r>
            <a:r>
              <a:rPr lang="en-US" sz="2000" b="1" i="1" dirty="0" err="1"/>
              <a:t>trọng</a:t>
            </a:r>
            <a:r>
              <a:rPr lang="en-US" sz="2000" b="1" i="1" dirty="0"/>
              <a:t> </a:t>
            </a:r>
            <a:r>
              <a:rPr lang="en-US" sz="2000" b="1" i="1" dirty="0" err="1"/>
              <a:t>đối</a:t>
            </a:r>
            <a:r>
              <a:rPr lang="en-US" sz="2000" b="1" i="1" dirty="0"/>
              <a:t> </a:t>
            </a:r>
            <a:r>
              <a:rPr lang="en-US" sz="2000" b="1" i="1" dirty="0" err="1"/>
              <a:t>với</a:t>
            </a:r>
            <a:r>
              <a:rPr lang="en-US" sz="2000" b="1" i="1" dirty="0"/>
              <a:t> </a:t>
            </a:r>
            <a:r>
              <a:rPr lang="en-US" sz="2000" b="1" i="1" dirty="0" err="1"/>
              <a:t>phát</a:t>
            </a:r>
            <a:r>
              <a:rPr lang="en-US" sz="2000" b="1" i="1" dirty="0"/>
              <a:t> </a:t>
            </a:r>
            <a:r>
              <a:rPr lang="en-US" sz="2000" b="1" i="1" dirty="0" err="1"/>
              <a:t>triển</a:t>
            </a:r>
            <a:r>
              <a:rPr lang="en-US" sz="2000" b="1" i="1" dirty="0"/>
              <a:t> </a:t>
            </a:r>
            <a:r>
              <a:rPr lang="en-US" sz="2000" b="1" i="1" dirty="0" err="1"/>
              <a:t>bền</a:t>
            </a:r>
            <a:r>
              <a:rPr lang="en-US" sz="2000" b="1" i="1" dirty="0"/>
              <a:t> </a:t>
            </a:r>
            <a:r>
              <a:rPr lang="en-US" sz="2000" b="1" i="1" dirty="0" err="1"/>
              <a:t>vững</a:t>
            </a:r>
            <a:r>
              <a:rPr lang="en-US" sz="2000" b="1" i="1" dirty="0"/>
              <a:t> </a:t>
            </a:r>
            <a:r>
              <a:rPr lang="en-US" sz="2000" b="1" i="1" dirty="0" err="1"/>
              <a:t>của</a:t>
            </a:r>
            <a:r>
              <a:rPr lang="en-US" sz="2000" b="1" i="1" dirty="0"/>
              <a:t> </a:t>
            </a:r>
            <a:r>
              <a:rPr lang="en-US" sz="2000" b="1" i="1" dirty="0" err="1"/>
              <a:t>mỗi</a:t>
            </a:r>
            <a:r>
              <a:rPr lang="en-US" sz="2000" b="1" i="1" dirty="0"/>
              <a:t> Q. </a:t>
            </a:r>
            <a:r>
              <a:rPr lang="en-US" sz="2000" b="1" i="1" dirty="0" err="1"/>
              <a:t>gia</a:t>
            </a:r>
            <a:r>
              <a:rPr lang="en-US" sz="2000" b="1" i="1" dirty="0"/>
              <a:t>, </a:t>
            </a:r>
            <a:r>
              <a:rPr lang="en-US" sz="2000" b="1" i="1" dirty="0" err="1"/>
              <a:t>dân</a:t>
            </a:r>
            <a:r>
              <a:rPr lang="en-US" sz="2000" b="1" i="1" dirty="0"/>
              <a:t> </a:t>
            </a:r>
            <a:r>
              <a:rPr lang="en-US" sz="2000" b="1" i="1" dirty="0" err="1"/>
              <a:t>tộc</a:t>
            </a:r>
            <a:r>
              <a:rPr lang="en-US" sz="2000" b="1" dirty="0"/>
              <a:t>. 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arenBoth"/>
            </a:pPr>
            <a:r>
              <a:rPr lang="en-US" sz="2000" dirty="0" smtClean="0">
                <a:solidFill>
                  <a:srgbClr val="333300"/>
                </a:solidFill>
              </a:rPr>
              <a:t>Do </a:t>
            </a:r>
            <a:r>
              <a:rPr lang="en-US" sz="2000" dirty="0" err="1">
                <a:solidFill>
                  <a:srgbClr val="333300"/>
                </a:solidFill>
              </a:rPr>
              <a:t>chính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sách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hạn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chế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mức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sinh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kéo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dài</a:t>
            </a:r>
            <a:r>
              <a:rPr lang="en-US" sz="2000" dirty="0">
                <a:solidFill>
                  <a:srgbClr val="333300"/>
                </a:solidFill>
              </a:rPr>
              <a:t>, </a:t>
            </a:r>
            <a:r>
              <a:rPr lang="en-US" sz="2000" dirty="0" err="1">
                <a:solidFill>
                  <a:srgbClr val="333300"/>
                </a:solidFill>
              </a:rPr>
              <a:t>đã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bắt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đầu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phát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sinh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những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hệ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luỵ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 smtClean="0">
                <a:solidFill>
                  <a:srgbClr val="333300"/>
                </a:solidFill>
              </a:rPr>
              <a:t>cần</a:t>
            </a:r>
            <a:r>
              <a:rPr lang="en-US" sz="2000" dirty="0" smtClean="0">
                <a:solidFill>
                  <a:srgbClr val="333300"/>
                </a:solidFill>
              </a:rPr>
              <a:t> </a:t>
            </a:r>
            <a:r>
              <a:rPr lang="en-US" sz="2000" dirty="0" err="1" smtClean="0">
                <a:solidFill>
                  <a:srgbClr val="333300"/>
                </a:solidFill>
              </a:rPr>
              <a:t>khắc</a:t>
            </a:r>
            <a:r>
              <a:rPr lang="en-US" sz="2000" dirty="0" smtClean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phục</a:t>
            </a:r>
            <a:r>
              <a:rPr lang="en-US" sz="2000" dirty="0">
                <a:solidFill>
                  <a:srgbClr val="333300"/>
                </a:solidFill>
              </a:rPr>
              <a:t>, </a:t>
            </a:r>
            <a:r>
              <a:rPr lang="en-US" sz="2000" b="1" i="1" dirty="0" err="1">
                <a:solidFill>
                  <a:srgbClr val="333300"/>
                </a:solidFill>
              </a:rPr>
              <a:t>đòi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hỏi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phải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b="1" i="1" dirty="0" err="1" smtClean="0">
                <a:solidFill>
                  <a:srgbClr val="333300"/>
                </a:solidFill>
              </a:rPr>
              <a:t>đổi</a:t>
            </a:r>
            <a:r>
              <a:rPr lang="en-US" sz="2000" b="1" i="1" dirty="0" smtClean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mới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công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tác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dân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số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để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giải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quyết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 smtClean="0">
                <a:solidFill>
                  <a:srgbClr val="333300"/>
                </a:solidFill>
              </a:rPr>
              <a:t>tốt</a:t>
            </a:r>
            <a:r>
              <a:rPr lang="en-US" sz="2000" dirty="0" smtClean="0">
                <a:solidFill>
                  <a:srgbClr val="333300"/>
                </a:solidFill>
              </a:rPr>
              <a:t> </a:t>
            </a:r>
            <a:r>
              <a:rPr lang="en-US" sz="2000" dirty="0" err="1" smtClean="0">
                <a:solidFill>
                  <a:srgbClr val="333300"/>
                </a:solidFill>
              </a:rPr>
              <a:t>hơn</a:t>
            </a:r>
            <a:r>
              <a:rPr lang="en-US" sz="2000" dirty="0" smtClean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các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vấn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đề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về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dân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số</a:t>
            </a:r>
            <a:r>
              <a:rPr lang="en-US" sz="2000" dirty="0" smtClean="0">
                <a:solidFill>
                  <a:srgbClr val="333300"/>
                </a:solidFill>
              </a:rPr>
              <a:t>.</a:t>
            </a:r>
            <a:endParaRPr lang="en-US" sz="2000" b="1" dirty="0">
              <a:solidFill>
                <a:srgbClr val="33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6ADE5811-767A-4CEE-9417-9E85E29514A2}" type="slidenum">
              <a:rPr lang="en-US" sz="1600" b="1" smtClean="0"/>
              <a:pPr/>
              <a:t>46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35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I- TÌNH HÌNH VÀ NGUYÊN NHÂN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</p:spPr>
        <p:txBody>
          <a:bodyPr/>
          <a:lstStyle/>
          <a:p>
            <a:pPr marL="182880" indent="-27432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400" b="1" dirty="0">
                <a:solidFill>
                  <a:srgbClr val="C00000"/>
                </a:solidFill>
              </a:rPr>
              <a:t>1. </a:t>
            </a:r>
            <a:r>
              <a:rPr lang="en-US" sz="2400" b="1" dirty="0" err="1">
                <a:solidFill>
                  <a:srgbClr val="C00000"/>
                </a:solidFill>
              </a:rPr>
              <a:t>Thành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tựu</a:t>
            </a:r>
            <a:r>
              <a:rPr lang="en-US" sz="2400" b="1" dirty="0">
                <a:solidFill>
                  <a:srgbClr val="C00000"/>
                </a:solidFill>
              </a:rPr>
              <a:t>: </a:t>
            </a:r>
            <a:endParaRPr lang="en-US" sz="2400" b="0" dirty="0">
              <a:solidFill>
                <a:srgbClr val="C00000"/>
              </a:solidFill>
            </a:endParaRPr>
          </a:p>
          <a:p>
            <a:r>
              <a:rPr lang="en-US" sz="2200" b="1" i="1" dirty="0" err="1" smtClean="0">
                <a:solidFill>
                  <a:srgbClr val="0000FF"/>
                </a:solidFill>
              </a:rPr>
              <a:t>Tốc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độ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gia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tăng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dân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số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được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khống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chế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thành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công</a:t>
            </a:r>
            <a:r>
              <a:rPr lang="en-US" sz="2200" b="1" i="1" dirty="0">
                <a:solidFill>
                  <a:srgbClr val="0000FF"/>
                </a:solidFill>
              </a:rPr>
              <a:t>, </a:t>
            </a:r>
            <a:r>
              <a:rPr lang="en-US" sz="2200" i="1" dirty="0" err="1">
                <a:solidFill>
                  <a:srgbClr val="0000FF"/>
                </a:solidFill>
              </a:rPr>
              <a:t>đạt</a:t>
            </a:r>
            <a:r>
              <a:rPr lang="en-US" sz="2200" i="1" dirty="0">
                <a:solidFill>
                  <a:srgbClr val="0000FF"/>
                </a:solidFill>
              </a:rPr>
              <a:t> </a:t>
            </a:r>
            <a:r>
              <a:rPr lang="en-US" sz="2200" i="1" dirty="0" err="1">
                <a:solidFill>
                  <a:srgbClr val="0000FF"/>
                </a:solidFill>
              </a:rPr>
              <a:t>mức</a:t>
            </a:r>
            <a:r>
              <a:rPr lang="en-US" sz="2200" i="1" dirty="0">
                <a:solidFill>
                  <a:srgbClr val="0000FF"/>
                </a:solidFill>
              </a:rPr>
              <a:t> </a:t>
            </a:r>
            <a:r>
              <a:rPr lang="en-US" sz="2200" i="1" dirty="0" err="1">
                <a:solidFill>
                  <a:srgbClr val="0000FF"/>
                </a:solidFill>
              </a:rPr>
              <a:t>sinh</a:t>
            </a:r>
            <a:r>
              <a:rPr lang="en-US" sz="2200" i="1" dirty="0">
                <a:solidFill>
                  <a:srgbClr val="0000FF"/>
                </a:solidFill>
              </a:rPr>
              <a:t> </a:t>
            </a:r>
            <a:r>
              <a:rPr lang="en-US" sz="2200" i="1" dirty="0" err="1">
                <a:solidFill>
                  <a:srgbClr val="0000FF"/>
                </a:solidFill>
              </a:rPr>
              <a:t>thay</a:t>
            </a:r>
            <a:r>
              <a:rPr lang="en-US" sz="2200" i="1" dirty="0">
                <a:solidFill>
                  <a:srgbClr val="0000FF"/>
                </a:solidFill>
              </a:rPr>
              <a:t> </a:t>
            </a:r>
            <a:r>
              <a:rPr lang="en-US" sz="2200" i="1" dirty="0" err="1">
                <a:solidFill>
                  <a:srgbClr val="0000FF"/>
                </a:solidFill>
              </a:rPr>
              <a:t>thế</a:t>
            </a:r>
            <a:r>
              <a:rPr lang="en-US" sz="2200" i="1" dirty="0">
                <a:solidFill>
                  <a:srgbClr val="0000FF"/>
                </a:solidFill>
              </a:rPr>
              <a:t> </a:t>
            </a:r>
            <a:r>
              <a:rPr lang="en-US" sz="2200" i="1" dirty="0" err="1">
                <a:solidFill>
                  <a:srgbClr val="0000FF"/>
                </a:solidFill>
              </a:rPr>
              <a:t>sớm</a:t>
            </a:r>
            <a:r>
              <a:rPr lang="en-US" sz="2200" i="1" dirty="0">
                <a:solidFill>
                  <a:srgbClr val="0000FF"/>
                </a:solidFill>
              </a:rPr>
              <a:t> 10 </a:t>
            </a:r>
            <a:r>
              <a:rPr lang="en-US" sz="2200" i="1" dirty="0" err="1">
                <a:solidFill>
                  <a:srgbClr val="0000FF"/>
                </a:solidFill>
              </a:rPr>
              <a:t>năm</a:t>
            </a:r>
            <a:r>
              <a:rPr lang="en-US" sz="2200" i="1" dirty="0">
                <a:solidFill>
                  <a:srgbClr val="0000FF"/>
                </a:solidFill>
              </a:rPr>
              <a:t> so </a:t>
            </a:r>
            <a:r>
              <a:rPr lang="en-US" sz="2200" i="1" dirty="0" err="1">
                <a:solidFill>
                  <a:srgbClr val="0000FF"/>
                </a:solidFill>
              </a:rPr>
              <a:t>với</a:t>
            </a:r>
            <a:r>
              <a:rPr lang="en-US" sz="2200" i="1" dirty="0">
                <a:solidFill>
                  <a:srgbClr val="0000FF"/>
                </a:solidFill>
              </a:rPr>
              <a:t> </a:t>
            </a:r>
            <a:r>
              <a:rPr lang="en-US" sz="2200" i="1" dirty="0" err="1">
                <a:solidFill>
                  <a:srgbClr val="0000FF"/>
                </a:solidFill>
              </a:rPr>
              <a:t>mục</a:t>
            </a:r>
            <a:r>
              <a:rPr lang="en-US" sz="2200" i="1" dirty="0">
                <a:solidFill>
                  <a:srgbClr val="0000FF"/>
                </a:solidFill>
              </a:rPr>
              <a:t> </a:t>
            </a:r>
            <a:r>
              <a:rPr lang="en-US" sz="2200" i="1" dirty="0" err="1">
                <a:solidFill>
                  <a:srgbClr val="0000FF"/>
                </a:solidFill>
              </a:rPr>
              <a:t>tiêu</a:t>
            </a:r>
            <a:r>
              <a:rPr lang="en-US" sz="2200" i="1" dirty="0">
                <a:solidFill>
                  <a:srgbClr val="0000FF"/>
                </a:solidFill>
              </a:rPr>
              <a:t> </a:t>
            </a:r>
            <a:r>
              <a:rPr lang="en-US" sz="2200" i="1" dirty="0" smtClean="0">
                <a:solidFill>
                  <a:srgbClr val="0000FF"/>
                </a:solidFill>
              </a:rPr>
              <a:t>NQ TW4 K.VII </a:t>
            </a:r>
            <a:r>
              <a:rPr lang="en-US" sz="2200" i="1" dirty="0" err="1" smtClean="0">
                <a:solidFill>
                  <a:srgbClr val="0000FF"/>
                </a:solidFill>
              </a:rPr>
              <a:t>đề</a:t>
            </a:r>
            <a:r>
              <a:rPr lang="en-US" sz="2200" i="1" dirty="0" smtClean="0">
                <a:solidFill>
                  <a:srgbClr val="0000FF"/>
                </a:solidFill>
              </a:rPr>
              <a:t> </a:t>
            </a:r>
            <a:r>
              <a:rPr lang="en-US" sz="2200" i="1" dirty="0" err="1">
                <a:solidFill>
                  <a:srgbClr val="0000FF"/>
                </a:solidFill>
              </a:rPr>
              <a:t>ra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và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duy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trì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cho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đến</a:t>
            </a:r>
            <a:r>
              <a:rPr lang="en-US" sz="2200" dirty="0">
                <a:solidFill>
                  <a:srgbClr val="0000FF"/>
                </a:solidFill>
              </a:rPr>
              <a:t> nay, </a:t>
            </a:r>
            <a:r>
              <a:rPr lang="en-US" sz="2200" dirty="0" err="1">
                <a:solidFill>
                  <a:srgbClr val="0000FF"/>
                </a:solidFill>
              </a:rPr>
              <a:t>hạn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chế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tăng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thêm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hàng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chục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triệu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người</a:t>
            </a:r>
            <a:r>
              <a:rPr lang="en-US" sz="2200" dirty="0" smtClean="0"/>
              <a:t>.</a:t>
            </a:r>
          </a:p>
          <a:p>
            <a:r>
              <a:rPr lang="en-US" sz="2200" b="1" i="1" dirty="0" err="1">
                <a:solidFill>
                  <a:srgbClr val="990099"/>
                </a:solidFill>
              </a:rPr>
              <a:t>Cơ</a:t>
            </a:r>
            <a:r>
              <a:rPr lang="en-US" sz="2200" b="1" i="1" dirty="0">
                <a:solidFill>
                  <a:srgbClr val="990099"/>
                </a:solidFill>
              </a:rPr>
              <a:t> </a:t>
            </a:r>
            <a:r>
              <a:rPr lang="en-US" sz="2200" b="1" i="1" dirty="0" err="1">
                <a:solidFill>
                  <a:srgbClr val="990099"/>
                </a:solidFill>
              </a:rPr>
              <a:t>cấu</a:t>
            </a:r>
            <a:r>
              <a:rPr lang="en-US" sz="2200" b="1" i="1" dirty="0">
                <a:solidFill>
                  <a:srgbClr val="990099"/>
                </a:solidFill>
              </a:rPr>
              <a:t> </a:t>
            </a:r>
            <a:r>
              <a:rPr lang="en-US" sz="2200" b="1" i="1" dirty="0" err="1">
                <a:solidFill>
                  <a:srgbClr val="990099"/>
                </a:solidFill>
              </a:rPr>
              <a:t>dân</a:t>
            </a:r>
            <a:r>
              <a:rPr lang="en-US" sz="2200" b="1" i="1" dirty="0">
                <a:solidFill>
                  <a:srgbClr val="990099"/>
                </a:solidFill>
              </a:rPr>
              <a:t> </a:t>
            </a:r>
            <a:r>
              <a:rPr lang="en-US" sz="2200" b="1" i="1" dirty="0" err="1">
                <a:solidFill>
                  <a:srgbClr val="990099"/>
                </a:solidFill>
              </a:rPr>
              <a:t>số</a:t>
            </a:r>
            <a:r>
              <a:rPr lang="en-US" sz="2200" b="1" i="1" dirty="0">
                <a:solidFill>
                  <a:srgbClr val="990099"/>
                </a:solidFill>
              </a:rPr>
              <a:t> </a:t>
            </a:r>
            <a:r>
              <a:rPr lang="en-US" sz="2200" b="1" i="1" dirty="0" err="1">
                <a:solidFill>
                  <a:srgbClr val="990099"/>
                </a:solidFill>
              </a:rPr>
              <a:t>chuyển</a:t>
            </a:r>
            <a:r>
              <a:rPr lang="en-US" sz="2200" b="1" i="1" dirty="0">
                <a:solidFill>
                  <a:srgbClr val="990099"/>
                </a:solidFill>
              </a:rPr>
              <a:t> </a:t>
            </a:r>
            <a:r>
              <a:rPr lang="en-US" sz="2200" b="1" i="1" dirty="0" err="1">
                <a:solidFill>
                  <a:srgbClr val="990099"/>
                </a:solidFill>
              </a:rPr>
              <a:t>dịch</a:t>
            </a:r>
            <a:r>
              <a:rPr lang="en-US" sz="2200" b="1" i="1" dirty="0">
                <a:solidFill>
                  <a:srgbClr val="990099"/>
                </a:solidFill>
              </a:rPr>
              <a:t> </a:t>
            </a:r>
            <a:r>
              <a:rPr lang="en-US" sz="2200" b="1" i="1" dirty="0" err="1">
                <a:solidFill>
                  <a:srgbClr val="990099"/>
                </a:solidFill>
              </a:rPr>
              <a:t>tích</a:t>
            </a:r>
            <a:r>
              <a:rPr lang="en-US" sz="2200" b="1" i="1" dirty="0">
                <a:solidFill>
                  <a:srgbClr val="990099"/>
                </a:solidFill>
              </a:rPr>
              <a:t> </a:t>
            </a:r>
            <a:r>
              <a:rPr lang="en-US" sz="2200" b="1" i="1" dirty="0" err="1">
                <a:solidFill>
                  <a:srgbClr val="990099"/>
                </a:solidFill>
              </a:rPr>
              <a:t>cực</a:t>
            </a:r>
            <a:r>
              <a:rPr lang="en-US" sz="2200" b="1" i="1" dirty="0">
                <a:solidFill>
                  <a:srgbClr val="990099"/>
                </a:solidFill>
              </a:rPr>
              <a:t>.</a:t>
            </a:r>
            <a:r>
              <a:rPr lang="en-US" sz="2200" b="1" dirty="0">
                <a:solidFill>
                  <a:srgbClr val="990099"/>
                </a:solidFill>
              </a:rPr>
              <a:t> </a:t>
            </a:r>
            <a:r>
              <a:rPr lang="en-US" sz="2200" dirty="0" err="1">
                <a:solidFill>
                  <a:srgbClr val="990099"/>
                </a:solidFill>
              </a:rPr>
              <a:t>Dân</a:t>
            </a:r>
            <a:r>
              <a:rPr lang="en-US" sz="2200" dirty="0">
                <a:solidFill>
                  <a:srgbClr val="990099"/>
                </a:solidFill>
              </a:rPr>
              <a:t> </a:t>
            </a:r>
            <a:r>
              <a:rPr lang="en-US" sz="2200" dirty="0" err="1">
                <a:solidFill>
                  <a:srgbClr val="990099"/>
                </a:solidFill>
              </a:rPr>
              <a:t>số</a:t>
            </a:r>
            <a:r>
              <a:rPr lang="en-US" sz="2200" dirty="0">
                <a:solidFill>
                  <a:srgbClr val="990099"/>
                </a:solidFill>
              </a:rPr>
              <a:t> </a:t>
            </a:r>
            <a:r>
              <a:rPr lang="en-US" sz="2200" dirty="0" err="1">
                <a:solidFill>
                  <a:srgbClr val="990099"/>
                </a:solidFill>
              </a:rPr>
              <a:t>trong</a:t>
            </a:r>
            <a:r>
              <a:rPr lang="en-US" sz="2200" dirty="0">
                <a:solidFill>
                  <a:srgbClr val="990099"/>
                </a:solidFill>
              </a:rPr>
              <a:t> </a:t>
            </a:r>
            <a:r>
              <a:rPr lang="en-US" sz="2200" dirty="0" err="1">
                <a:solidFill>
                  <a:srgbClr val="990099"/>
                </a:solidFill>
              </a:rPr>
              <a:t>độ</a:t>
            </a:r>
            <a:r>
              <a:rPr lang="en-US" sz="2200" dirty="0">
                <a:solidFill>
                  <a:srgbClr val="990099"/>
                </a:solidFill>
              </a:rPr>
              <a:t> </a:t>
            </a:r>
            <a:r>
              <a:rPr lang="en-US" sz="2200" dirty="0" err="1">
                <a:solidFill>
                  <a:srgbClr val="990099"/>
                </a:solidFill>
              </a:rPr>
              <a:t>tuổi</a:t>
            </a:r>
            <a:r>
              <a:rPr lang="en-US" sz="2200" dirty="0">
                <a:solidFill>
                  <a:srgbClr val="990099"/>
                </a:solidFill>
              </a:rPr>
              <a:t> </a:t>
            </a:r>
            <a:r>
              <a:rPr lang="en-US" sz="2200" dirty="0" err="1">
                <a:solidFill>
                  <a:srgbClr val="990099"/>
                </a:solidFill>
              </a:rPr>
              <a:t>lao</a:t>
            </a:r>
            <a:r>
              <a:rPr lang="en-US" sz="2200" dirty="0">
                <a:solidFill>
                  <a:srgbClr val="990099"/>
                </a:solidFill>
              </a:rPr>
              <a:t> </a:t>
            </a:r>
            <a:r>
              <a:rPr lang="en-US" sz="2200" dirty="0" err="1">
                <a:solidFill>
                  <a:srgbClr val="990099"/>
                </a:solidFill>
              </a:rPr>
              <a:t>động</a:t>
            </a:r>
            <a:r>
              <a:rPr lang="en-US" sz="2200" dirty="0">
                <a:solidFill>
                  <a:srgbClr val="990099"/>
                </a:solidFill>
              </a:rPr>
              <a:t> </a:t>
            </a:r>
            <a:r>
              <a:rPr lang="en-US" sz="2200" dirty="0" err="1">
                <a:solidFill>
                  <a:srgbClr val="990099"/>
                </a:solidFill>
              </a:rPr>
              <a:t>tăng</a:t>
            </a:r>
            <a:r>
              <a:rPr lang="en-US" sz="2200" dirty="0">
                <a:solidFill>
                  <a:srgbClr val="990099"/>
                </a:solidFill>
              </a:rPr>
              <a:t> </a:t>
            </a:r>
            <a:r>
              <a:rPr lang="en-US" sz="2200" dirty="0" err="1">
                <a:solidFill>
                  <a:srgbClr val="990099"/>
                </a:solidFill>
              </a:rPr>
              <a:t>mạnh</a:t>
            </a:r>
            <a:r>
              <a:rPr lang="en-US" sz="2200" dirty="0">
                <a:solidFill>
                  <a:srgbClr val="990099"/>
                </a:solidFill>
              </a:rPr>
              <a:t>. </a:t>
            </a:r>
            <a:r>
              <a:rPr lang="en-US" sz="2200" i="1" dirty="0" err="1">
                <a:solidFill>
                  <a:srgbClr val="990099"/>
                </a:solidFill>
              </a:rPr>
              <a:t>Từ</a:t>
            </a:r>
            <a:r>
              <a:rPr lang="en-US" sz="2200" i="1" dirty="0">
                <a:solidFill>
                  <a:srgbClr val="990099"/>
                </a:solidFill>
              </a:rPr>
              <a:t> </a:t>
            </a:r>
            <a:r>
              <a:rPr lang="en-US" sz="2200" i="1" dirty="0" err="1">
                <a:solidFill>
                  <a:srgbClr val="990099"/>
                </a:solidFill>
              </a:rPr>
              <a:t>năm</a:t>
            </a:r>
            <a:r>
              <a:rPr lang="en-US" sz="2200" i="1" dirty="0">
                <a:solidFill>
                  <a:srgbClr val="990099"/>
                </a:solidFill>
              </a:rPr>
              <a:t> 2007, </a:t>
            </a:r>
            <a:r>
              <a:rPr lang="en-US" sz="2200" i="1" dirty="0" err="1">
                <a:solidFill>
                  <a:srgbClr val="990099"/>
                </a:solidFill>
              </a:rPr>
              <a:t>nước</a:t>
            </a:r>
            <a:r>
              <a:rPr lang="en-US" sz="2200" i="1" dirty="0">
                <a:solidFill>
                  <a:srgbClr val="990099"/>
                </a:solidFill>
              </a:rPr>
              <a:t> ta </a:t>
            </a:r>
            <a:r>
              <a:rPr lang="en-US" sz="2200" i="1" dirty="0" err="1">
                <a:solidFill>
                  <a:srgbClr val="990099"/>
                </a:solidFill>
              </a:rPr>
              <a:t>bước</a:t>
            </a:r>
            <a:r>
              <a:rPr lang="en-US" sz="2200" i="1" dirty="0">
                <a:solidFill>
                  <a:srgbClr val="990099"/>
                </a:solidFill>
              </a:rPr>
              <a:t> </a:t>
            </a:r>
            <a:r>
              <a:rPr lang="en-US" sz="2200" i="1" dirty="0" err="1">
                <a:solidFill>
                  <a:srgbClr val="990099"/>
                </a:solidFill>
              </a:rPr>
              <a:t>vào</a:t>
            </a:r>
            <a:r>
              <a:rPr lang="en-US" sz="2200" i="1" dirty="0">
                <a:solidFill>
                  <a:srgbClr val="990099"/>
                </a:solidFill>
              </a:rPr>
              <a:t> </a:t>
            </a:r>
            <a:r>
              <a:rPr lang="en-US" sz="2200" i="1" dirty="0" err="1">
                <a:solidFill>
                  <a:srgbClr val="990099"/>
                </a:solidFill>
              </a:rPr>
              <a:t>thời</a:t>
            </a:r>
            <a:r>
              <a:rPr lang="en-US" sz="2200" i="1" dirty="0">
                <a:solidFill>
                  <a:srgbClr val="990099"/>
                </a:solidFill>
              </a:rPr>
              <a:t> </a:t>
            </a:r>
            <a:r>
              <a:rPr lang="en-US" sz="2200" i="1" dirty="0" err="1">
                <a:solidFill>
                  <a:srgbClr val="990099"/>
                </a:solidFill>
              </a:rPr>
              <a:t>kỳ</a:t>
            </a:r>
            <a:r>
              <a:rPr lang="en-US" sz="2200" i="1" dirty="0">
                <a:solidFill>
                  <a:srgbClr val="990099"/>
                </a:solidFill>
              </a:rPr>
              <a:t> </a:t>
            </a:r>
            <a:r>
              <a:rPr lang="en-US" sz="2200" b="1" i="1" u="sng" dirty="0" err="1">
                <a:solidFill>
                  <a:srgbClr val="FF0000"/>
                </a:solidFill>
              </a:rPr>
              <a:t>dân</a:t>
            </a:r>
            <a:r>
              <a:rPr lang="en-US" sz="2200" b="1" i="1" u="sng" dirty="0">
                <a:solidFill>
                  <a:srgbClr val="FF0000"/>
                </a:solidFill>
              </a:rPr>
              <a:t> </a:t>
            </a:r>
            <a:r>
              <a:rPr lang="en-US" sz="2200" b="1" i="1" u="sng" dirty="0" err="1">
                <a:solidFill>
                  <a:srgbClr val="FF0000"/>
                </a:solidFill>
              </a:rPr>
              <a:t>số</a:t>
            </a:r>
            <a:r>
              <a:rPr lang="en-US" sz="2200" b="1" i="1" u="sng" dirty="0">
                <a:solidFill>
                  <a:srgbClr val="FF0000"/>
                </a:solidFill>
              </a:rPr>
              <a:t> </a:t>
            </a:r>
            <a:r>
              <a:rPr lang="en-US" sz="2200" b="1" i="1" u="sng" dirty="0" err="1" smtClean="0">
                <a:solidFill>
                  <a:srgbClr val="FF0000"/>
                </a:solidFill>
              </a:rPr>
              <a:t>vàng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và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sẽ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kết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thúc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vào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năm</a:t>
            </a:r>
            <a:r>
              <a:rPr lang="en-US" sz="2200" dirty="0" smtClean="0">
                <a:solidFill>
                  <a:srgbClr val="0000FF"/>
                </a:solidFill>
              </a:rPr>
              <a:t> 2040.</a:t>
            </a:r>
            <a:endParaRPr lang="en-US" sz="2200" dirty="0">
              <a:solidFill>
                <a:srgbClr val="0000FF"/>
              </a:solidFill>
            </a:endParaRPr>
          </a:p>
          <a:p>
            <a:r>
              <a:rPr lang="en-US" sz="2200" b="1" i="1" dirty="0" err="1">
                <a:solidFill>
                  <a:srgbClr val="009900"/>
                </a:solidFill>
              </a:rPr>
              <a:t>Chất</a:t>
            </a:r>
            <a:r>
              <a:rPr lang="en-US" sz="2200" b="1" i="1" dirty="0">
                <a:solidFill>
                  <a:srgbClr val="009900"/>
                </a:solidFill>
              </a:rPr>
              <a:t> </a:t>
            </a:r>
            <a:r>
              <a:rPr lang="en-US" sz="2200" b="1" i="1" dirty="0" err="1">
                <a:solidFill>
                  <a:srgbClr val="009900"/>
                </a:solidFill>
              </a:rPr>
              <a:t>lượng</a:t>
            </a:r>
            <a:r>
              <a:rPr lang="en-US" sz="2200" b="1" i="1" dirty="0">
                <a:solidFill>
                  <a:srgbClr val="009900"/>
                </a:solidFill>
              </a:rPr>
              <a:t> </a:t>
            </a:r>
            <a:r>
              <a:rPr lang="en-US" sz="2200" b="1" i="1" dirty="0" err="1">
                <a:solidFill>
                  <a:srgbClr val="009900"/>
                </a:solidFill>
              </a:rPr>
              <a:t>dân</a:t>
            </a:r>
            <a:r>
              <a:rPr lang="en-US" sz="2200" b="1" i="1" dirty="0">
                <a:solidFill>
                  <a:srgbClr val="009900"/>
                </a:solidFill>
              </a:rPr>
              <a:t> </a:t>
            </a:r>
            <a:r>
              <a:rPr lang="en-US" sz="2200" b="1" i="1" dirty="0" err="1">
                <a:solidFill>
                  <a:srgbClr val="009900"/>
                </a:solidFill>
              </a:rPr>
              <a:t>số</a:t>
            </a:r>
            <a:r>
              <a:rPr lang="en-US" sz="2200" b="1" i="1" dirty="0">
                <a:solidFill>
                  <a:srgbClr val="009900"/>
                </a:solidFill>
              </a:rPr>
              <a:t> </a:t>
            </a:r>
            <a:r>
              <a:rPr lang="en-US" sz="2200" b="1" i="1" dirty="0" err="1">
                <a:solidFill>
                  <a:srgbClr val="009900"/>
                </a:solidFill>
              </a:rPr>
              <a:t>được</a:t>
            </a:r>
            <a:r>
              <a:rPr lang="en-US" sz="2200" b="1" i="1" dirty="0">
                <a:solidFill>
                  <a:srgbClr val="009900"/>
                </a:solidFill>
              </a:rPr>
              <a:t> </a:t>
            </a:r>
            <a:r>
              <a:rPr lang="en-US" sz="2200" b="1" i="1" dirty="0" err="1">
                <a:solidFill>
                  <a:srgbClr val="009900"/>
                </a:solidFill>
              </a:rPr>
              <a:t>cải</a:t>
            </a:r>
            <a:r>
              <a:rPr lang="en-US" sz="2200" b="1" i="1" dirty="0">
                <a:solidFill>
                  <a:srgbClr val="009900"/>
                </a:solidFill>
              </a:rPr>
              <a:t> </a:t>
            </a:r>
            <a:r>
              <a:rPr lang="en-US" sz="2200" b="1" i="1" dirty="0" err="1">
                <a:solidFill>
                  <a:srgbClr val="009900"/>
                </a:solidFill>
              </a:rPr>
              <a:t>thiện</a:t>
            </a:r>
            <a:r>
              <a:rPr lang="en-US" sz="2200" b="1" i="1" dirty="0">
                <a:solidFill>
                  <a:srgbClr val="009900"/>
                </a:solidFill>
              </a:rPr>
              <a:t> </a:t>
            </a:r>
            <a:r>
              <a:rPr lang="en-US" sz="2200" b="1" i="1" dirty="0" err="1">
                <a:solidFill>
                  <a:srgbClr val="009900"/>
                </a:solidFill>
              </a:rPr>
              <a:t>về</a:t>
            </a:r>
            <a:r>
              <a:rPr lang="en-US" sz="2200" b="1" i="1" dirty="0">
                <a:solidFill>
                  <a:srgbClr val="009900"/>
                </a:solidFill>
              </a:rPr>
              <a:t> </a:t>
            </a:r>
            <a:r>
              <a:rPr lang="en-US" sz="2200" b="1" i="1" dirty="0" err="1">
                <a:solidFill>
                  <a:srgbClr val="009900"/>
                </a:solidFill>
              </a:rPr>
              <a:t>nhiều</a:t>
            </a:r>
            <a:r>
              <a:rPr lang="en-US" sz="2200" b="1" i="1" dirty="0">
                <a:solidFill>
                  <a:srgbClr val="009900"/>
                </a:solidFill>
              </a:rPr>
              <a:t> </a:t>
            </a:r>
            <a:r>
              <a:rPr lang="en-US" sz="2200" b="1" i="1" dirty="0" err="1">
                <a:solidFill>
                  <a:srgbClr val="009900"/>
                </a:solidFill>
              </a:rPr>
              <a:t>mặt</a:t>
            </a:r>
            <a:r>
              <a:rPr lang="en-US" sz="2200" b="1" i="1" dirty="0">
                <a:solidFill>
                  <a:srgbClr val="009900"/>
                </a:solidFill>
              </a:rPr>
              <a:t>.</a:t>
            </a:r>
            <a:r>
              <a:rPr lang="en-US" sz="2200" b="1" dirty="0">
                <a:solidFill>
                  <a:srgbClr val="009900"/>
                </a:solidFill>
              </a:rPr>
              <a:t> </a:t>
            </a:r>
            <a:r>
              <a:rPr lang="en-US" sz="2200" dirty="0" err="1">
                <a:solidFill>
                  <a:srgbClr val="009900"/>
                </a:solidFill>
              </a:rPr>
              <a:t>Tuổi</a:t>
            </a:r>
            <a:r>
              <a:rPr lang="en-US" sz="2200" dirty="0">
                <a:solidFill>
                  <a:srgbClr val="009900"/>
                </a:solidFill>
              </a:rPr>
              <a:t> </a:t>
            </a:r>
            <a:r>
              <a:rPr lang="en-US" sz="2200" dirty="0" err="1">
                <a:solidFill>
                  <a:srgbClr val="009900"/>
                </a:solidFill>
              </a:rPr>
              <a:t>thọ</a:t>
            </a:r>
            <a:r>
              <a:rPr lang="en-US" sz="2200" dirty="0">
                <a:solidFill>
                  <a:srgbClr val="009900"/>
                </a:solidFill>
              </a:rPr>
              <a:t> </a:t>
            </a:r>
            <a:r>
              <a:rPr lang="en-US" sz="2200" dirty="0" err="1">
                <a:solidFill>
                  <a:srgbClr val="009900"/>
                </a:solidFill>
              </a:rPr>
              <a:t>trung</a:t>
            </a:r>
            <a:r>
              <a:rPr lang="en-US" sz="2200" dirty="0">
                <a:solidFill>
                  <a:srgbClr val="009900"/>
                </a:solidFill>
              </a:rPr>
              <a:t> </a:t>
            </a:r>
            <a:r>
              <a:rPr lang="en-US" sz="2200" dirty="0" err="1">
                <a:solidFill>
                  <a:srgbClr val="009900"/>
                </a:solidFill>
              </a:rPr>
              <a:t>bình</a:t>
            </a:r>
            <a:r>
              <a:rPr lang="en-US" sz="2200" dirty="0">
                <a:solidFill>
                  <a:srgbClr val="009900"/>
                </a:solidFill>
              </a:rPr>
              <a:t> </a:t>
            </a:r>
            <a:r>
              <a:rPr lang="en-US" sz="2200" dirty="0" err="1">
                <a:solidFill>
                  <a:srgbClr val="009900"/>
                </a:solidFill>
              </a:rPr>
              <a:t>tăng</a:t>
            </a:r>
            <a:r>
              <a:rPr lang="en-US" sz="2200" dirty="0">
                <a:solidFill>
                  <a:srgbClr val="009900"/>
                </a:solidFill>
              </a:rPr>
              <a:t> </a:t>
            </a:r>
            <a:r>
              <a:rPr lang="en-US" sz="2200" dirty="0" err="1" smtClean="0">
                <a:solidFill>
                  <a:srgbClr val="009900"/>
                </a:solidFill>
              </a:rPr>
              <a:t>nhanh</a:t>
            </a:r>
            <a:r>
              <a:rPr lang="en-US" sz="2200" dirty="0" smtClean="0">
                <a:solidFill>
                  <a:srgbClr val="009900"/>
                </a:solidFill>
              </a:rPr>
              <a:t>. </a:t>
            </a:r>
            <a:r>
              <a:rPr lang="en-US" sz="2200" dirty="0" err="1" smtClean="0">
                <a:solidFill>
                  <a:srgbClr val="009900"/>
                </a:solidFill>
              </a:rPr>
              <a:t>Tình</a:t>
            </a:r>
            <a:r>
              <a:rPr lang="en-US" sz="2200" dirty="0" smtClean="0">
                <a:solidFill>
                  <a:srgbClr val="009900"/>
                </a:solidFill>
              </a:rPr>
              <a:t> </a:t>
            </a:r>
            <a:r>
              <a:rPr lang="en-US" sz="2200" dirty="0" err="1">
                <a:solidFill>
                  <a:srgbClr val="009900"/>
                </a:solidFill>
              </a:rPr>
              <a:t>trạng</a:t>
            </a:r>
            <a:r>
              <a:rPr lang="en-US" sz="2200" dirty="0">
                <a:solidFill>
                  <a:srgbClr val="009900"/>
                </a:solidFill>
              </a:rPr>
              <a:t> </a:t>
            </a:r>
            <a:r>
              <a:rPr lang="en-US" sz="2200" dirty="0" err="1">
                <a:solidFill>
                  <a:srgbClr val="009900"/>
                </a:solidFill>
              </a:rPr>
              <a:t>suy</a:t>
            </a:r>
            <a:r>
              <a:rPr lang="en-US" sz="2200" dirty="0">
                <a:solidFill>
                  <a:srgbClr val="009900"/>
                </a:solidFill>
              </a:rPr>
              <a:t> </a:t>
            </a:r>
            <a:r>
              <a:rPr lang="en-US" sz="2200" dirty="0" err="1">
                <a:solidFill>
                  <a:srgbClr val="009900"/>
                </a:solidFill>
              </a:rPr>
              <a:t>dinh</a:t>
            </a:r>
            <a:r>
              <a:rPr lang="en-US" sz="2200" dirty="0">
                <a:solidFill>
                  <a:srgbClr val="009900"/>
                </a:solidFill>
              </a:rPr>
              <a:t> </a:t>
            </a:r>
            <a:r>
              <a:rPr lang="en-US" sz="2200" dirty="0" err="1">
                <a:solidFill>
                  <a:srgbClr val="009900"/>
                </a:solidFill>
              </a:rPr>
              <a:t>dưỡng</a:t>
            </a:r>
            <a:r>
              <a:rPr lang="en-US" sz="2200" dirty="0">
                <a:solidFill>
                  <a:srgbClr val="009900"/>
                </a:solidFill>
              </a:rPr>
              <a:t>, </a:t>
            </a:r>
            <a:r>
              <a:rPr lang="en-US" sz="2200" dirty="0" err="1">
                <a:solidFill>
                  <a:srgbClr val="009900"/>
                </a:solidFill>
              </a:rPr>
              <a:t>tử</a:t>
            </a:r>
            <a:r>
              <a:rPr lang="en-US" sz="2200" dirty="0">
                <a:solidFill>
                  <a:srgbClr val="009900"/>
                </a:solidFill>
              </a:rPr>
              <a:t> </a:t>
            </a:r>
            <a:r>
              <a:rPr lang="en-US" sz="2200" dirty="0" err="1">
                <a:solidFill>
                  <a:srgbClr val="009900"/>
                </a:solidFill>
              </a:rPr>
              <a:t>vong</a:t>
            </a:r>
            <a:r>
              <a:rPr lang="en-US" sz="2200" dirty="0">
                <a:solidFill>
                  <a:srgbClr val="009900"/>
                </a:solidFill>
              </a:rPr>
              <a:t> </a:t>
            </a:r>
            <a:r>
              <a:rPr lang="en-US" sz="2200" dirty="0" err="1">
                <a:solidFill>
                  <a:srgbClr val="009900"/>
                </a:solidFill>
              </a:rPr>
              <a:t>bà</a:t>
            </a:r>
            <a:r>
              <a:rPr lang="en-US" sz="2200" dirty="0">
                <a:solidFill>
                  <a:srgbClr val="009900"/>
                </a:solidFill>
              </a:rPr>
              <a:t> </a:t>
            </a:r>
            <a:r>
              <a:rPr lang="en-US" sz="2200" dirty="0" err="1">
                <a:solidFill>
                  <a:srgbClr val="009900"/>
                </a:solidFill>
              </a:rPr>
              <a:t>mẹ</a:t>
            </a:r>
            <a:r>
              <a:rPr lang="en-US" sz="2200" dirty="0">
                <a:solidFill>
                  <a:srgbClr val="009900"/>
                </a:solidFill>
              </a:rPr>
              <a:t>, </a:t>
            </a:r>
            <a:r>
              <a:rPr lang="en-US" sz="2200" dirty="0" err="1">
                <a:solidFill>
                  <a:srgbClr val="009900"/>
                </a:solidFill>
              </a:rPr>
              <a:t>trẻ</a:t>
            </a:r>
            <a:r>
              <a:rPr lang="en-US" sz="2200" dirty="0">
                <a:solidFill>
                  <a:srgbClr val="009900"/>
                </a:solidFill>
              </a:rPr>
              <a:t> </a:t>
            </a:r>
            <a:r>
              <a:rPr lang="en-US" sz="2200" dirty="0" err="1">
                <a:solidFill>
                  <a:srgbClr val="009900"/>
                </a:solidFill>
              </a:rPr>
              <a:t>em</a:t>
            </a:r>
            <a:r>
              <a:rPr lang="en-US" sz="2200" dirty="0">
                <a:solidFill>
                  <a:srgbClr val="009900"/>
                </a:solidFill>
              </a:rPr>
              <a:t> </a:t>
            </a:r>
            <a:r>
              <a:rPr lang="en-US" sz="2200" dirty="0" err="1">
                <a:solidFill>
                  <a:srgbClr val="009900"/>
                </a:solidFill>
              </a:rPr>
              <a:t>giảm</a:t>
            </a:r>
            <a:r>
              <a:rPr lang="en-US" sz="2200" dirty="0">
                <a:solidFill>
                  <a:srgbClr val="009900"/>
                </a:solidFill>
              </a:rPr>
              <a:t> </a:t>
            </a:r>
            <a:r>
              <a:rPr lang="en-US" sz="2200" dirty="0" err="1">
                <a:solidFill>
                  <a:srgbClr val="009900"/>
                </a:solidFill>
              </a:rPr>
              <a:t>mạnh</a:t>
            </a:r>
            <a:r>
              <a:rPr lang="en-US" sz="2200" dirty="0">
                <a:solidFill>
                  <a:srgbClr val="009900"/>
                </a:solidFill>
              </a:rPr>
              <a:t>. </a:t>
            </a:r>
          </a:p>
          <a:p>
            <a:r>
              <a:rPr lang="en-US" sz="2200" b="1" i="1" dirty="0" err="1" smtClean="0"/>
              <a:t>Tầm</a:t>
            </a:r>
            <a:r>
              <a:rPr lang="en-US" sz="2200" b="1" i="1" dirty="0" smtClean="0"/>
              <a:t> </a:t>
            </a:r>
            <a:r>
              <a:rPr lang="en-US" sz="2200" b="1" i="1" dirty="0" err="1"/>
              <a:t>vóc</a:t>
            </a:r>
            <a:r>
              <a:rPr lang="en-US" sz="2200" b="1" i="1" dirty="0"/>
              <a:t>, </a:t>
            </a:r>
            <a:r>
              <a:rPr lang="en-US" sz="2200" b="1" i="1" dirty="0" err="1"/>
              <a:t>thể</a:t>
            </a:r>
            <a:r>
              <a:rPr lang="en-US" sz="2200" b="1" i="1" dirty="0"/>
              <a:t> </a:t>
            </a:r>
            <a:r>
              <a:rPr lang="en-US" sz="2200" b="1" i="1" dirty="0" err="1"/>
              <a:t>lực</a:t>
            </a:r>
            <a:r>
              <a:rPr lang="en-US" sz="2200" b="1" i="1" dirty="0"/>
              <a:t> </a:t>
            </a:r>
            <a:r>
              <a:rPr lang="en-US" sz="2200" b="1" i="1" dirty="0" err="1"/>
              <a:t>người</a:t>
            </a:r>
            <a:r>
              <a:rPr lang="en-US" sz="2200" b="1" i="1" dirty="0"/>
              <a:t> </a:t>
            </a:r>
            <a:r>
              <a:rPr lang="en-US" sz="2200" b="1" i="1" dirty="0" err="1"/>
              <a:t>Việt</a:t>
            </a:r>
            <a:r>
              <a:rPr lang="en-US" sz="2200" b="1" i="1" dirty="0"/>
              <a:t> Nam </a:t>
            </a:r>
            <a:r>
              <a:rPr lang="en-US" sz="2200" b="1" i="1" dirty="0" err="1"/>
              <a:t>có</a:t>
            </a:r>
            <a:r>
              <a:rPr lang="en-US" sz="2200" b="1" i="1" dirty="0"/>
              <a:t> </a:t>
            </a:r>
            <a:r>
              <a:rPr lang="en-US" sz="2200" b="1" i="1" dirty="0" err="1"/>
              <a:t>bước</a:t>
            </a:r>
            <a:r>
              <a:rPr lang="en-US" sz="2200" b="1" i="1" dirty="0"/>
              <a:t> </a:t>
            </a:r>
            <a:r>
              <a:rPr lang="en-US" sz="2200" b="1" i="1" dirty="0" err="1"/>
              <a:t>cải</a:t>
            </a:r>
            <a:r>
              <a:rPr lang="en-US" sz="2200" b="1" i="1" dirty="0"/>
              <a:t> </a:t>
            </a:r>
            <a:r>
              <a:rPr lang="en-US" sz="2200" b="1" i="1" dirty="0" err="1"/>
              <a:t>thiện</a:t>
            </a:r>
            <a:r>
              <a:rPr lang="en-US" sz="2200" i="1" dirty="0"/>
              <a:t>.</a:t>
            </a:r>
            <a:r>
              <a:rPr lang="en-US" sz="2200" dirty="0"/>
              <a:t> </a:t>
            </a:r>
            <a:r>
              <a:rPr lang="en-US" sz="2200" dirty="0" err="1"/>
              <a:t>Dân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sự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bố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lý</a:t>
            </a:r>
            <a:r>
              <a:rPr lang="en-US" sz="2200" dirty="0"/>
              <a:t> </a:t>
            </a:r>
            <a:r>
              <a:rPr lang="en-US" sz="2200" dirty="0" err="1"/>
              <a:t>hơn</a:t>
            </a:r>
            <a:r>
              <a:rPr lang="en-US" sz="2200" dirty="0"/>
              <a:t>, </a:t>
            </a:r>
            <a:r>
              <a:rPr lang="en-US" sz="2200" dirty="0" err="1"/>
              <a:t>gắn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quá</a:t>
            </a:r>
            <a:r>
              <a:rPr lang="en-US" sz="2200" dirty="0"/>
              <a:t> </a:t>
            </a:r>
            <a:r>
              <a:rPr lang="en-US" sz="2200" dirty="0" err="1"/>
              <a:t>trình</a:t>
            </a:r>
            <a:r>
              <a:rPr lang="en-US" sz="2200" dirty="0"/>
              <a:t> </a:t>
            </a:r>
            <a:r>
              <a:rPr lang="en-US" sz="2200" dirty="0" err="1"/>
              <a:t>đô</a:t>
            </a:r>
            <a:r>
              <a:rPr lang="en-US" sz="2200" dirty="0"/>
              <a:t> </a:t>
            </a:r>
            <a:r>
              <a:rPr lang="en-US" sz="2200" dirty="0" err="1"/>
              <a:t>thị</a:t>
            </a:r>
            <a:r>
              <a:rPr lang="en-US" sz="2200" dirty="0"/>
              <a:t> </a:t>
            </a:r>
            <a:r>
              <a:rPr lang="en-US" sz="2200" dirty="0" err="1"/>
              <a:t>hoá</a:t>
            </a:r>
            <a:r>
              <a:rPr lang="en-US" sz="2200" dirty="0"/>
              <a:t>, </a:t>
            </a:r>
            <a:r>
              <a:rPr lang="en-US" sz="2200" dirty="0" smtClean="0"/>
              <a:t>CNH.</a:t>
            </a:r>
          </a:p>
          <a:p>
            <a:r>
              <a:rPr lang="en-US" sz="2200" b="1" i="1" dirty="0" err="1">
                <a:solidFill>
                  <a:srgbClr val="660066"/>
                </a:solidFill>
              </a:rPr>
              <a:t>Công</a:t>
            </a:r>
            <a:r>
              <a:rPr lang="en-US" sz="2200" b="1" i="1" dirty="0">
                <a:solidFill>
                  <a:srgbClr val="660066"/>
                </a:solidFill>
              </a:rPr>
              <a:t> </a:t>
            </a:r>
            <a:r>
              <a:rPr lang="en-US" sz="2200" b="1" i="1" dirty="0" err="1">
                <a:solidFill>
                  <a:srgbClr val="660066"/>
                </a:solidFill>
              </a:rPr>
              <a:t>tác</a:t>
            </a:r>
            <a:r>
              <a:rPr lang="en-US" sz="2200" b="1" i="1" dirty="0">
                <a:solidFill>
                  <a:srgbClr val="660066"/>
                </a:solidFill>
              </a:rPr>
              <a:t> </a:t>
            </a:r>
            <a:r>
              <a:rPr lang="en-US" sz="2200" b="1" i="1" dirty="0" err="1">
                <a:solidFill>
                  <a:srgbClr val="660066"/>
                </a:solidFill>
              </a:rPr>
              <a:t>tuyên</a:t>
            </a:r>
            <a:r>
              <a:rPr lang="en-US" sz="2200" b="1" i="1" dirty="0">
                <a:solidFill>
                  <a:srgbClr val="660066"/>
                </a:solidFill>
              </a:rPr>
              <a:t> </a:t>
            </a:r>
            <a:r>
              <a:rPr lang="en-US" sz="2200" b="1" i="1" dirty="0" err="1">
                <a:solidFill>
                  <a:srgbClr val="660066"/>
                </a:solidFill>
              </a:rPr>
              <a:t>truyền</a:t>
            </a:r>
            <a:r>
              <a:rPr lang="en-US" sz="2200" b="1" i="1" dirty="0">
                <a:solidFill>
                  <a:srgbClr val="660066"/>
                </a:solidFill>
              </a:rPr>
              <a:t>, </a:t>
            </a:r>
            <a:r>
              <a:rPr lang="en-US" sz="2200" b="1" i="1" dirty="0" err="1">
                <a:solidFill>
                  <a:srgbClr val="660066"/>
                </a:solidFill>
              </a:rPr>
              <a:t>giáo</a:t>
            </a:r>
            <a:r>
              <a:rPr lang="en-US" sz="2200" b="1" i="1" dirty="0">
                <a:solidFill>
                  <a:srgbClr val="660066"/>
                </a:solidFill>
              </a:rPr>
              <a:t> </a:t>
            </a:r>
            <a:r>
              <a:rPr lang="en-US" sz="2200" b="1" i="1" dirty="0" err="1">
                <a:solidFill>
                  <a:srgbClr val="660066"/>
                </a:solidFill>
              </a:rPr>
              <a:t>dục</a:t>
            </a:r>
            <a:r>
              <a:rPr lang="en-US" sz="2200" b="1" i="1" dirty="0">
                <a:solidFill>
                  <a:srgbClr val="660066"/>
                </a:solidFill>
              </a:rPr>
              <a:t>, </a:t>
            </a:r>
            <a:r>
              <a:rPr lang="en-US" sz="2200" b="1" i="1" dirty="0" err="1">
                <a:solidFill>
                  <a:srgbClr val="660066"/>
                </a:solidFill>
              </a:rPr>
              <a:t>nhận</a:t>
            </a:r>
            <a:r>
              <a:rPr lang="en-US" sz="2200" b="1" i="1" dirty="0">
                <a:solidFill>
                  <a:srgbClr val="660066"/>
                </a:solidFill>
              </a:rPr>
              <a:t> </a:t>
            </a:r>
            <a:r>
              <a:rPr lang="en-US" sz="2200" b="1" i="1" dirty="0" err="1">
                <a:solidFill>
                  <a:srgbClr val="660066"/>
                </a:solidFill>
              </a:rPr>
              <a:t>thức</a:t>
            </a:r>
            <a:r>
              <a:rPr lang="en-US" sz="2200" b="1" i="1" dirty="0">
                <a:solidFill>
                  <a:srgbClr val="660066"/>
                </a:solidFill>
              </a:rPr>
              <a:t> </a:t>
            </a:r>
            <a:r>
              <a:rPr lang="en-US" sz="2200" b="1" i="1" dirty="0" err="1">
                <a:solidFill>
                  <a:srgbClr val="660066"/>
                </a:solidFill>
              </a:rPr>
              <a:t>về</a:t>
            </a:r>
            <a:r>
              <a:rPr lang="en-US" sz="2200" b="1" i="1" dirty="0">
                <a:solidFill>
                  <a:srgbClr val="660066"/>
                </a:solidFill>
              </a:rPr>
              <a:t> </a:t>
            </a:r>
            <a:r>
              <a:rPr lang="en-US" sz="2200" b="1" i="1" dirty="0" err="1">
                <a:solidFill>
                  <a:srgbClr val="660066"/>
                </a:solidFill>
              </a:rPr>
              <a:t>dân</a:t>
            </a:r>
            <a:r>
              <a:rPr lang="en-US" sz="2200" b="1" i="1" dirty="0">
                <a:solidFill>
                  <a:srgbClr val="660066"/>
                </a:solidFill>
              </a:rPr>
              <a:t> </a:t>
            </a:r>
            <a:r>
              <a:rPr lang="en-US" sz="2200" b="1" i="1" dirty="0" err="1">
                <a:solidFill>
                  <a:srgbClr val="660066"/>
                </a:solidFill>
              </a:rPr>
              <a:t>số</a:t>
            </a:r>
            <a:r>
              <a:rPr lang="en-US" sz="2200" b="1" i="1" dirty="0">
                <a:solidFill>
                  <a:srgbClr val="660066"/>
                </a:solidFill>
              </a:rPr>
              <a:t> </a:t>
            </a:r>
            <a:r>
              <a:rPr lang="en-US" sz="2200" b="1" i="1" dirty="0" err="1">
                <a:solidFill>
                  <a:srgbClr val="660066"/>
                </a:solidFill>
              </a:rPr>
              <a:t>và</a:t>
            </a:r>
            <a:r>
              <a:rPr lang="en-US" sz="2200" b="1" i="1" dirty="0">
                <a:solidFill>
                  <a:srgbClr val="660066"/>
                </a:solidFill>
              </a:rPr>
              <a:t> KHHGĐ </a:t>
            </a:r>
            <a:r>
              <a:rPr lang="en-US" sz="2200" b="1" i="1" dirty="0" err="1" smtClean="0">
                <a:solidFill>
                  <a:srgbClr val="660066"/>
                </a:solidFill>
              </a:rPr>
              <a:t>có</a:t>
            </a:r>
            <a:r>
              <a:rPr lang="en-US" sz="2200" b="1" i="1" dirty="0" smtClean="0">
                <a:solidFill>
                  <a:srgbClr val="660066"/>
                </a:solidFill>
              </a:rPr>
              <a:t> </a:t>
            </a:r>
            <a:r>
              <a:rPr lang="en-US" sz="2200" b="1" i="1" dirty="0" err="1">
                <a:solidFill>
                  <a:srgbClr val="660066"/>
                </a:solidFill>
              </a:rPr>
              <a:t>bước</a:t>
            </a:r>
            <a:r>
              <a:rPr lang="en-US" sz="2200" b="1" i="1" dirty="0">
                <a:solidFill>
                  <a:srgbClr val="660066"/>
                </a:solidFill>
              </a:rPr>
              <a:t> </a:t>
            </a:r>
            <a:r>
              <a:rPr lang="en-US" sz="2200" b="1" i="1" dirty="0" err="1">
                <a:solidFill>
                  <a:srgbClr val="660066"/>
                </a:solidFill>
              </a:rPr>
              <a:t>đột</a:t>
            </a:r>
            <a:r>
              <a:rPr lang="en-US" sz="2200" b="1" i="1" dirty="0">
                <a:solidFill>
                  <a:srgbClr val="660066"/>
                </a:solidFill>
              </a:rPr>
              <a:t> </a:t>
            </a:r>
            <a:r>
              <a:rPr lang="en-US" sz="2200" b="1" i="1" dirty="0" err="1">
                <a:solidFill>
                  <a:srgbClr val="660066"/>
                </a:solidFill>
              </a:rPr>
              <a:t>phá</a:t>
            </a:r>
            <a:r>
              <a:rPr lang="en-US" sz="2200" b="1" i="1" dirty="0">
                <a:solidFill>
                  <a:srgbClr val="660066"/>
                </a:solidFill>
              </a:rPr>
              <a:t>.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Mỗi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cặp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vợ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chồng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có</a:t>
            </a:r>
            <a:r>
              <a:rPr lang="en-US" sz="2200" dirty="0">
                <a:solidFill>
                  <a:srgbClr val="660066"/>
                </a:solidFill>
              </a:rPr>
              <a:t> 2 con </a:t>
            </a:r>
            <a:r>
              <a:rPr lang="en-US" sz="2200" dirty="0" err="1">
                <a:solidFill>
                  <a:srgbClr val="660066"/>
                </a:solidFill>
              </a:rPr>
              <a:t>đã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trở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thành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chuẩn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mực</a:t>
            </a:r>
            <a:r>
              <a:rPr lang="en-US" sz="2200" dirty="0">
                <a:solidFill>
                  <a:srgbClr val="660066"/>
                </a:solidFill>
              </a:rPr>
              <a:t>, </a:t>
            </a:r>
            <a:r>
              <a:rPr lang="en-US" sz="2200" dirty="0" err="1">
                <a:solidFill>
                  <a:srgbClr val="660066"/>
                </a:solidFill>
              </a:rPr>
              <a:t>lan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toả</a:t>
            </a:r>
            <a:r>
              <a:rPr lang="en-US" sz="2200" dirty="0">
                <a:solidFill>
                  <a:srgbClr val="660066"/>
                </a:solidFill>
              </a:rPr>
              <a:t>, </a:t>
            </a:r>
            <a:r>
              <a:rPr lang="en-US" sz="2200" dirty="0" err="1">
                <a:solidFill>
                  <a:srgbClr val="660066"/>
                </a:solidFill>
              </a:rPr>
              <a:t>thấm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sâu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trong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toàn</a:t>
            </a:r>
            <a:r>
              <a:rPr lang="en-US" sz="2200" dirty="0">
                <a:solidFill>
                  <a:srgbClr val="660066"/>
                </a:solidFill>
              </a:rPr>
              <a:t> XH. </a:t>
            </a:r>
            <a:r>
              <a:rPr lang="en-US" sz="2200" dirty="0" smtClean="0">
                <a:solidFill>
                  <a:srgbClr val="660066"/>
                </a:solidFill>
              </a:rPr>
              <a:t> </a:t>
            </a:r>
            <a:endParaRPr lang="en-US" sz="2200" dirty="0">
              <a:solidFill>
                <a:srgbClr val="66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47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066658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22" name="Group 2"/>
          <p:cNvGrpSpPr>
            <a:grpSpLocks/>
          </p:cNvGrpSpPr>
          <p:nvPr/>
        </p:nvGrpSpPr>
        <p:grpSpPr bwMode="auto">
          <a:xfrm>
            <a:off x="228600" y="4473416"/>
            <a:ext cx="8382000" cy="555625"/>
            <a:chOff x="1248" y="1440"/>
            <a:chExt cx="5280" cy="350"/>
          </a:xfrm>
        </p:grpSpPr>
        <p:sp>
          <p:nvSpPr>
            <p:cNvPr id="337923" name="Line 3"/>
            <p:cNvSpPr>
              <a:spLocks noChangeShapeType="1"/>
            </p:cNvSpPr>
            <p:nvPr/>
          </p:nvSpPr>
          <p:spPr bwMode="gray">
            <a:xfrm flipV="1">
              <a:off x="1440" y="1770"/>
              <a:ext cx="5088" cy="2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24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7926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337927" name="Group 7"/>
          <p:cNvGrpSpPr>
            <a:grpSpLocks/>
          </p:cNvGrpSpPr>
          <p:nvPr/>
        </p:nvGrpSpPr>
        <p:grpSpPr bwMode="auto">
          <a:xfrm>
            <a:off x="228600" y="788987"/>
            <a:ext cx="8382000" cy="582613"/>
            <a:chOff x="1248" y="2030"/>
            <a:chExt cx="5280" cy="367"/>
          </a:xfrm>
        </p:grpSpPr>
        <p:sp>
          <p:nvSpPr>
            <p:cNvPr id="337928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5088" cy="1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29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7931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337932" name="Group 12"/>
          <p:cNvGrpSpPr>
            <a:grpSpLocks/>
          </p:cNvGrpSpPr>
          <p:nvPr/>
        </p:nvGrpSpPr>
        <p:grpSpPr bwMode="auto">
          <a:xfrm>
            <a:off x="228600" y="2187575"/>
            <a:ext cx="8382000" cy="555625"/>
            <a:chOff x="1248" y="2640"/>
            <a:chExt cx="5280" cy="350"/>
          </a:xfrm>
        </p:grpSpPr>
        <p:sp>
          <p:nvSpPr>
            <p:cNvPr id="337933" name="Line 13"/>
            <p:cNvSpPr>
              <a:spLocks noChangeShapeType="1"/>
            </p:cNvSpPr>
            <p:nvPr/>
          </p:nvSpPr>
          <p:spPr bwMode="gray">
            <a:xfrm flipV="1">
              <a:off x="1440" y="2970"/>
              <a:ext cx="5088" cy="2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4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7936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337937" name="Group 17"/>
          <p:cNvGrpSpPr>
            <a:grpSpLocks/>
          </p:cNvGrpSpPr>
          <p:nvPr/>
        </p:nvGrpSpPr>
        <p:grpSpPr bwMode="auto">
          <a:xfrm>
            <a:off x="228600" y="3332162"/>
            <a:ext cx="8382000" cy="554038"/>
            <a:chOff x="1248" y="3230"/>
            <a:chExt cx="5280" cy="349"/>
          </a:xfrm>
        </p:grpSpPr>
        <p:sp>
          <p:nvSpPr>
            <p:cNvPr id="337938" name="Line 18"/>
            <p:cNvSpPr>
              <a:spLocks noChangeShapeType="1"/>
            </p:cNvSpPr>
            <p:nvPr/>
          </p:nvSpPr>
          <p:spPr bwMode="gray">
            <a:xfrm flipV="1">
              <a:off x="1441" y="3560"/>
              <a:ext cx="5087" cy="1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9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7941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337942" name="Group 22"/>
          <p:cNvGrpSpPr>
            <a:grpSpLocks/>
          </p:cNvGrpSpPr>
          <p:nvPr/>
        </p:nvGrpSpPr>
        <p:grpSpPr bwMode="auto">
          <a:xfrm>
            <a:off x="228600" y="5975806"/>
            <a:ext cx="8382000" cy="555625"/>
            <a:chOff x="1248" y="3230"/>
            <a:chExt cx="5280" cy="350"/>
          </a:xfrm>
        </p:grpSpPr>
        <p:sp>
          <p:nvSpPr>
            <p:cNvPr id="337943" name="Line 23"/>
            <p:cNvSpPr>
              <a:spLocks noChangeShapeType="1"/>
            </p:cNvSpPr>
            <p:nvPr/>
          </p:nvSpPr>
          <p:spPr bwMode="gray">
            <a:xfrm flipV="1">
              <a:off x="1440" y="3560"/>
              <a:ext cx="5088" cy="2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44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7946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337947" name="Rectangle 27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144000" cy="381000"/>
          </a:xfrm>
          <a:noFill/>
          <a:ln/>
        </p:spPr>
        <p:txBody>
          <a:bodyPr/>
          <a:lstStyle/>
          <a:p>
            <a:pPr algn="l"/>
            <a:r>
              <a:rPr lang="en-US" sz="2400" i="0" dirty="0" smtClean="0">
                <a:solidFill>
                  <a:srgbClr val="C00000"/>
                </a:solidFill>
              </a:rPr>
              <a:t>        2</a:t>
            </a:r>
            <a:r>
              <a:rPr lang="en-US" sz="2400" i="0" dirty="0">
                <a:solidFill>
                  <a:srgbClr val="C00000"/>
                </a:solidFill>
              </a:rPr>
              <a:t>. </a:t>
            </a:r>
            <a:r>
              <a:rPr lang="en-US" sz="2400" i="0" dirty="0" err="1">
                <a:solidFill>
                  <a:srgbClr val="C00000"/>
                </a:solidFill>
              </a:rPr>
              <a:t>Hạn</a:t>
            </a:r>
            <a:r>
              <a:rPr lang="en-US" sz="2400" i="0" dirty="0">
                <a:solidFill>
                  <a:srgbClr val="C00000"/>
                </a:solidFill>
              </a:rPr>
              <a:t> </a:t>
            </a:r>
            <a:r>
              <a:rPr lang="en-US" sz="2400" i="0" dirty="0" err="1">
                <a:solidFill>
                  <a:srgbClr val="C00000"/>
                </a:solidFill>
              </a:rPr>
              <a:t>chế</a:t>
            </a:r>
            <a:r>
              <a:rPr lang="en-US" sz="2400" i="0" dirty="0">
                <a:solidFill>
                  <a:srgbClr val="C00000"/>
                </a:solidFill>
              </a:rPr>
              <a:t>: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53375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Mức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sinh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giữa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các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vùng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còn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chênh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lệch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đáng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kể</a:t>
            </a:r>
            <a:r>
              <a:rPr lang="en-US" sz="2000" b="1" i="1" dirty="0">
                <a:solidFill>
                  <a:srgbClr val="0000FF"/>
                </a:solidFill>
              </a:rPr>
              <a:t>. </a:t>
            </a:r>
            <a:r>
              <a:rPr lang="en-US" sz="2000" i="1" dirty="0" err="1">
                <a:solidFill>
                  <a:srgbClr val="0000FF"/>
                </a:solidFill>
              </a:rPr>
              <a:t>Mất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cân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bằng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giới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tính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khi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sinh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tăng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nhanh</a:t>
            </a:r>
            <a:r>
              <a:rPr lang="en-US" sz="2000" i="1" dirty="0">
                <a:solidFill>
                  <a:srgbClr val="0000FF"/>
                </a:solidFill>
              </a:rPr>
              <a:t>, </a:t>
            </a:r>
            <a:r>
              <a:rPr lang="en-US" sz="2000" i="1" dirty="0" err="1">
                <a:solidFill>
                  <a:srgbClr val="0000FF"/>
                </a:solidFill>
              </a:rPr>
              <a:t>đã</a:t>
            </a:r>
            <a:r>
              <a:rPr lang="en-US" sz="2000" i="1" dirty="0">
                <a:solidFill>
                  <a:srgbClr val="0000FF"/>
                </a:solidFill>
              </a:rPr>
              <a:t> ở </a:t>
            </a:r>
            <a:r>
              <a:rPr lang="en-US" sz="2000" i="1" dirty="0" err="1">
                <a:solidFill>
                  <a:srgbClr val="0000FF"/>
                </a:solidFill>
              </a:rPr>
              <a:t>mức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nghiêm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trọng</a:t>
            </a:r>
            <a:r>
              <a:rPr lang="en-US" sz="2000" i="1" dirty="0">
                <a:solidFill>
                  <a:srgbClr val="0000FF"/>
                </a:solidFill>
              </a:rPr>
              <a:t>.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371600"/>
            <a:ext cx="79248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v"/>
            </a:pPr>
            <a:r>
              <a:rPr lang="en-US" sz="2000" dirty="0" err="1" smtClean="0">
                <a:solidFill>
                  <a:srgbClr val="CC0099"/>
                </a:solidFill>
              </a:rPr>
              <a:t>Chưa</a:t>
            </a:r>
            <a:r>
              <a:rPr lang="en-US" sz="2000" dirty="0" smtClean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có</a:t>
            </a:r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giải</a:t>
            </a:r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pháp</a:t>
            </a:r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đồng</a:t>
            </a:r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bộ</a:t>
            </a:r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phát</a:t>
            </a:r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huy</a:t>
            </a:r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lợi</a:t>
            </a:r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thế</a:t>
            </a:r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của</a:t>
            </a:r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thời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kỳ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dân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số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vàng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dirty="0" err="1">
                <a:solidFill>
                  <a:srgbClr val="CC0099"/>
                </a:solidFill>
              </a:rPr>
              <a:t>và</a:t>
            </a:r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thích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ứng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với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già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hoá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dân</a:t>
            </a:r>
            <a:r>
              <a:rPr lang="en-US" sz="2000" b="1" i="1" dirty="0">
                <a:solidFill>
                  <a:srgbClr val="CC0099"/>
                </a:solidFill>
              </a:rPr>
              <a:t> </a:t>
            </a:r>
            <a:r>
              <a:rPr lang="en-US" sz="2000" b="1" i="1" dirty="0" err="1">
                <a:solidFill>
                  <a:srgbClr val="CC0099"/>
                </a:solidFill>
              </a:rPr>
              <a:t>số</a:t>
            </a:r>
            <a:r>
              <a:rPr lang="en-US" sz="2000" b="1" i="1" dirty="0" smtClean="0">
                <a:solidFill>
                  <a:srgbClr val="CC0099"/>
                </a:solidFill>
              </a:rPr>
              <a:t>.</a:t>
            </a:r>
          </a:p>
          <a:p>
            <a:pPr marL="182880" indent="-18288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v"/>
            </a:pP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Người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ít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có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điều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kiện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chăm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sóc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và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nuôi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dưỡng</a:t>
            </a:r>
            <a:r>
              <a:rPr lang="en-US" sz="2000" i="1" dirty="0">
                <a:solidFill>
                  <a:srgbClr val="002060"/>
                </a:solidFill>
              </a:rPr>
              <a:t> con </a:t>
            </a:r>
            <a:r>
              <a:rPr lang="en-US" sz="2000" i="1" dirty="0" err="1">
                <a:solidFill>
                  <a:srgbClr val="002060"/>
                </a:solidFill>
              </a:rPr>
              <a:t>còn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đẻ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nhiều</a:t>
            </a:r>
            <a:r>
              <a:rPr lang="en-US" sz="2000" i="1" dirty="0" smtClean="0">
                <a:solidFill>
                  <a:srgbClr val="002060"/>
                </a:solidFill>
              </a:rPr>
              <a:t>. </a:t>
            </a:r>
            <a:r>
              <a:rPr lang="en-US" sz="2000" b="1" i="1" dirty="0" err="1">
                <a:solidFill>
                  <a:srgbClr val="002060"/>
                </a:solidFill>
              </a:rPr>
              <a:t>Tỉ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lệ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suy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dinh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dưỡng</a:t>
            </a:r>
            <a:r>
              <a:rPr lang="en-US" sz="2000" b="1" i="1" dirty="0">
                <a:solidFill>
                  <a:srgbClr val="002060"/>
                </a:solidFill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</a:rPr>
              <a:t>tử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vong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bà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mẹ</a:t>
            </a:r>
            <a:r>
              <a:rPr lang="en-US" sz="2000" b="1" i="1" dirty="0">
                <a:solidFill>
                  <a:srgbClr val="002060"/>
                </a:solidFill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</a:rPr>
              <a:t>trẻ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em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còn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cao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770142"/>
            <a:ext cx="784860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000" b="1" dirty="0" err="1" smtClean="0">
                <a:solidFill>
                  <a:srgbClr val="009900"/>
                </a:solidFill>
              </a:rPr>
              <a:t>Tầm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vóc</a:t>
            </a:r>
            <a:r>
              <a:rPr lang="en-US" sz="2000" b="1" dirty="0">
                <a:solidFill>
                  <a:srgbClr val="009900"/>
                </a:solidFill>
              </a:rPr>
              <a:t>, </a:t>
            </a:r>
            <a:r>
              <a:rPr lang="en-US" sz="2000" b="1" dirty="0" err="1">
                <a:solidFill>
                  <a:srgbClr val="009900"/>
                </a:solidFill>
              </a:rPr>
              <a:t>thể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lực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của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người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Việt</a:t>
            </a:r>
            <a:r>
              <a:rPr lang="en-US" sz="2000" b="1" dirty="0">
                <a:solidFill>
                  <a:srgbClr val="009900"/>
                </a:solidFill>
              </a:rPr>
              <a:t> Nam </a:t>
            </a:r>
            <a:r>
              <a:rPr lang="en-US" sz="2000" b="1" dirty="0" err="1">
                <a:solidFill>
                  <a:srgbClr val="009900"/>
                </a:solidFill>
              </a:rPr>
              <a:t>chậm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được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cải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b="1" dirty="0" err="1">
                <a:solidFill>
                  <a:srgbClr val="009900"/>
                </a:solidFill>
              </a:rPr>
              <a:t>thiện</a:t>
            </a:r>
            <a:r>
              <a:rPr lang="en-US" sz="2000" b="1" dirty="0">
                <a:solidFill>
                  <a:srgbClr val="009900"/>
                </a:solidFill>
              </a:rPr>
              <a:t>. </a:t>
            </a:r>
            <a:endParaRPr lang="en-US" sz="2000" b="1" dirty="0" smtClean="0">
              <a:solidFill>
                <a:srgbClr val="009900"/>
              </a:solidFill>
            </a:endParaRPr>
          </a:p>
          <a:p>
            <a:pPr marL="182880" indent="-18288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v"/>
            </a:pPr>
            <a:r>
              <a:rPr lang="en-US" sz="2000" dirty="0" smtClean="0"/>
              <a:t> </a:t>
            </a:r>
            <a:r>
              <a:rPr lang="en-US" sz="2000" b="1" i="1" dirty="0" err="1" smtClean="0">
                <a:solidFill>
                  <a:srgbClr val="333300"/>
                </a:solidFill>
              </a:rPr>
              <a:t>Tuổi</a:t>
            </a:r>
            <a:r>
              <a:rPr lang="en-US" sz="2000" b="1" i="1" dirty="0" smtClean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thọ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bình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quân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b="1" i="1" dirty="0" err="1">
                <a:solidFill>
                  <a:srgbClr val="333300"/>
                </a:solidFill>
              </a:rPr>
              <a:t>tăng</a:t>
            </a:r>
            <a:r>
              <a:rPr lang="en-US" sz="2000" b="1" i="1" dirty="0">
                <a:solidFill>
                  <a:srgbClr val="333300"/>
                </a:solidFill>
              </a:rPr>
              <a:t> </a:t>
            </a:r>
            <a:r>
              <a:rPr lang="en-US" sz="2000" dirty="0">
                <a:solidFill>
                  <a:srgbClr val="333300"/>
                </a:solidFill>
              </a:rPr>
              <a:t>(</a:t>
            </a:r>
            <a:r>
              <a:rPr lang="en-US" sz="2000" dirty="0" err="1">
                <a:solidFill>
                  <a:srgbClr val="333300"/>
                </a:solidFill>
              </a:rPr>
              <a:t>từ</a:t>
            </a:r>
            <a:r>
              <a:rPr lang="en-US" sz="2000" dirty="0">
                <a:solidFill>
                  <a:srgbClr val="333300"/>
                </a:solidFill>
              </a:rPr>
              <a:t> 65t </a:t>
            </a:r>
            <a:r>
              <a:rPr lang="en-US" sz="2000" dirty="0" err="1">
                <a:solidFill>
                  <a:srgbClr val="333300"/>
                </a:solidFill>
              </a:rPr>
              <a:t>lên</a:t>
            </a:r>
            <a:r>
              <a:rPr lang="en-US" sz="2000" dirty="0">
                <a:solidFill>
                  <a:srgbClr val="333300"/>
                </a:solidFill>
              </a:rPr>
              <a:t> 73,4 </a:t>
            </a:r>
            <a:r>
              <a:rPr lang="en-US" sz="2000" dirty="0" err="1">
                <a:solidFill>
                  <a:srgbClr val="333300"/>
                </a:solidFill>
              </a:rPr>
              <a:t>tuổi</a:t>
            </a:r>
            <a:r>
              <a:rPr lang="en-US" sz="2000" dirty="0">
                <a:solidFill>
                  <a:srgbClr val="333300"/>
                </a:solidFill>
              </a:rPr>
              <a:t>) </a:t>
            </a:r>
            <a:r>
              <a:rPr lang="en-US" sz="2000" dirty="0" err="1">
                <a:solidFill>
                  <a:srgbClr val="333300"/>
                </a:solidFill>
              </a:rPr>
              <a:t>nhưng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số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năm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sống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khoẻ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mạnh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 smtClean="0">
                <a:solidFill>
                  <a:srgbClr val="333300"/>
                </a:solidFill>
              </a:rPr>
              <a:t>thấp</a:t>
            </a:r>
            <a:r>
              <a:rPr lang="en-US" sz="2000" dirty="0" smtClean="0">
                <a:solidFill>
                  <a:srgbClr val="333300"/>
                </a:solidFill>
              </a:rPr>
              <a:t> (64 </a:t>
            </a:r>
            <a:r>
              <a:rPr lang="en-US" sz="2000" dirty="0" err="1" smtClean="0">
                <a:solidFill>
                  <a:srgbClr val="333300"/>
                </a:solidFill>
              </a:rPr>
              <a:t>tuổi</a:t>
            </a:r>
            <a:r>
              <a:rPr lang="en-US" sz="2000" dirty="0" smtClean="0">
                <a:solidFill>
                  <a:srgbClr val="333300"/>
                </a:solidFill>
              </a:rPr>
              <a:t>) so </a:t>
            </a:r>
            <a:r>
              <a:rPr lang="en-US" sz="2000" dirty="0" err="1">
                <a:solidFill>
                  <a:srgbClr val="333300"/>
                </a:solidFill>
              </a:rPr>
              <a:t>với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nhiều</a:t>
            </a:r>
            <a:r>
              <a:rPr lang="en-US" sz="2000" dirty="0">
                <a:solidFill>
                  <a:srgbClr val="333300"/>
                </a:solidFill>
              </a:rPr>
              <a:t> </a:t>
            </a:r>
            <a:r>
              <a:rPr lang="en-US" sz="2000" dirty="0" err="1">
                <a:solidFill>
                  <a:srgbClr val="333300"/>
                </a:solidFill>
              </a:rPr>
              <a:t>nước</a:t>
            </a:r>
            <a:r>
              <a:rPr lang="en-US" sz="2000" dirty="0">
                <a:solidFill>
                  <a:srgbClr val="333300"/>
                </a:solidFill>
              </a:rPr>
              <a:t>. </a:t>
            </a:r>
            <a:endParaRPr lang="en-US" sz="2000" dirty="0" smtClean="0">
              <a:solidFill>
                <a:srgbClr val="33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886200"/>
            <a:ext cx="784860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Tình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trạng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tảo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hôn</a:t>
            </a:r>
            <a:r>
              <a:rPr lang="en-US" sz="2000" b="1" i="1" dirty="0">
                <a:solidFill>
                  <a:srgbClr val="0000FF"/>
                </a:solidFill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</a:rPr>
              <a:t>kết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hôn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cận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huyết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thống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còn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phổ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biến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ở </a:t>
            </a:r>
            <a:r>
              <a:rPr lang="en-US" sz="2000" dirty="0" err="1">
                <a:solidFill>
                  <a:srgbClr val="0000FF"/>
                </a:solidFill>
              </a:rPr>
              <a:t>một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số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dân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tộc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ít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người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  <a:r>
              <a:rPr lang="en-US" sz="2000" dirty="0"/>
              <a:t> </a:t>
            </a:r>
            <a:endParaRPr lang="en-US" sz="2000" dirty="0" smtClean="0"/>
          </a:p>
          <a:p>
            <a:pPr marL="182880" indent="-18288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v"/>
            </a:pPr>
            <a:r>
              <a:rPr lang="en-US" sz="2000" i="1" dirty="0"/>
              <a:t> </a:t>
            </a:r>
            <a:r>
              <a:rPr lang="en-US" sz="2000" b="1" i="1" dirty="0" err="1" smtClean="0">
                <a:solidFill>
                  <a:srgbClr val="990099"/>
                </a:solidFill>
              </a:rPr>
              <a:t>Phân</a:t>
            </a:r>
            <a:r>
              <a:rPr lang="en-US" sz="2000" b="1" i="1" dirty="0" smtClean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bố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dân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số</a:t>
            </a:r>
            <a:r>
              <a:rPr lang="en-US" sz="2000" b="1" i="1" dirty="0">
                <a:solidFill>
                  <a:srgbClr val="990099"/>
                </a:solidFill>
              </a:rPr>
              <a:t>, </a:t>
            </a:r>
            <a:r>
              <a:rPr lang="en-US" sz="2000" b="1" i="1" dirty="0" err="1">
                <a:solidFill>
                  <a:srgbClr val="990099"/>
                </a:solidFill>
              </a:rPr>
              <a:t>quản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lý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nhập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cư</a:t>
            </a:r>
            <a:r>
              <a:rPr lang="en-US" sz="2000" b="1" i="1" dirty="0">
                <a:solidFill>
                  <a:srgbClr val="990099"/>
                </a:solidFill>
              </a:rPr>
              <a:t>, di </a:t>
            </a:r>
            <a:r>
              <a:rPr lang="en-US" sz="2000" b="1" i="1" dirty="0" err="1">
                <a:solidFill>
                  <a:srgbClr val="990099"/>
                </a:solidFill>
              </a:rPr>
              <a:t>dân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còn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nhiều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bất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cập</a:t>
            </a:r>
            <a:r>
              <a:rPr lang="en-US" sz="2000" b="1" dirty="0">
                <a:solidFill>
                  <a:srgbClr val="990099"/>
                </a:solidFill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067" y="5029200"/>
            <a:ext cx="8229933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000" i="1" dirty="0" err="1">
                <a:solidFill>
                  <a:srgbClr val="009900"/>
                </a:solidFill>
              </a:rPr>
              <a:t>Công</a:t>
            </a:r>
            <a:r>
              <a:rPr lang="en-US" sz="2000" i="1" dirty="0">
                <a:solidFill>
                  <a:srgbClr val="009900"/>
                </a:solidFill>
              </a:rPr>
              <a:t> </a:t>
            </a:r>
            <a:r>
              <a:rPr lang="en-US" sz="2000" i="1" dirty="0" err="1">
                <a:solidFill>
                  <a:srgbClr val="009900"/>
                </a:solidFill>
              </a:rPr>
              <a:t>tác</a:t>
            </a:r>
            <a:r>
              <a:rPr lang="en-US" sz="2000" i="1" dirty="0">
                <a:solidFill>
                  <a:srgbClr val="009900"/>
                </a:solidFill>
              </a:rPr>
              <a:t> </a:t>
            </a:r>
            <a:r>
              <a:rPr lang="en-US" sz="2000" i="1" dirty="0" err="1">
                <a:solidFill>
                  <a:srgbClr val="009900"/>
                </a:solidFill>
              </a:rPr>
              <a:t>truyền</a:t>
            </a:r>
            <a:r>
              <a:rPr lang="en-US" sz="2000" i="1" dirty="0">
                <a:solidFill>
                  <a:srgbClr val="009900"/>
                </a:solidFill>
              </a:rPr>
              <a:t> </a:t>
            </a:r>
            <a:r>
              <a:rPr lang="en-US" sz="2000" i="1" dirty="0" err="1">
                <a:solidFill>
                  <a:srgbClr val="009900"/>
                </a:solidFill>
              </a:rPr>
              <a:t>thông</a:t>
            </a:r>
            <a:r>
              <a:rPr lang="en-US" sz="2000" i="1" dirty="0">
                <a:solidFill>
                  <a:srgbClr val="009900"/>
                </a:solidFill>
              </a:rPr>
              <a:t>, </a:t>
            </a:r>
            <a:r>
              <a:rPr lang="en-US" sz="2000" i="1" dirty="0" err="1">
                <a:solidFill>
                  <a:srgbClr val="009900"/>
                </a:solidFill>
              </a:rPr>
              <a:t>giáo</a:t>
            </a:r>
            <a:r>
              <a:rPr lang="en-US" sz="2000" i="1" dirty="0">
                <a:solidFill>
                  <a:srgbClr val="009900"/>
                </a:solidFill>
              </a:rPr>
              <a:t> </a:t>
            </a:r>
            <a:r>
              <a:rPr lang="en-US" sz="2000" i="1" dirty="0" err="1">
                <a:solidFill>
                  <a:srgbClr val="009900"/>
                </a:solidFill>
              </a:rPr>
              <a:t>dục</a:t>
            </a:r>
            <a:r>
              <a:rPr lang="en-US" sz="2000" i="1" dirty="0">
                <a:solidFill>
                  <a:srgbClr val="009900"/>
                </a:solidFill>
              </a:rPr>
              <a:t> </a:t>
            </a:r>
            <a:r>
              <a:rPr lang="en-US" sz="2000" i="1" dirty="0" err="1">
                <a:solidFill>
                  <a:srgbClr val="009900"/>
                </a:solidFill>
              </a:rPr>
              <a:t>về</a:t>
            </a:r>
            <a:r>
              <a:rPr lang="en-US" sz="2000" i="1" dirty="0">
                <a:solidFill>
                  <a:srgbClr val="009900"/>
                </a:solidFill>
              </a:rPr>
              <a:t> </a:t>
            </a:r>
            <a:r>
              <a:rPr lang="en-US" sz="2000" i="1" dirty="0" err="1">
                <a:solidFill>
                  <a:srgbClr val="009900"/>
                </a:solidFill>
              </a:rPr>
              <a:t>dân</a:t>
            </a:r>
            <a:r>
              <a:rPr lang="en-US" sz="2000" i="1" dirty="0">
                <a:solidFill>
                  <a:srgbClr val="009900"/>
                </a:solidFill>
              </a:rPr>
              <a:t> </a:t>
            </a:r>
            <a:r>
              <a:rPr lang="en-US" sz="2000" i="1" dirty="0" err="1">
                <a:solidFill>
                  <a:srgbClr val="009900"/>
                </a:solidFill>
              </a:rPr>
              <a:t>số</a:t>
            </a:r>
            <a:r>
              <a:rPr lang="en-US" sz="2000" i="1" dirty="0">
                <a:solidFill>
                  <a:srgbClr val="009900"/>
                </a:solidFill>
              </a:rPr>
              <a:t> ở </a:t>
            </a:r>
            <a:r>
              <a:rPr lang="en-US" sz="2000" i="1" dirty="0" err="1">
                <a:solidFill>
                  <a:srgbClr val="009900"/>
                </a:solidFill>
              </a:rPr>
              <a:t>một</a:t>
            </a:r>
            <a:r>
              <a:rPr lang="en-US" sz="2000" i="1" dirty="0">
                <a:solidFill>
                  <a:srgbClr val="009900"/>
                </a:solidFill>
              </a:rPr>
              <a:t> </a:t>
            </a:r>
            <a:r>
              <a:rPr lang="en-US" sz="2000" i="1" dirty="0" err="1">
                <a:solidFill>
                  <a:srgbClr val="009900"/>
                </a:solidFill>
              </a:rPr>
              <a:t>số</a:t>
            </a:r>
            <a:r>
              <a:rPr lang="en-US" sz="2000" i="1" dirty="0">
                <a:solidFill>
                  <a:srgbClr val="009900"/>
                </a:solidFill>
              </a:rPr>
              <a:t> </a:t>
            </a:r>
            <a:r>
              <a:rPr lang="en-US" sz="2000" i="1" dirty="0" err="1">
                <a:solidFill>
                  <a:srgbClr val="009900"/>
                </a:solidFill>
              </a:rPr>
              <a:t>khu</a:t>
            </a:r>
            <a:r>
              <a:rPr lang="en-US" sz="2000" i="1" dirty="0">
                <a:solidFill>
                  <a:srgbClr val="009900"/>
                </a:solidFill>
              </a:rPr>
              <a:t> </a:t>
            </a:r>
            <a:r>
              <a:rPr lang="en-US" sz="2000" i="1" dirty="0" err="1">
                <a:solidFill>
                  <a:srgbClr val="009900"/>
                </a:solidFill>
              </a:rPr>
              <a:t>vực</a:t>
            </a:r>
            <a:r>
              <a:rPr lang="en-US" sz="2000" i="1" dirty="0">
                <a:solidFill>
                  <a:srgbClr val="009900"/>
                </a:solidFill>
              </a:rPr>
              <a:t>, </a:t>
            </a:r>
            <a:r>
              <a:rPr lang="en-US" sz="2000" i="1" dirty="0" smtClean="0">
                <a:solidFill>
                  <a:srgbClr val="009900"/>
                </a:solidFill>
              </a:rPr>
              <a:t>     </a:t>
            </a:r>
            <a:r>
              <a:rPr lang="en-US" sz="2000" i="1" dirty="0" err="1" smtClean="0">
                <a:solidFill>
                  <a:srgbClr val="009900"/>
                </a:solidFill>
              </a:rPr>
              <a:t>nhóm</a:t>
            </a:r>
            <a:r>
              <a:rPr lang="en-US" sz="2000" i="1" dirty="0" smtClean="0">
                <a:solidFill>
                  <a:srgbClr val="009900"/>
                </a:solidFill>
              </a:rPr>
              <a:t> </a:t>
            </a:r>
            <a:r>
              <a:rPr lang="en-US" sz="2000" i="1" dirty="0" err="1">
                <a:solidFill>
                  <a:srgbClr val="009900"/>
                </a:solidFill>
              </a:rPr>
              <a:t>đối</a:t>
            </a:r>
            <a:r>
              <a:rPr lang="en-US" sz="2000" i="1" dirty="0">
                <a:solidFill>
                  <a:srgbClr val="009900"/>
                </a:solidFill>
              </a:rPr>
              <a:t> </a:t>
            </a:r>
            <a:r>
              <a:rPr lang="en-US" sz="2000" i="1" dirty="0" err="1">
                <a:solidFill>
                  <a:srgbClr val="009900"/>
                </a:solidFill>
              </a:rPr>
              <a:t>tượng</a:t>
            </a:r>
            <a:r>
              <a:rPr lang="en-US" sz="2000" i="1" dirty="0">
                <a:solidFill>
                  <a:srgbClr val="009900"/>
                </a:solidFill>
              </a:rPr>
              <a:t> </a:t>
            </a:r>
            <a:r>
              <a:rPr lang="en-US" sz="2000" i="1" dirty="0" err="1">
                <a:solidFill>
                  <a:srgbClr val="009900"/>
                </a:solidFill>
              </a:rPr>
              <a:t>hiệu</a:t>
            </a:r>
            <a:r>
              <a:rPr lang="en-US" sz="2000" i="1" dirty="0">
                <a:solidFill>
                  <a:srgbClr val="009900"/>
                </a:solidFill>
              </a:rPr>
              <a:t> </a:t>
            </a:r>
            <a:r>
              <a:rPr lang="en-US" sz="2000" i="1" dirty="0" err="1">
                <a:solidFill>
                  <a:srgbClr val="009900"/>
                </a:solidFill>
              </a:rPr>
              <a:t>quả</a:t>
            </a:r>
            <a:r>
              <a:rPr lang="en-US" sz="2000" i="1" dirty="0">
                <a:solidFill>
                  <a:srgbClr val="009900"/>
                </a:solidFill>
              </a:rPr>
              <a:t> </a:t>
            </a:r>
            <a:r>
              <a:rPr lang="en-US" sz="2000" i="1" dirty="0" err="1">
                <a:solidFill>
                  <a:srgbClr val="009900"/>
                </a:solidFill>
              </a:rPr>
              <a:t>chưa</a:t>
            </a:r>
            <a:r>
              <a:rPr lang="en-US" sz="2000" i="1" dirty="0">
                <a:solidFill>
                  <a:srgbClr val="009900"/>
                </a:solidFill>
              </a:rPr>
              <a:t> </a:t>
            </a:r>
            <a:r>
              <a:rPr lang="en-US" sz="2000" i="1" dirty="0" err="1">
                <a:solidFill>
                  <a:srgbClr val="009900"/>
                </a:solidFill>
              </a:rPr>
              <a:t>cao</a:t>
            </a:r>
            <a:r>
              <a:rPr lang="en-US" sz="2000" i="1" dirty="0">
                <a:solidFill>
                  <a:srgbClr val="009900"/>
                </a:solidFill>
              </a:rPr>
              <a:t>, </a:t>
            </a:r>
            <a:r>
              <a:rPr lang="en-US" sz="2000" i="1" dirty="0" err="1">
                <a:solidFill>
                  <a:srgbClr val="009900"/>
                </a:solidFill>
              </a:rPr>
              <a:t>vai</a:t>
            </a:r>
            <a:r>
              <a:rPr lang="en-US" sz="2000" i="1" dirty="0">
                <a:solidFill>
                  <a:srgbClr val="009900"/>
                </a:solidFill>
              </a:rPr>
              <a:t> </a:t>
            </a:r>
            <a:r>
              <a:rPr lang="en-US" sz="2000" i="1" dirty="0" err="1">
                <a:solidFill>
                  <a:srgbClr val="009900"/>
                </a:solidFill>
              </a:rPr>
              <a:t>trò</a:t>
            </a:r>
            <a:r>
              <a:rPr lang="en-US" sz="2000" i="1" dirty="0">
                <a:solidFill>
                  <a:srgbClr val="009900"/>
                </a:solidFill>
              </a:rPr>
              <a:t> </a:t>
            </a:r>
            <a:r>
              <a:rPr lang="en-US" sz="2000" i="1" dirty="0" err="1">
                <a:solidFill>
                  <a:srgbClr val="009900"/>
                </a:solidFill>
              </a:rPr>
              <a:t>nhà</a:t>
            </a:r>
            <a:r>
              <a:rPr lang="en-US" sz="2000" i="1" dirty="0">
                <a:solidFill>
                  <a:srgbClr val="009900"/>
                </a:solidFill>
              </a:rPr>
              <a:t> </a:t>
            </a:r>
            <a:r>
              <a:rPr lang="en-US" sz="2000" i="1" dirty="0" err="1">
                <a:solidFill>
                  <a:srgbClr val="009900"/>
                </a:solidFill>
              </a:rPr>
              <a:t>trường</a:t>
            </a:r>
            <a:r>
              <a:rPr lang="en-US" sz="2000" i="1" dirty="0">
                <a:solidFill>
                  <a:srgbClr val="009900"/>
                </a:solidFill>
              </a:rPr>
              <a:t> </a:t>
            </a:r>
            <a:r>
              <a:rPr lang="en-US" sz="2000" i="1" dirty="0" err="1">
                <a:solidFill>
                  <a:srgbClr val="009900"/>
                </a:solidFill>
              </a:rPr>
              <a:t>còn</a:t>
            </a:r>
            <a:r>
              <a:rPr lang="en-US" sz="2000" i="1" dirty="0">
                <a:solidFill>
                  <a:srgbClr val="009900"/>
                </a:solidFill>
              </a:rPr>
              <a:t> </a:t>
            </a:r>
            <a:r>
              <a:rPr lang="en-US" sz="2000" i="1" dirty="0" err="1">
                <a:solidFill>
                  <a:srgbClr val="009900"/>
                </a:solidFill>
              </a:rPr>
              <a:t>hạn</a:t>
            </a:r>
            <a:r>
              <a:rPr lang="en-US" sz="2000" i="1" dirty="0">
                <a:solidFill>
                  <a:srgbClr val="009900"/>
                </a:solidFill>
              </a:rPr>
              <a:t> </a:t>
            </a:r>
            <a:r>
              <a:rPr lang="en-US" sz="2000" i="1" dirty="0" err="1">
                <a:solidFill>
                  <a:srgbClr val="009900"/>
                </a:solidFill>
              </a:rPr>
              <a:t>chế</a:t>
            </a:r>
            <a:r>
              <a:rPr lang="en-US" sz="2000" i="1" dirty="0" smtClean="0">
                <a:solidFill>
                  <a:srgbClr val="009900"/>
                </a:solidFill>
              </a:rPr>
              <a:t>.</a:t>
            </a:r>
          </a:p>
          <a:p>
            <a:pPr marL="182880" indent="-18288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v"/>
            </a:pPr>
            <a:r>
              <a:rPr lang="en-US" sz="2000" i="1" dirty="0" smtClean="0"/>
              <a:t> </a:t>
            </a:r>
            <a:r>
              <a:rPr lang="en-US" sz="2000" b="1" i="1" dirty="0" err="1" smtClean="0">
                <a:solidFill>
                  <a:srgbClr val="660066"/>
                </a:solidFill>
              </a:rPr>
              <a:t>Một</a:t>
            </a:r>
            <a:r>
              <a:rPr lang="en-US" sz="2000" b="1" i="1" dirty="0" smtClean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số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cơ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chế</a:t>
            </a:r>
            <a:r>
              <a:rPr lang="en-US" sz="2000" b="1" i="1" dirty="0">
                <a:solidFill>
                  <a:srgbClr val="660066"/>
                </a:solidFill>
              </a:rPr>
              <a:t>, </a:t>
            </a:r>
            <a:r>
              <a:rPr lang="en-US" sz="2000" b="1" i="1" dirty="0" err="1">
                <a:solidFill>
                  <a:srgbClr val="660066"/>
                </a:solidFill>
              </a:rPr>
              <a:t>chính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sách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về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dân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số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chậm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đổi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mới</a:t>
            </a:r>
            <a:r>
              <a:rPr lang="en-US" sz="2000" b="1" i="1" dirty="0">
                <a:solidFill>
                  <a:srgbClr val="660066"/>
                </a:solidFill>
              </a:rPr>
              <a:t>.</a:t>
            </a:r>
            <a:r>
              <a:rPr lang="en-US" sz="2000" b="1" dirty="0">
                <a:solidFill>
                  <a:srgbClr val="660066"/>
                </a:solidFill>
              </a:rPr>
              <a:t> </a:t>
            </a:r>
            <a:endParaRPr lang="en-US" sz="2000" b="1" dirty="0" smtClean="0">
              <a:solidFill>
                <a:srgbClr val="660066"/>
              </a:solidFill>
            </a:endParaRPr>
          </a:p>
          <a:p>
            <a:pPr marL="182880" indent="-18288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v"/>
            </a:pPr>
            <a:r>
              <a:rPr lang="en-US" sz="2000" i="1" dirty="0" smtClean="0"/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Nguồn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lực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đầu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tư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cho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dân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số</a:t>
            </a:r>
            <a:r>
              <a:rPr lang="en-US" sz="2000" i="1" dirty="0">
                <a:solidFill>
                  <a:srgbClr val="0070C0"/>
                </a:solidFill>
              </a:rPr>
              <a:t>, </a:t>
            </a:r>
            <a:r>
              <a:rPr lang="en-US" sz="2000" i="1" dirty="0" smtClean="0">
                <a:solidFill>
                  <a:srgbClr val="0070C0"/>
                </a:solidFill>
              </a:rPr>
              <a:t>KHHGĐ </a:t>
            </a:r>
            <a:r>
              <a:rPr lang="en-US" sz="2000" i="1" dirty="0" err="1">
                <a:solidFill>
                  <a:srgbClr val="0070C0"/>
                </a:solidFill>
              </a:rPr>
              <a:t>thấp</a:t>
            </a:r>
            <a:r>
              <a:rPr lang="en-US" sz="2000" i="1" dirty="0">
                <a:solidFill>
                  <a:srgbClr val="0070C0"/>
                </a:solidFill>
              </a:rPr>
              <a:t>,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chưa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đáp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ứng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yêu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cầu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48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9181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229600" cy="563562"/>
          </a:xfrm>
        </p:spPr>
        <p:txBody>
          <a:bodyPr/>
          <a:lstStyle/>
          <a:p>
            <a:pPr algn="l"/>
            <a:r>
              <a:rPr lang="en-US" sz="2600" dirty="0">
                <a:solidFill>
                  <a:srgbClr val="0000FF"/>
                </a:solidFill>
              </a:rPr>
              <a:t>II- QUAN ĐIỂM CHỈ ĐẠO VÀ MỤC TIÊU </a:t>
            </a:r>
            <a:endParaRPr lang="en-US" sz="2600" i="0" dirty="0">
              <a:solidFill>
                <a:srgbClr val="0000FF"/>
              </a:solidFill>
            </a:endParaRPr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228600" y="1371600"/>
            <a:ext cx="86868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/>
              <a:t>(1) </a:t>
            </a:r>
            <a:r>
              <a:rPr lang="en-US" sz="2000" b="1" i="1" dirty="0" err="1">
                <a:solidFill>
                  <a:srgbClr val="660066"/>
                </a:solidFill>
              </a:rPr>
              <a:t>Dân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số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là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yếu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tố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quan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trọng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hàng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đầu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của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sự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nghiệp</a:t>
            </a:r>
            <a:r>
              <a:rPr lang="en-US" sz="2000" b="1" i="1" dirty="0">
                <a:solidFill>
                  <a:srgbClr val="660066"/>
                </a:solidFill>
              </a:rPr>
              <a:t> XD </a:t>
            </a:r>
            <a:r>
              <a:rPr lang="en-US" sz="2000" b="1" i="1" dirty="0" err="1">
                <a:solidFill>
                  <a:srgbClr val="660066"/>
                </a:solidFill>
              </a:rPr>
              <a:t>và</a:t>
            </a:r>
            <a:r>
              <a:rPr lang="en-US" sz="2000" b="1" i="1" dirty="0">
                <a:solidFill>
                  <a:srgbClr val="660066"/>
                </a:solidFill>
              </a:rPr>
              <a:t> </a:t>
            </a:r>
            <a:r>
              <a:rPr lang="en-US" sz="2000" b="1" i="1" dirty="0" smtClean="0">
                <a:solidFill>
                  <a:srgbClr val="660066"/>
                </a:solidFill>
              </a:rPr>
              <a:t>BV </a:t>
            </a:r>
            <a:r>
              <a:rPr lang="en-US" sz="2000" b="1" i="1" dirty="0" err="1" smtClean="0">
                <a:solidFill>
                  <a:srgbClr val="660066"/>
                </a:solidFill>
              </a:rPr>
              <a:t>Tổ</a:t>
            </a:r>
            <a:r>
              <a:rPr lang="en-US" sz="2000" b="1" i="1" dirty="0" smtClean="0">
                <a:solidFill>
                  <a:srgbClr val="660066"/>
                </a:solidFill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</a:rPr>
              <a:t>quốc</a:t>
            </a:r>
            <a:r>
              <a:rPr lang="en-US" sz="2000" i="1" dirty="0">
                <a:solidFill>
                  <a:srgbClr val="660066"/>
                </a:solidFill>
              </a:rPr>
              <a:t>. </a:t>
            </a:r>
            <a:r>
              <a:rPr lang="en-US" sz="2000" dirty="0" err="1">
                <a:solidFill>
                  <a:srgbClr val="660066"/>
                </a:solidFill>
              </a:rPr>
              <a:t>Công</a:t>
            </a: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err="1">
                <a:solidFill>
                  <a:srgbClr val="660066"/>
                </a:solidFill>
              </a:rPr>
              <a:t>tác</a:t>
            </a: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err="1">
                <a:solidFill>
                  <a:srgbClr val="660066"/>
                </a:solidFill>
              </a:rPr>
              <a:t>dân</a:t>
            </a: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err="1">
                <a:solidFill>
                  <a:srgbClr val="660066"/>
                </a:solidFill>
              </a:rPr>
              <a:t>số</a:t>
            </a: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err="1">
                <a:solidFill>
                  <a:srgbClr val="660066"/>
                </a:solidFill>
              </a:rPr>
              <a:t>là</a:t>
            </a: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err="1">
                <a:solidFill>
                  <a:srgbClr val="660066"/>
                </a:solidFill>
              </a:rPr>
              <a:t>nhiệm</a:t>
            </a: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err="1">
                <a:solidFill>
                  <a:srgbClr val="660066"/>
                </a:solidFill>
              </a:rPr>
              <a:t>vụ</a:t>
            </a: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err="1">
                <a:solidFill>
                  <a:srgbClr val="660066"/>
                </a:solidFill>
              </a:rPr>
              <a:t>chiến</a:t>
            </a: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err="1">
                <a:solidFill>
                  <a:srgbClr val="660066"/>
                </a:solidFill>
              </a:rPr>
              <a:t>lược</a:t>
            </a:r>
            <a:r>
              <a:rPr lang="en-US" sz="2000" dirty="0">
                <a:solidFill>
                  <a:srgbClr val="660066"/>
                </a:solidFill>
              </a:rPr>
              <a:t>, </a:t>
            </a:r>
            <a:r>
              <a:rPr lang="en-US" sz="2000" dirty="0" err="1">
                <a:solidFill>
                  <a:srgbClr val="660066"/>
                </a:solidFill>
              </a:rPr>
              <a:t>vừa</a:t>
            </a: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err="1">
                <a:solidFill>
                  <a:srgbClr val="660066"/>
                </a:solidFill>
              </a:rPr>
              <a:t>cấp</a:t>
            </a: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err="1">
                <a:solidFill>
                  <a:srgbClr val="660066"/>
                </a:solidFill>
              </a:rPr>
              <a:t>thiết</a:t>
            </a: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err="1">
                <a:solidFill>
                  <a:srgbClr val="660066"/>
                </a:solidFill>
              </a:rPr>
              <a:t>vừa</a:t>
            </a: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err="1">
                <a:solidFill>
                  <a:srgbClr val="660066"/>
                </a:solidFill>
              </a:rPr>
              <a:t>lâu</a:t>
            </a: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err="1">
                <a:solidFill>
                  <a:srgbClr val="660066"/>
                </a:solidFill>
              </a:rPr>
              <a:t>dài</a:t>
            </a:r>
            <a:r>
              <a:rPr lang="en-US" sz="2000" dirty="0">
                <a:solidFill>
                  <a:srgbClr val="660066"/>
                </a:solidFill>
              </a:rPr>
              <a:t>; </a:t>
            </a:r>
            <a:r>
              <a:rPr lang="en-US" sz="2000" dirty="0" err="1">
                <a:solidFill>
                  <a:srgbClr val="660066"/>
                </a:solidFill>
              </a:rPr>
              <a:t>là</a:t>
            </a: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err="1">
                <a:solidFill>
                  <a:srgbClr val="660066"/>
                </a:solidFill>
              </a:rPr>
              <a:t>sự</a:t>
            </a: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err="1">
                <a:solidFill>
                  <a:srgbClr val="660066"/>
                </a:solidFill>
              </a:rPr>
              <a:t>nghiệp</a:t>
            </a: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err="1">
                <a:solidFill>
                  <a:srgbClr val="660066"/>
                </a:solidFill>
              </a:rPr>
              <a:t>của</a:t>
            </a: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err="1">
                <a:solidFill>
                  <a:srgbClr val="660066"/>
                </a:solidFill>
              </a:rPr>
              <a:t>toàn</a:t>
            </a: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err="1">
                <a:solidFill>
                  <a:srgbClr val="660066"/>
                </a:solidFill>
              </a:rPr>
              <a:t>Đảng</a:t>
            </a:r>
            <a:r>
              <a:rPr lang="en-US" sz="2000" dirty="0">
                <a:solidFill>
                  <a:srgbClr val="660066"/>
                </a:solidFill>
              </a:rPr>
              <a:t>, </a:t>
            </a:r>
            <a:r>
              <a:rPr lang="en-US" sz="2000" dirty="0" err="1">
                <a:solidFill>
                  <a:srgbClr val="660066"/>
                </a:solidFill>
              </a:rPr>
              <a:t>toàn</a:t>
            </a: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err="1">
                <a:solidFill>
                  <a:srgbClr val="660066"/>
                </a:solidFill>
              </a:rPr>
              <a:t>dân</a:t>
            </a:r>
            <a:r>
              <a:rPr lang="en-US" sz="2000" dirty="0" smtClean="0">
                <a:solidFill>
                  <a:srgbClr val="660066"/>
                </a:solidFill>
              </a:rPr>
              <a:t>.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gray">
          <a:xfrm>
            <a:off x="6746557" y="2570163"/>
            <a:ext cx="2016443" cy="2443754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31765"/>
                  <a:invGamma/>
                </a:schemeClr>
              </a:gs>
              <a:gs pos="100000">
                <a:schemeClr val="accent1">
                  <a:alpha val="89999"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BottomRight"/>
            <a:lightRig rig="legacyFlat1" dir="t"/>
          </a:scene3d>
          <a:sp3d extrusionH="2270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762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8016" name="Rectangle 16"/>
          <p:cNvSpPr>
            <a:spLocks noChangeArrowheads="1"/>
          </p:cNvSpPr>
          <p:nvPr/>
        </p:nvSpPr>
        <p:spPr bwMode="ltGray">
          <a:xfrm>
            <a:off x="2403157" y="3425825"/>
            <a:ext cx="2016443" cy="2443754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31765"/>
                  <a:invGamma/>
                </a:schemeClr>
              </a:gs>
              <a:gs pos="100000">
                <a:schemeClr val="tx2">
                  <a:alpha val="89999"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BottomRight"/>
            <a:lightRig rig="legacyFlat1" dir="t"/>
          </a:scene3d>
          <a:sp3d extrusionH="227000" prstMaterial="legacyMatte">
            <a:bevelT w="13500" h="13500" prst="angle"/>
            <a:bevelB w="13500" h="13500" prst="angle"/>
            <a:extrusionClr>
              <a:schemeClr val="tx2"/>
            </a:extrusionClr>
          </a:sp3d>
          <a:extLst>
            <a:ext uri="{91240B29-F687-4F45-9708-019B960494DF}">
              <a14:hiddenLine xmlns:a14="http://schemas.microsoft.com/office/drawing/2010/main" w="762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8017" name="Rectangle 17"/>
          <p:cNvSpPr>
            <a:spLocks noChangeArrowheads="1"/>
          </p:cNvSpPr>
          <p:nvPr/>
        </p:nvSpPr>
        <p:spPr bwMode="gray">
          <a:xfrm>
            <a:off x="4572000" y="2978149"/>
            <a:ext cx="2016443" cy="244157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31765"/>
                  <a:invGamma/>
                </a:schemeClr>
              </a:gs>
              <a:gs pos="100000">
                <a:schemeClr val="hlink">
                  <a:alpha val="89999"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BottomRight"/>
            <a:lightRig rig="legacyFlat1" dir="t"/>
          </a:scene3d>
          <a:sp3d extrusionH="2270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:a14="http://schemas.microsoft.com/office/drawing/2010/main" w="762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8018" name="Rectangle 18"/>
          <p:cNvSpPr>
            <a:spLocks noChangeArrowheads="1"/>
          </p:cNvSpPr>
          <p:nvPr/>
        </p:nvSpPr>
        <p:spPr bwMode="gray">
          <a:xfrm>
            <a:off x="263844" y="3892549"/>
            <a:ext cx="2016443" cy="24415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31765"/>
                  <a:invGamma/>
                </a:schemeClr>
              </a:gs>
              <a:gs pos="100000">
                <a:schemeClr val="accent2">
                  <a:alpha val="89999"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BottomRight"/>
            <a:lightRig rig="legacyFlat1" dir="t"/>
          </a:scene3d>
          <a:sp3d extrusionH="2270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w="762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en-US" dirty="0"/>
          </a:p>
        </p:txBody>
      </p:sp>
      <p:sp>
        <p:nvSpPr>
          <p:cNvPr id="128019" name="Freeform 19"/>
          <p:cNvSpPr>
            <a:spLocks/>
          </p:cNvSpPr>
          <p:nvPr/>
        </p:nvSpPr>
        <p:spPr bwMode="gray">
          <a:xfrm>
            <a:off x="502603" y="3581400"/>
            <a:ext cx="1700848" cy="488950"/>
          </a:xfrm>
          <a:custGeom>
            <a:avLst/>
            <a:gdLst>
              <a:gd name="T0" fmla="*/ 83 w 1071"/>
              <a:gd name="T1" fmla="*/ 0 h 307"/>
              <a:gd name="T2" fmla="*/ 1069 w 1071"/>
              <a:gd name="T3" fmla="*/ 0 h 307"/>
              <a:gd name="T4" fmla="*/ 1069 w 1071"/>
              <a:gd name="T5" fmla="*/ 198 h 307"/>
              <a:gd name="T6" fmla="*/ 1055 w 1071"/>
              <a:gd name="T7" fmla="*/ 270 h 307"/>
              <a:gd name="T8" fmla="*/ 987 w 1071"/>
              <a:gd name="T9" fmla="*/ 302 h 307"/>
              <a:gd name="T10" fmla="*/ 0 w 1071"/>
              <a:gd name="T11" fmla="*/ 307 h 307"/>
              <a:gd name="T12" fmla="*/ 0 w 1071"/>
              <a:gd name="T13" fmla="*/ 89 h 307"/>
              <a:gd name="T14" fmla="*/ 21 w 1071"/>
              <a:gd name="T15" fmla="*/ 18 h 307"/>
              <a:gd name="T16" fmla="*/ 83 w 1071"/>
              <a:gd name="T1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1" h="307">
                <a:moveTo>
                  <a:pt x="83" y="0"/>
                </a:moveTo>
                <a:lnTo>
                  <a:pt x="1069" y="0"/>
                </a:lnTo>
                <a:cubicBezTo>
                  <a:pt x="1069" y="0"/>
                  <a:pt x="1069" y="99"/>
                  <a:pt x="1069" y="198"/>
                </a:cubicBezTo>
                <a:cubicBezTo>
                  <a:pt x="1069" y="198"/>
                  <a:pt x="1071" y="248"/>
                  <a:pt x="1055" y="270"/>
                </a:cubicBezTo>
                <a:cubicBezTo>
                  <a:pt x="1043" y="288"/>
                  <a:pt x="1019" y="302"/>
                  <a:pt x="987" y="302"/>
                </a:cubicBezTo>
                <a:cubicBezTo>
                  <a:pt x="488" y="303"/>
                  <a:pt x="0" y="307"/>
                  <a:pt x="0" y="307"/>
                </a:cubicBezTo>
                <a:lnTo>
                  <a:pt x="0" y="89"/>
                </a:lnTo>
                <a:cubicBezTo>
                  <a:pt x="3" y="41"/>
                  <a:pt x="7" y="33"/>
                  <a:pt x="21" y="18"/>
                </a:cubicBezTo>
                <a:cubicBezTo>
                  <a:pt x="35" y="3"/>
                  <a:pt x="66" y="1"/>
                  <a:pt x="83" y="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lin ang="5400000" scaled="1"/>
          </a:gradFill>
          <a:ln w="12700" cap="flat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rgbClr val="000000">
                <a:alpha val="28999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20" name="Freeform 20"/>
          <p:cNvSpPr>
            <a:spLocks/>
          </p:cNvSpPr>
          <p:nvPr/>
        </p:nvSpPr>
        <p:spPr bwMode="ltGray">
          <a:xfrm>
            <a:off x="2645172" y="3124200"/>
            <a:ext cx="1699101" cy="487362"/>
          </a:xfrm>
          <a:custGeom>
            <a:avLst/>
            <a:gdLst>
              <a:gd name="T0" fmla="*/ 83 w 1071"/>
              <a:gd name="T1" fmla="*/ 0 h 307"/>
              <a:gd name="T2" fmla="*/ 1069 w 1071"/>
              <a:gd name="T3" fmla="*/ 0 h 307"/>
              <a:gd name="T4" fmla="*/ 1069 w 1071"/>
              <a:gd name="T5" fmla="*/ 198 h 307"/>
              <a:gd name="T6" fmla="*/ 1055 w 1071"/>
              <a:gd name="T7" fmla="*/ 270 h 307"/>
              <a:gd name="T8" fmla="*/ 987 w 1071"/>
              <a:gd name="T9" fmla="*/ 302 h 307"/>
              <a:gd name="T10" fmla="*/ 0 w 1071"/>
              <a:gd name="T11" fmla="*/ 307 h 307"/>
              <a:gd name="T12" fmla="*/ 0 w 1071"/>
              <a:gd name="T13" fmla="*/ 89 h 307"/>
              <a:gd name="T14" fmla="*/ 21 w 1071"/>
              <a:gd name="T15" fmla="*/ 18 h 307"/>
              <a:gd name="T16" fmla="*/ 83 w 1071"/>
              <a:gd name="T1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1" h="307">
                <a:moveTo>
                  <a:pt x="83" y="0"/>
                </a:moveTo>
                <a:lnTo>
                  <a:pt x="1069" y="0"/>
                </a:lnTo>
                <a:cubicBezTo>
                  <a:pt x="1069" y="0"/>
                  <a:pt x="1069" y="99"/>
                  <a:pt x="1069" y="198"/>
                </a:cubicBezTo>
                <a:cubicBezTo>
                  <a:pt x="1069" y="198"/>
                  <a:pt x="1071" y="248"/>
                  <a:pt x="1055" y="270"/>
                </a:cubicBezTo>
                <a:cubicBezTo>
                  <a:pt x="1043" y="288"/>
                  <a:pt x="1019" y="302"/>
                  <a:pt x="987" y="302"/>
                </a:cubicBezTo>
                <a:cubicBezTo>
                  <a:pt x="488" y="303"/>
                  <a:pt x="0" y="307"/>
                  <a:pt x="0" y="307"/>
                </a:cubicBezTo>
                <a:lnTo>
                  <a:pt x="0" y="89"/>
                </a:lnTo>
                <a:cubicBezTo>
                  <a:pt x="3" y="41"/>
                  <a:pt x="7" y="33"/>
                  <a:pt x="21" y="18"/>
                </a:cubicBezTo>
                <a:cubicBezTo>
                  <a:pt x="35" y="3"/>
                  <a:pt x="66" y="1"/>
                  <a:pt x="83" y="0"/>
                </a:cubicBez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78824"/>
                  <a:invGamma/>
                </a:schemeClr>
              </a:gs>
            </a:gsLst>
            <a:lin ang="5400000" scaled="1"/>
          </a:gradFill>
          <a:ln w="12700" cap="flat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rgbClr val="000000">
                <a:alpha val="28999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21" name="Freeform 21"/>
          <p:cNvSpPr>
            <a:spLocks/>
          </p:cNvSpPr>
          <p:nvPr/>
        </p:nvSpPr>
        <p:spPr bwMode="gray">
          <a:xfrm>
            <a:off x="4810759" y="2667000"/>
            <a:ext cx="1700848" cy="488950"/>
          </a:xfrm>
          <a:custGeom>
            <a:avLst/>
            <a:gdLst>
              <a:gd name="T0" fmla="*/ 83 w 1071"/>
              <a:gd name="T1" fmla="*/ 0 h 307"/>
              <a:gd name="T2" fmla="*/ 1069 w 1071"/>
              <a:gd name="T3" fmla="*/ 0 h 307"/>
              <a:gd name="T4" fmla="*/ 1069 w 1071"/>
              <a:gd name="T5" fmla="*/ 198 h 307"/>
              <a:gd name="T6" fmla="*/ 1055 w 1071"/>
              <a:gd name="T7" fmla="*/ 270 h 307"/>
              <a:gd name="T8" fmla="*/ 987 w 1071"/>
              <a:gd name="T9" fmla="*/ 302 h 307"/>
              <a:gd name="T10" fmla="*/ 0 w 1071"/>
              <a:gd name="T11" fmla="*/ 307 h 307"/>
              <a:gd name="T12" fmla="*/ 0 w 1071"/>
              <a:gd name="T13" fmla="*/ 89 h 307"/>
              <a:gd name="T14" fmla="*/ 21 w 1071"/>
              <a:gd name="T15" fmla="*/ 18 h 307"/>
              <a:gd name="T16" fmla="*/ 83 w 1071"/>
              <a:gd name="T1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1" h="307">
                <a:moveTo>
                  <a:pt x="83" y="0"/>
                </a:moveTo>
                <a:lnTo>
                  <a:pt x="1069" y="0"/>
                </a:lnTo>
                <a:cubicBezTo>
                  <a:pt x="1069" y="0"/>
                  <a:pt x="1069" y="99"/>
                  <a:pt x="1069" y="198"/>
                </a:cubicBezTo>
                <a:cubicBezTo>
                  <a:pt x="1069" y="198"/>
                  <a:pt x="1071" y="248"/>
                  <a:pt x="1055" y="270"/>
                </a:cubicBezTo>
                <a:cubicBezTo>
                  <a:pt x="1043" y="288"/>
                  <a:pt x="1019" y="302"/>
                  <a:pt x="987" y="302"/>
                </a:cubicBezTo>
                <a:cubicBezTo>
                  <a:pt x="488" y="303"/>
                  <a:pt x="0" y="307"/>
                  <a:pt x="0" y="307"/>
                </a:cubicBezTo>
                <a:lnTo>
                  <a:pt x="0" y="89"/>
                </a:lnTo>
                <a:cubicBezTo>
                  <a:pt x="3" y="41"/>
                  <a:pt x="7" y="33"/>
                  <a:pt x="21" y="18"/>
                </a:cubicBezTo>
                <a:cubicBezTo>
                  <a:pt x="35" y="3"/>
                  <a:pt x="66" y="1"/>
                  <a:pt x="83" y="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8824"/>
                  <a:invGamma/>
                </a:schemeClr>
              </a:gs>
            </a:gsLst>
            <a:lin ang="5400000" scaled="1"/>
          </a:gradFill>
          <a:ln w="12700" cap="flat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rgbClr val="000000">
                <a:alpha val="28999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22" name="Freeform 22"/>
          <p:cNvSpPr>
            <a:spLocks/>
          </p:cNvSpPr>
          <p:nvPr/>
        </p:nvSpPr>
        <p:spPr bwMode="gray">
          <a:xfrm>
            <a:off x="6978966" y="2209800"/>
            <a:ext cx="1700848" cy="487362"/>
          </a:xfrm>
          <a:custGeom>
            <a:avLst/>
            <a:gdLst>
              <a:gd name="T0" fmla="*/ 83 w 1071"/>
              <a:gd name="T1" fmla="*/ 0 h 307"/>
              <a:gd name="T2" fmla="*/ 1069 w 1071"/>
              <a:gd name="T3" fmla="*/ 0 h 307"/>
              <a:gd name="T4" fmla="*/ 1069 w 1071"/>
              <a:gd name="T5" fmla="*/ 198 h 307"/>
              <a:gd name="T6" fmla="*/ 1055 w 1071"/>
              <a:gd name="T7" fmla="*/ 270 h 307"/>
              <a:gd name="T8" fmla="*/ 987 w 1071"/>
              <a:gd name="T9" fmla="*/ 302 h 307"/>
              <a:gd name="T10" fmla="*/ 0 w 1071"/>
              <a:gd name="T11" fmla="*/ 307 h 307"/>
              <a:gd name="T12" fmla="*/ 0 w 1071"/>
              <a:gd name="T13" fmla="*/ 89 h 307"/>
              <a:gd name="T14" fmla="*/ 21 w 1071"/>
              <a:gd name="T15" fmla="*/ 18 h 307"/>
              <a:gd name="T16" fmla="*/ 83 w 1071"/>
              <a:gd name="T1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1" h="307">
                <a:moveTo>
                  <a:pt x="83" y="0"/>
                </a:moveTo>
                <a:lnTo>
                  <a:pt x="1069" y="0"/>
                </a:lnTo>
                <a:cubicBezTo>
                  <a:pt x="1069" y="0"/>
                  <a:pt x="1069" y="99"/>
                  <a:pt x="1069" y="198"/>
                </a:cubicBezTo>
                <a:cubicBezTo>
                  <a:pt x="1069" y="198"/>
                  <a:pt x="1071" y="248"/>
                  <a:pt x="1055" y="270"/>
                </a:cubicBezTo>
                <a:cubicBezTo>
                  <a:pt x="1043" y="288"/>
                  <a:pt x="1019" y="302"/>
                  <a:pt x="987" y="302"/>
                </a:cubicBezTo>
                <a:cubicBezTo>
                  <a:pt x="488" y="303"/>
                  <a:pt x="0" y="307"/>
                  <a:pt x="0" y="307"/>
                </a:cubicBezTo>
                <a:lnTo>
                  <a:pt x="0" y="89"/>
                </a:lnTo>
                <a:cubicBezTo>
                  <a:pt x="3" y="41"/>
                  <a:pt x="7" y="33"/>
                  <a:pt x="21" y="18"/>
                </a:cubicBezTo>
                <a:cubicBezTo>
                  <a:pt x="35" y="3"/>
                  <a:pt x="66" y="1"/>
                  <a:pt x="83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8824"/>
                  <a:invGamma/>
                </a:schemeClr>
              </a:gs>
            </a:gsLst>
            <a:lin ang="5400000" scaled="1"/>
          </a:gradFill>
          <a:ln w="12700" cap="flat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rgbClr val="000000">
                <a:alpha val="28999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23" name="Rectangle 23"/>
          <p:cNvSpPr>
            <a:spLocks noChangeArrowheads="1"/>
          </p:cNvSpPr>
          <p:nvPr/>
        </p:nvSpPr>
        <p:spPr bwMode="white">
          <a:xfrm>
            <a:off x="980341" y="3581400"/>
            <a:ext cx="7104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(2) 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8024" name="Rectangle 24"/>
          <p:cNvSpPr>
            <a:spLocks noChangeArrowheads="1"/>
          </p:cNvSpPr>
          <p:nvPr/>
        </p:nvSpPr>
        <p:spPr bwMode="white">
          <a:xfrm>
            <a:off x="3224355" y="3124200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cs typeface="Arial" charset="0"/>
              </a:rPr>
              <a:t>(3)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8025" name="Rectangle 25"/>
          <p:cNvSpPr>
            <a:spLocks noChangeArrowheads="1"/>
          </p:cNvSpPr>
          <p:nvPr/>
        </p:nvSpPr>
        <p:spPr bwMode="white">
          <a:xfrm>
            <a:off x="5342088" y="2667000"/>
            <a:ext cx="6254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2400" b="1" dirty="0" smtClean="0">
                <a:solidFill>
                  <a:srgbClr val="FFFFFF"/>
                </a:solidFill>
                <a:cs typeface="Arial" charset="0"/>
              </a:rPr>
              <a:t>4)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8026" name="Rectangle 26"/>
          <p:cNvSpPr>
            <a:spLocks noChangeArrowheads="1"/>
          </p:cNvSpPr>
          <p:nvPr/>
        </p:nvSpPr>
        <p:spPr bwMode="white">
          <a:xfrm>
            <a:off x="7522995" y="2209800"/>
            <a:ext cx="6254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cs typeface="Arial" charset="0"/>
              </a:rPr>
              <a:t>(5)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8027" name="Rectangle 27"/>
          <p:cNvSpPr>
            <a:spLocks noChangeArrowheads="1"/>
          </p:cNvSpPr>
          <p:nvPr/>
        </p:nvSpPr>
        <p:spPr bwMode="white">
          <a:xfrm>
            <a:off x="187644" y="4157008"/>
            <a:ext cx="217455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>
                <a:solidFill>
                  <a:schemeClr val="bg1"/>
                </a:solidFill>
              </a:rPr>
              <a:t>Tiếp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tục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chuyển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trọng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tâm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chính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sách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dân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số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từ</a:t>
            </a:r>
            <a:r>
              <a:rPr lang="en-US" sz="2000" b="1" i="1" dirty="0">
                <a:solidFill>
                  <a:schemeClr val="bg1"/>
                </a:solidFill>
              </a:rPr>
              <a:t> KHHGĐ sang </a:t>
            </a:r>
            <a:r>
              <a:rPr lang="en-US" sz="2000" b="1" i="1" dirty="0" err="1">
                <a:solidFill>
                  <a:schemeClr val="bg1"/>
                </a:solidFill>
              </a:rPr>
              <a:t>dân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số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và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phát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triển</a:t>
            </a:r>
            <a:r>
              <a:rPr lang="en-US" sz="2000" b="1" i="1" dirty="0" smtClean="0">
                <a:solidFill>
                  <a:schemeClr val="bg1"/>
                </a:solidFill>
              </a:rPr>
              <a:t>…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8028" name="Rectangle 28"/>
          <p:cNvSpPr>
            <a:spLocks noChangeArrowheads="1"/>
          </p:cNvSpPr>
          <p:nvPr/>
        </p:nvSpPr>
        <p:spPr bwMode="white">
          <a:xfrm>
            <a:off x="4572000" y="3324761"/>
            <a:ext cx="201644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FFC000"/>
                </a:solidFill>
              </a:rPr>
              <a:t>Đầu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</a:rPr>
              <a:t>tư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</a:rPr>
              <a:t>cho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</a:rPr>
              <a:t>công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</a:rPr>
              <a:t>tác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</a:rPr>
              <a:t>dân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</a:rPr>
              <a:t>số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</a:rPr>
              <a:t>là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</a:rPr>
              <a:t>đầu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</a:rPr>
              <a:t>tư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</a:rPr>
              <a:t>cho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</a:rPr>
              <a:t>phát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</a:rPr>
              <a:t>triển</a:t>
            </a:r>
            <a:r>
              <a:rPr lang="en-US" sz="2000" b="1" i="1" dirty="0" smtClean="0">
                <a:solidFill>
                  <a:srgbClr val="FFC000"/>
                </a:solidFill>
              </a:rPr>
              <a:t>.</a:t>
            </a:r>
            <a:r>
              <a:rPr lang="en-US" sz="2000" b="1" dirty="0" smtClean="0">
                <a:solidFill>
                  <a:srgbClr val="FFC000"/>
                </a:solidFill>
              </a:rPr>
              <a:t>..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128029" name="Rectangle 29"/>
          <p:cNvSpPr>
            <a:spLocks noChangeArrowheads="1"/>
          </p:cNvSpPr>
          <p:nvPr/>
        </p:nvSpPr>
        <p:spPr bwMode="white">
          <a:xfrm>
            <a:off x="2362200" y="3657600"/>
            <a:ext cx="2133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FFFF00"/>
                </a:solidFill>
              </a:rPr>
              <a:t>Chính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sách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dân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số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phải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bảo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đảm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cân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bằng</a:t>
            </a:r>
            <a:r>
              <a:rPr lang="en-US" sz="2000" b="1" i="1" dirty="0">
                <a:solidFill>
                  <a:srgbClr val="FFFF00"/>
                </a:solidFill>
              </a:rPr>
              <a:t>, </a:t>
            </a:r>
            <a:r>
              <a:rPr lang="en-US" sz="2000" b="1" i="1" dirty="0" err="1">
                <a:solidFill>
                  <a:srgbClr val="FFFF00"/>
                </a:solidFill>
              </a:rPr>
              <a:t>hài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hoà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giữa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quyền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và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nghĩa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vụ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của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mọi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người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dân</a:t>
            </a:r>
            <a:r>
              <a:rPr lang="en-US" sz="2000" b="1" i="1" dirty="0" smtClean="0">
                <a:solidFill>
                  <a:srgbClr val="FFFF00"/>
                </a:solidFill>
              </a:rPr>
              <a:t>...</a:t>
            </a:r>
            <a:endParaRPr lang="en-US" sz="20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28030" name="Rectangle 30"/>
          <p:cNvSpPr>
            <a:spLocks noChangeArrowheads="1"/>
          </p:cNvSpPr>
          <p:nvPr/>
        </p:nvSpPr>
        <p:spPr bwMode="white">
          <a:xfrm>
            <a:off x="6781800" y="2730500"/>
            <a:ext cx="2209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chemeClr val="bg1"/>
                </a:solidFill>
              </a:rPr>
              <a:t>Tổ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chức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bộ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máy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tinh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gọn</a:t>
            </a:r>
            <a:r>
              <a:rPr lang="en-US" sz="2000" b="1" i="1" dirty="0">
                <a:solidFill>
                  <a:schemeClr val="bg1"/>
                </a:solidFill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</a:rPr>
              <a:t>hiệu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lực</a:t>
            </a:r>
            <a:r>
              <a:rPr lang="en-US" sz="2000" b="1" i="1" dirty="0">
                <a:solidFill>
                  <a:schemeClr val="bg1"/>
                </a:solidFill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</a:rPr>
              <a:t>hiệu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quả</a:t>
            </a:r>
            <a:r>
              <a:rPr lang="en-US" sz="2000" b="1" i="1" dirty="0">
                <a:solidFill>
                  <a:schemeClr val="bg1"/>
                </a:solidFill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</a:rPr>
              <a:t>phù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hợp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với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trọng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tâm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công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tác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dân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số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trong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từng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thời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kỳ</a:t>
            </a:r>
            <a:r>
              <a:rPr lang="en-US" sz="2000" b="1" i="1" dirty="0" smtClean="0">
                <a:solidFill>
                  <a:schemeClr val="bg1"/>
                </a:solidFill>
              </a:rPr>
              <a:t>,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r>
              <a:rPr lang="en-US" sz="2000" b="1" dirty="0" smtClean="0">
                <a:solidFill>
                  <a:schemeClr val="bg1"/>
                </a:solidFill>
              </a:rPr>
              <a:t>..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28032" name="Picture 32" descr="Yellow_fly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43" y="3081654"/>
            <a:ext cx="1070452" cy="43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33" name="Picture 33" descr="Yellow_fly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18" y="2691130"/>
            <a:ext cx="1070452" cy="43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34" name="Picture 34" descr="Yellow_fly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949" y="2209800"/>
            <a:ext cx="1070451" cy="43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914400"/>
            <a:ext cx="3030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>
                <a:solidFill>
                  <a:srgbClr val="C00000"/>
                </a:solidFill>
              </a:rPr>
              <a:t>1. </a:t>
            </a:r>
            <a:r>
              <a:rPr lang="en-US" sz="2400" b="1" dirty="0" err="1">
                <a:solidFill>
                  <a:srgbClr val="C00000"/>
                </a:solidFill>
              </a:rPr>
              <a:t>Quan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điểm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49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8056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dirty="0" err="1">
                <a:solidFill>
                  <a:srgbClr val="CC3300"/>
                </a:solidFill>
              </a:rPr>
              <a:t>Sự</a:t>
            </a:r>
            <a:r>
              <a:rPr lang="en-US" sz="2600" dirty="0">
                <a:solidFill>
                  <a:srgbClr val="CC3300"/>
                </a:solidFill>
              </a:rPr>
              <a:t> </a:t>
            </a:r>
            <a:r>
              <a:rPr lang="en-US" sz="2600" dirty="0" err="1">
                <a:solidFill>
                  <a:srgbClr val="CC3300"/>
                </a:solidFill>
              </a:rPr>
              <a:t>cần</a:t>
            </a:r>
            <a:r>
              <a:rPr lang="en-US" sz="2600" dirty="0">
                <a:solidFill>
                  <a:srgbClr val="CC3300"/>
                </a:solidFill>
              </a:rPr>
              <a:t> </a:t>
            </a:r>
            <a:r>
              <a:rPr lang="en-US" sz="2600" dirty="0" err="1">
                <a:solidFill>
                  <a:srgbClr val="CC3300"/>
                </a:solidFill>
              </a:rPr>
              <a:t>thiết</a:t>
            </a:r>
            <a:r>
              <a:rPr lang="en-US" sz="2600" dirty="0">
                <a:solidFill>
                  <a:srgbClr val="CC3300"/>
                </a:solidFill>
              </a:rPr>
              <a:t> </a:t>
            </a:r>
            <a:r>
              <a:rPr lang="en-US" sz="2600" dirty="0" err="1">
                <a:solidFill>
                  <a:srgbClr val="CC3300"/>
                </a:solidFill>
              </a:rPr>
              <a:t>phải</a:t>
            </a:r>
            <a:r>
              <a:rPr lang="en-US" sz="2600" dirty="0">
                <a:solidFill>
                  <a:srgbClr val="CC3300"/>
                </a:solidFill>
              </a:rPr>
              <a:t> ban </a:t>
            </a:r>
            <a:r>
              <a:rPr lang="en-US" sz="2600" dirty="0" err="1">
                <a:solidFill>
                  <a:srgbClr val="CC3300"/>
                </a:solidFill>
              </a:rPr>
              <a:t>hành</a:t>
            </a:r>
            <a:r>
              <a:rPr lang="en-US" sz="2600" dirty="0">
                <a:solidFill>
                  <a:srgbClr val="CC3300"/>
                </a:solidFill>
              </a:rPr>
              <a:t> </a:t>
            </a:r>
            <a:r>
              <a:rPr lang="en-US" sz="2600" dirty="0" err="1">
                <a:solidFill>
                  <a:srgbClr val="CC3300"/>
                </a:solidFill>
              </a:rPr>
              <a:t>nghị</a:t>
            </a:r>
            <a:r>
              <a:rPr lang="en-US" sz="2600" dirty="0">
                <a:solidFill>
                  <a:srgbClr val="CC3300"/>
                </a:solidFill>
              </a:rPr>
              <a:t> </a:t>
            </a:r>
            <a:r>
              <a:rPr lang="en-US" sz="2600" dirty="0" err="1">
                <a:solidFill>
                  <a:srgbClr val="CC3300"/>
                </a:solidFill>
              </a:rPr>
              <a:t>quyết</a:t>
            </a:r>
            <a:r>
              <a:rPr lang="en-US" sz="2600" dirty="0">
                <a:solidFill>
                  <a:srgbClr val="CC3300"/>
                </a:solidFill>
              </a:rPr>
              <a:t> </a:t>
            </a:r>
          </a:p>
        </p:txBody>
      </p:sp>
      <p:grpSp>
        <p:nvGrpSpPr>
          <p:cNvPr id="136222" name="Group 30"/>
          <p:cNvGrpSpPr>
            <a:grpSpLocks/>
          </p:cNvGrpSpPr>
          <p:nvPr/>
        </p:nvGrpSpPr>
        <p:grpSpPr bwMode="auto">
          <a:xfrm>
            <a:off x="228100" y="1000783"/>
            <a:ext cx="8465183" cy="1610613"/>
            <a:chOff x="1262" y="1340"/>
            <a:chExt cx="3010" cy="464"/>
          </a:xfrm>
        </p:grpSpPr>
        <p:sp>
          <p:nvSpPr>
            <p:cNvPr id="136197" name="AutoShape 5"/>
            <p:cNvSpPr>
              <a:spLocks noChangeArrowheads="1"/>
            </p:cNvSpPr>
            <p:nvPr/>
          </p:nvSpPr>
          <p:spPr bwMode="gray">
            <a:xfrm>
              <a:off x="1536" y="1340"/>
              <a:ext cx="2736" cy="4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196" name="AutoShape 4"/>
            <p:cNvSpPr>
              <a:spLocks noChangeArrowheads="1"/>
            </p:cNvSpPr>
            <p:nvPr/>
          </p:nvSpPr>
          <p:spPr bwMode="gray">
            <a:xfrm>
              <a:off x="1262" y="1344"/>
              <a:ext cx="357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198" name="Text Box 6"/>
            <p:cNvSpPr txBox="1">
              <a:spLocks noChangeArrowheads="1"/>
            </p:cNvSpPr>
            <p:nvPr/>
          </p:nvSpPr>
          <p:spPr bwMode="gray">
            <a:xfrm>
              <a:off x="1680" y="1380"/>
              <a:ext cx="2592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36199" name="Text Box 7"/>
            <p:cNvSpPr txBox="1">
              <a:spLocks noChangeArrowheads="1"/>
            </p:cNvSpPr>
            <p:nvPr/>
          </p:nvSpPr>
          <p:spPr bwMode="gray">
            <a:xfrm>
              <a:off x="1366" y="1451"/>
              <a:ext cx="12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36223" name="Group 31"/>
          <p:cNvGrpSpPr>
            <a:grpSpLocks/>
          </p:cNvGrpSpPr>
          <p:nvPr/>
        </p:nvGrpSpPr>
        <p:grpSpPr bwMode="auto">
          <a:xfrm>
            <a:off x="304033" y="2734016"/>
            <a:ext cx="8389249" cy="1606193"/>
            <a:chOff x="1289" y="1804"/>
            <a:chExt cx="2983" cy="472"/>
          </a:xfrm>
        </p:grpSpPr>
        <p:sp>
          <p:nvSpPr>
            <p:cNvPr id="136202" name="AutoShape 10"/>
            <p:cNvSpPr>
              <a:spLocks noChangeArrowheads="1"/>
            </p:cNvSpPr>
            <p:nvPr/>
          </p:nvSpPr>
          <p:spPr bwMode="gray">
            <a:xfrm>
              <a:off x="1536" y="1812"/>
              <a:ext cx="2736" cy="4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3" name="AutoShape 11"/>
            <p:cNvSpPr>
              <a:spLocks noChangeArrowheads="1"/>
            </p:cNvSpPr>
            <p:nvPr/>
          </p:nvSpPr>
          <p:spPr bwMode="gray">
            <a:xfrm>
              <a:off x="1289" y="1804"/>
              <a:ext cx="357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5" name="Text Box 13"/>
            <p:cNvSpPr txBox="1">
              <a:spLocks noChangeArrowheads="1"/>
            </p:cNvSpPr>
            <p:nvPr/>
          </p:nvSpPr>
          <p:spPr bwMode="gray">
            <a:xfrm>
              <a:off x="1406" y="1896"/>
              <a:ext cx="12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36224" name="Group 32"/>
          <p:cNvGrpSpPr>
            <a:grpSpLocks/>
          </p:cNvGrpSpPr>
          <p:nvPr/>
        </p:nvGrpSpPr>
        <p:grpSpPr bwMode="auto">
          <a:xfrm>
            <a:off x="284346" y="4495800"/>
            <a:ext cx="8408935" cy="1606193"/>
            <a:chOff x="1282" y="2284"/>
            <a:chExt cx="2990" cy="472"/>
          </a:xfrm>
        </p:grpSpPr>
        <p:sp>
          <p:nvSpPr>
            <p:cNvPr id="136207" name="AutoShape 15"/>
            <p:cNvSpPr>
              <a:spLocks noChangeArrowheads="1"/>
            </p:cNvSpPr>
            <p:nvPr/>
          </p:nvSpPr>
          <p:spPr bwMode="gray">
            <a:xfrm>
              <a:off x="1536" y="2292"/>
              <a:ext cx="2736" cy="4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8" name="AutoShape 16"/>
            <p:cNvSpPr>
              <a:spLocks noChangeArrowheads="1"/>
            </p:cNvSpPr>
            <p:nvPr/>
          </p:nvSpPr>
          <p:spPr bwMode="gray">
            <a:xfrm>
              <a:off x="1282" y="2284"/>
              <a:ext cx="393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0" name="Text Box 18"/>
            <p:cNvSpPr txBox="1">
              <a:spLocks noChangeArrowheads="1"/>
            </p:cNvSpPr>
            <p:nvPr/>
          </p:nvSpPr>
          <p:spPr bwMode="gray">
            <a:xfrm>
              <a:off x="1393" y="2411"/>
              <a:ext cx="12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041737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</a:rPr>
              <a:t>Đảng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đã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có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nhiều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chủ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trương</a:t>
            </a:r>
            <a:r>
              <a:rPr lang="en-US" sz="2400" b="1" dirty="0" smtClean="0">
                <a:solidFill>
                  <a:schemeClr val="tx2"/>
                </a:solidFill>
              </a:rPr>
              <a:t>, NQ </a:t>
            </a:r>
            <a:r>
              <a:rPr lang="en-US" sz="2400" b="1" dirty="0" err="1" smtClean="0">
                <a:solidFill>
                  <a:schemeClr val="tx2"/>
                </a:solidFill>
              </a:rPr>
              <a:t>về</a:t>
            </a:r>
            <a:r>
              <a:rPr lang="en-US" sz="2400" b="1" dirty="0" smtClean="0">
                <a:solidFill>
                  <a:schemeClr val="tx2"/>
                </a:solidFill>
              </a:rPr>
              <a:t> XD </a:t>
            </a:r>
            <a:r>
              <a:rPr lang="en-US" sz="2400" b="1" dirty="0" err="1" smtClean="0">
                <a:solidFill>
                  <a:schemeClr val="tx2"/>
                </a:solidFill>
              </a:rPr>
              <a:t>tổ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chức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bộ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máy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hệ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thống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C.trị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tinh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gọn</a:t>
            </a:r>
            <a:r>
              <a:rPr lang="en-US" sz="2400" b="1" dirty="0" smtClean="0">
                <a:solidFill>
                  <a:schemeClr val="tx2"/>
                </a:solidFill>
              </a:rPr>
              <a:t>, </a:t>
            </a:r>
            <a:r>
              <a:rPr lang="en-US" sz="2400" b="1" dirty="0" err="1" smtClean="0">
                <a:solidFill>
                  <a:schemeClr val="tx2"/>
                </a:solidFill>
              </a:rPr>
              <a:t>tuy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đạt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được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kết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quả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quan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trọng</a:t>
            </a:r>
            <a:r>
              <a:rPr lang="en-US" sz="2400" b="1" dirty="0" smtClean="0">
                <a:solidFill>
                  <a:schemeClr val="tx2"/>
                </a:solidFill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</a:rPr>
              <a:t>Nhưng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bộc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lộ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lực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cản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với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phát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triển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đất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385" y="2794337"/>
            <a:ext cx="7334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Hiện</a:t>
            </a:r>
            <a:r>
              <a:rPr lang="en-US" sz="2400" b="1" dirty="0" smtClean="0">
                <a:solidFill>
                  <a:srgbClr val="0000FF"/>
                </a:solidFill>
              </a:rPr>
              <a:t> nay </a:t>
            </a:r>
            <a:r>
              <a:rPr lang="en-US" sz="2400" b="1" dirty="0" err="1" smtClean="0">
                <a:solidFill>
                  <a:srgbClr val="0000FF"/>
                </a:solidFill>
              </a:rPr>
              <a:t>công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cuộc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đổi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mới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cùng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với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sự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tác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của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CM </a:t>
            </a:r>
            <a:r>
              <a:rPr lang="en-US" sz="2400" b="1" dirty="0" err="1">
                <a:solidFill>
                  <a:srgbClr val="0000FF"/>
                </a:solidFill>
              </a:rPr>
              <a:t>công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nghiệp</a:t>
            </a:r>
            <a:r>
              <a:rPr lang="en-US" sz="2400" b="1" dirty="0">
                <a:solidFill>
                  <a:srgbClr val="0000FF"/>
                </a:solidFill>
              </a:rPr>
              <a:t> 4.0 </a:t>
            </a:r>
            <a:r>
              <a:rPr lang="en-US" sz="2400" b="1" dirty="0" err="1" smtClean="0">
                <a:solidFill>
                  <a:srgbClr val="0000FF"/>
                </a:solidFill>
              </a:rPr>
              <a:t>đòi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hỏi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phải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tinh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gọn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bộ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máy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hệ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thống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C.trị</a:t>
            </a:r>
            <a:r>
              <a:rPr lang="en-US" sz="2400" b="1" dirty="0" smtClean="0">
                <a:solidFill>
                  <a:srgbClr val="0000FF"/>
                </a:solidFill>
              </a:rPr>
              <a:t> … </a:t>
            </a:r>
            <a:r>
              <a:rPr lang="en-US" sz="2400" b="1" dirty="0" err="1" smtClean="0">
                <a:solidFill>
                  <a:srgbClr val="0000FF"/>
                </a:solidFill>
              </a:rPr>
              <a:t>đang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thách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thức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lớn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đối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với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nước</a:t>
            </a:r>
            <a:r>
              <a:rPr lang="en-US" sz="2400" b="1" dirty="0" smtClean="0">
                <a:solidFill>
                  <a:srgbClr val="0000FF"/>
                </a:solidFill>
              </a:rPr>
              <a:t> ta.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663" y="4495800"/>
            <a:ext cx="72896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800000"/>
                </a:solidFill>
              </a:rPr>
              <a:t>Cải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cách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hành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chính</a:t>
            </a:r>
            <a:r>
              <a:rPr lang="en-US" sz="2400" b="1" dirty="0" smtClean="0">
                <a:solidFill>
                  <a:srgbClr val="800000"/>
                </a:solidFill>
              </a:rPr>
              <a:t>, </a:t>
            </a:r>
            <a:r>
              <a:rPr lang="en-US" sz="2400" b="1" dirty="0" err="1" smtClean="0">
                <a:solidFill>
                  <a:srgbClr val="800000"/>
                </a:solidFill>
              </a:rPr>
              <a:t>đổi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mới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và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tinh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gọn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hệ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thống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C.trị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là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đòi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hỏi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cấp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bách</a:t>
            </a:r>
            <a:r>
              <a:rPr lang="en-US" sz="2400" b="1" dirty="0" smtClean="0">
                <a:solidFill>
                  <a:srgbClr val="800000"/>
                </a:solidFill>
              </a:rPr>
              <a:t>, </a:t>
            </a:r>
            <a:r>
              <a:rPr lang="en-US" sz="2400" b="1" dirty="0" err="1" smtClean="0">
                <a:solidFill>
                  <a:srgbClr val="800000"/>
                </a:solidFill>
              </a:rPr>
              <a:t>không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thể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nấn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ná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thêm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nữa</a:t>
            </a:r>
            <a:r>
              <a:rPr lang="en-US" sz="2400" b="1" dirty="0" smtClean="0">
                <a:solidFill>
                  <a:srgbClr val="800000"/>
                </a:solidFill>
              </a:rPr>
              <a:t>; </a:t>
            </a:r>
            <a:r>
              <a:rPr lang="en-US" sz="2400" b="1" dirty="0" err="1" smtClean="0">
                <a:solidFill>
                  <a:srgbClr val="800000"/>
                </a:solidFill>
              </a:rPr>
              <a:t>đây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là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thời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điểm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chín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muồi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để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tiến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hành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cải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cách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sâu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rộng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9342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5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5778624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2238"/>
            <a:ext cx="8229600" cy="411162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2- </a:t>
            </a:r>
            <a:r>
              <a:rPr lang="en-US" sz="2400" dirty="0" err="1">
                <a:solidFill>
                  <a:srgbClr val="C00000"/>
                </a:solidFill>
              </a:rPr>
              <a:t>Mục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tiêu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405125"/>
              </p:ext>
            </p:extLst>
          </p:nvPr>
        </p:nvGraphicFramePr>
        <p:xfrm>
          <a:off x="152400" y="609600"/>
          <a:ext cx="8839200" cy="613440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90600"/>
                <a:gridCol w="5486400"/>
                <a:gridCol w="2362200"/>
              </a:tblGrid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Số</a:t>
                      </a:r>
                      <a:r>
                        <a:rPr lang="en-US" sz="2000" b="1" baseline="0" dirty="0" smtClean="0"/>
                        <a:t> TT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Mục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tiêu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Đến</a:t>
                      </a:r>
                      <a:r>
                        <a:rPr lang="en-US" sz="20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năm</a:t>
                      </a:r>
                      <a:r>
                        <a:rPr lang="en-US" sz="20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2030 </a:t>
                      </a:r>
                      <a:endParaRPr lang="en-US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8643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0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Duy</a:t>
                      </a:r>
                      <a:r>
                        <a:rPr lang="en-US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trì</a:t>
                      </a:r>
                      <a:r>
                        <a:rPr lang="en-US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vững</a:t>
                      </a:r>
                      <a:r>
                        <a:rPr lang="en-US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chắc</a:t>
                      </a:r>
                      <a:r>
                        <a:rPr lang="en-US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mức</a:t>
                      </a:r>
                      <a:r>
                        <a:rPr lang="en-US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thay</a:t>
                      </a:r>
                      <a:r>
                        <a:rPr lang="en-US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thế</a:t>
                      </a:r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mỗi</a:t>
                      </a:r>
                      <a:r>
                        <a:rPr lang="en-US" sz="200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phụ</a:t>
                      </a:r>
                      <a:r>
                        <a:rPr lang="en-US" sz="200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nữ</a:t>
                      </a:r>
                      <a:r>
                        <a:rPr lang="en-US" sz="200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00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200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tuổi</a:t>
                      </a:r>
                      <a:r>
                        <a:rPr lang="en-US" sz="200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200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đẻ</a:t>
                      </a:r>
                      <a:r>
                        <a:rPr lang="en-US" sz="200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00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2,1 con)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- </a:t>
                      </a:r>
                      <a:r>
                        <a:rPr lang="en-US" sz="20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</a:t>
                      </a:r>
                      <a:r>
                        <a:rPr lang="en-US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mô</a:t>
                      </a:r>
                      <a:r>
                        <a:rPr lang="en-US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dân</a:t>
                      </a:r>
                      <a:r>
                        <a:rPr lang="en-US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104 </a:t>
                      </a:r>
                      <a:r>
                        <a:rPr lang="en-US" sz="20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triệu</a:t>
                      </a:r>
                      <a:r>
                        <a:rPr lang="en-US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8643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990099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99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990099"/>
                          </a:solidFill>
                        </a:rPr>
                        <a:t>- </a:t>
                      </a:r>
                      <a:r>
                        <a:rPr lang="en-US" sz="2000" b="1" i="1" kern="1200" dirty="0" err="1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Bảo</a:t>
                      </a:r>
                      <a:r>
                        <a:rPr lang="en-US" sz="2000" b="1" i="1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vệ</a:t>
                      </a:r>
                      <a:r>
                        <a:rPr lang="en-US" sz="2000" b="1" i="1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000" b="1" i="1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phát</a:t>
                      </a:r>
                      <a:r>
                        <a:rPr lang="en-US" sz="2000" b="1" i="1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triển</a:t>
                      </a:r>
                      <a:r>
                        <a:rPr lang="en-US" sz="2000" b="1" i="1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dân</a:t>
                      </a:r>
                      <a:r>
                        <a:rPr lang="en-US" sz="2000" b="1" i="1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2000" b="1" i="1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000" b="1" i="1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dân</a:t>
                      </a:r>
                      <a:r>
                        <a:rPr lang="en-US" sz="2000" b="1" i="1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tộc</a:t>
                      </a:r>
                      <a:r>
                        <a:rPr lang="en-US" sz="2000" i="1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en-US" sz="2000" i="1" kern="1200" baseline="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đặc</a:t>
                      </a:r>
                      <a:r>
                        <a:rPr lang="en-US" sz="2000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biệt</a:t>
                      </a:r>
                      <a:r>
                        <a:rPr lang="en-US" sz="2000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2000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en-US" sz="2000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dân</a:t>
                      </a:r>
                      <a:r>
                        <a:rPr lang="en-US" sz="2000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tộc</a:t>
                      </a:r>
                      <a:r>
                        <a:rPr lang="en-US" sz="2000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000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rất</a:t>
                      </a:r>
                      <a:r>
                        <a:rPr lang="en-US" sz="2000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ít</a:t>
                      </a:r>
                      <a:r>
                        <a:rPr lang="en-US" sz="2000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990099"/>
                          </a:solidFill>
                        </a:rPr>
                        <a:t>- </a:t>
                      </a:r>
                      <a:r>
                        <a:rPr lang="en-US" sz="2000" b="1" i="1" kern="1200" dirty="0" err="1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dưới</a:t>
                      </a:r>
                      <a:r>
                        <a:rPr lang="en-US" sz="2000" b="1" i="1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 </a:t>
                      </a:r>
                      <a:r>
                        <a:rPr lang="en-US" sz="2000" b="1" i="1" kern="1200" dirty="0" err="1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nghìn</a:t>
                      </a:r>
                      <a:r>
                        <a:rPr lang="en-US" sz="2000" b="1" i="1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000" b="1" i="1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000" kern="1200" dirty="0" smtClean="0">
                          <a:solidFill>
                            <a:srgbClr val="99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dirty="0">
                        <a:solidFill>
                          <a:srgbClr val="99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8643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0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Tỉ</a:t>
                      </a:r>
                      <a:r>
                        <a:rPr lang="en-US" sz="20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20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giới</a:t>
                      </a:r>
                      <a:r>
                        <a:rPr lang="en-US" sz="20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tính</a:t>
                      </a:r>
                      <a:r>
                        <a:rPr lang="en-US" sz="20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20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20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- </a:t>
                      </a:r>
                      <a:r>
                        <a:rPr lang="en-US" sz="20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dưới</a:t>
                      </a:r>
                      <a:r>
                        <a:rPr lang="en-US" sz="20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109 </a:t>
                      </a:r>
                      <a:r>
                        <a:rPr lang="en-US" sz="20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bé</a:t>
                      </a:r>
                      <a:r>
                        <a:rPr lang="en-US" sz="20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</a:t>
                      </a:r>
                      <a:r>
                        <a:rPr lang="en-US" sz="20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/100 </a:t>
                      </a:r>
                      <a:r>
                        <a:rPr lang="en-US" sz="20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bé</a:t>
                      </a:r>
                      <a:r>
                        <a:rPr lang="en-US" sz="20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gái</a:t>
                      </a:r>
                      <a:r>
                        <a:rPr lang="en-US" sz="20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8643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- </a:t>
                      </a:r>
                      <a:r>
                        <a:rPr lang="en-US" sz="2000" b="1" i="1" kern="120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Tỉ</a:t>
                      </a:r>
                      <a:r>
                        <a:rPr lang="en-US" sz="2000" b="1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lệ</a:t>
                      </a:r>
                      <a:r>
                        <a:rPr lang="en-US" sz="2000" b="1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</a:t>
                      </a:r>
                      <a:r>
                        <a:rPr lang="en-US" sz="2000" b="1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i="1" kern="120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nữ</a:t>
                      </a:r>
                      <a:r>
                        <a:rPr lang="en-US" sz="2000" b="1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TN </a:t>
                      </a:r>
                      <a:r>
                        <a:rPr lang="en-US" sz="2000" b="0" i="1" kern="120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000" b="0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</a:t>
                      </a:r>
                      <a:r>
                        <a:rPr lang="en-US" sz="2000" b="0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vấn</a:t>
                      </a:r>
                      <a:r>
                        <a:rPr lang="en-US" sz="2000" b="0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i="1" kern="120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khám</a:t>
                      </a:r>
                      <a:r>
                        <a:rPr lang="en-US" sz="2000" b="0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sức</a:t>
                      </a:r>
                      <a:r>
                        <a:rPr lang="en-US" sz="2000" b="0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khoẻ</a:t>
                      </a:r>
                      <a:r>
                        <a:rPr lang="en-US" sz="2000" b="0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</a:t>
                      </a:r>
                      <a:r>
                        <a:rPr lang="en-US" sz="2000" b="0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2000" b="0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kết</a:t>
                      </a:r>
                      <a:r>
                        <a:rPr lang="en-US" sz="2000" b="0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hôn</a:t>
                      </a:r>
                      <a:r>
                        <a:rPr lang="en-US" sz="2000" b="0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- </a:t>
                      </a:r>
                      <a:r>
                        <a:rPr lang="en-US" sz="2000" b="1" i="1" kern="120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đạt</a:t>
                      </a:r>
                      <a:r>
                        <a:rPr lang="en-US" sz="2000" b="1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90%; 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8643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Tuổi</a:t>
                      </a:r>
                      <a:r>
                        <a:rPr lang="en-US" sz="18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thọ</a:t>
                      </a:r>
                      <a:r>
                        <a:rPr lang="en-US" sz="18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bình</a:t>
                      </a:r>
                      <a:r>
                        <a:rPr lang="en-US" sz="18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quân</a:t>
                      </a:r>
                      <a:r>
                        <a:rPr lang="en-US" sz="18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</a:t>
                      </a:r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800" b="1" i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thời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gian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sống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khoẻ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mạnh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tối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thiểu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đạt</a:t>
                      </a:r>
                      <a:r>
                        <a:rPr lang="en-US" sz="18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75 </a:t>
                      </a:r>
                      <a:r>
                        <a:rPr lang="en-US" sz="18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tuổi</a:t>
                      </a:r>
                      <a:endParaRPr lang="en-US" sz="1800" b="1" i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đạt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68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năm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8643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0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Chiều</a:t>
                      </a:r>
                      <a:r>
                        <a:rPr lang="en-US" sz="20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r>
                        <a:rPr lang="en-US" sz="20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0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Việt</a:t>
                      </a:r>
                      <a:r>
                        <a:rPr lang="en-US" sz="20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 18 </a:t>
                      </a:r>
                      <a:r>
                        <a:rPr lang="en-US" sz="20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tuổi</a:t>
                      </a:r>
                      <a:r>
                        <a:rPr lang="en-US" sz="20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- </a:t>
                      </a:r>
                      <a:r>
                        <a:rPr lang="en-US" sz="20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</a:t>
                      </a:r>
                      <a:r>
                        <a:rPr lang="en-US" sz="20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168,5 cm, </a:t>
                      </a:r>
                      <a:r>
                        <a:rPr lang="en-US" sz="20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nữ</a:t>
                      </a:r>
                      <a:r>
                        <a:rPr lang="en-US" sz="20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157,5 cm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8643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Tỉ</a:t>
                      </a:r>
                      <a:r>
                        <a:rPr lang="en-US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lệ</a:t>
                      </a:r>
                      <a:r>
                        <a:rPr lang="en-US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dân</a:t>
                      </a:r>
                      <a:r>
                        <a:rPr lang="en-US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đô</a:t>
                      </a:r>
                      <a:r>
                        <a:rPr lang="en-US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thị</a:t>
                      </a:r>
                      <a:r>
                        <a:rPr lang="en-US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- </a:t>
                      </a:r>
                      <a:r>
                        <a:rPr lang="en-US" sz="2000" b="1" i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trên</a:t>
                      </a:r>
                      <a:r>
                        <a:rPr lang="en-US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45%.</a:t>
                      </a:r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  <a:tr h="79309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800000"/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800000"/>
                          </a:solidFill>
                        </a:rPr>
                        <a:t>- </a:t>
                      </a:r>
                      <a:r>
                        <a:rPr lang="en-US" sz="2000" b="1" i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Dân</a:t>
                      </a:r>
                      <a:r>
                        <a:rPr lang="en-US" sz="2000" b="1" i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2000" b="1" i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000" b="1" i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đăng</a:t>
                      </a:r>
                      <a:r>
                        <a:rPr lang="en-US" sz="2000" b="0" i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ký</a:t>
                      </a:r>
                      <a:r>
                        <a:rPr lang="en-US" sz="2000" b="0" i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i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Q.lý</a:t>
                      </a:r>
                      <a:r>
                        <a:rPr lang="en-US" sz="2000" b="0" i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000" b="0" i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hệ</a:t>
                      </a:r>
                      <a:r>
                        <a:rPr lang="en-US" sz="2000" b="0" i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thống</a:t>
                      </a:r>
                      <a:r>
                        <a:rPr lang="en-US" sz="2000" b="0" i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cơ</a:t>
                      </a:r>
                      <a:r>
                        <a:rPr lang="en-US" sz="2000" b="0" i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sở</a:t>
                      </a:r>
                      <a:r>
                        <a:rPr lang="en-US" sz="2000" b="0" i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dữ</a:t>
                      </a:r>
                      <a:r>
                        <a:rPr lang="en-US" sz="2000" b="0" i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2000" b="0" i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dân</a:t>
                      </a:r>
                      <a:r>
                        <a:rPr lang="en-US" sz="2000" b="0" i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cư</a:t>
                      </a:r>
                      <a:r>
                        <a:rPr lang="en-US" sz="2000" b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b="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800000"/>
                          </a:solidFill>
                        </a:rPr>
                        <a:t>- 100%</a:t>
                      </a:r>
                      <a:endParaRPr lang="en-US" sz="2000" b="1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58000" y="6400800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50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007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III- NHIỆM VỤ VÀ GIẢI PHÁP CHỦ YẾU</a:t>
            </a:r>
          </a:p>
        </p:txBody>
      </p:sp>
      <p:sp>
        <p:nvSpPr>
          <p:cNvPr id="288771" name="AutoShape 3"/>
          <p:cNvSpPr>
            <a:spLocks noChangeArrowheads="1"/>
          </p:cNvSpPr>
          <p:nvPr/>
        </p:nvSpPr>
        <p:spPr bwMode="gray">
          <a:xfrm>
            <a:off x="5046432" y="1507153"/>
            <a:ext cx="3792768" cy="489364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72" name="AutoShape 4"/>
          <p:cNvSpPr>
            <a:spLocks noChangeArrowheads="1"/>
          </p:cNvSpPr>
          <p:nvPr/>
        </p:nvSpPr>
        <p:spPr bwMode="gray">
          <a:xfrm>
            <a:off x="5134104" y="1615369"/>
            <a:ext cx="3670171" cy="4785431"/>
          </a:xfrm>
          <a:prstGeom prst="roundRect">
            <a:avLst>
              <a:gd name="adj" fmla="val 791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81" name="AutoShape 13"/>
          <p:cNvSpPr>
            <a:spLocks noChangeArrowheads="1"/>
          </p:cNvSpPr>
          <p:nvPr/>
        </p:nvSpPr>
        <p:spPr bwMode="gray">
          <a:xfrm>
            <a:off x="247555" y="1519267"/>
            <a:ext cx="4172045" cy="4881533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84" name="AutoShape 16"/>
          <p:cNvSpPr>
            <a:spLocks noChangeArrowheads="1"/>
          </p:cNvSpPr>
          <p:nvPr/>
        </p:nvSpPr>
        <p:spPr bwMode="blackGray">
          <a:xfrm rot="-10793605" flipH="1" flipV="1">
            <a:off x="4212148" y="2439159"/>
            <a:ext cx="816349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85" name="Rectangle 17"/>
          <p:cNvSpPr>
            <a:spLocks noChangeArrowheads="1"/>
          </p:cNvSpPr>
          <p:nvPr/>
        </p:nvSpPr>
        <p:spPr bwMode="gray">
          <a:xfrm>
            <a:off x="5105400" y="1600200"/>
            <a:ext cx="3810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(3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Phát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huy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vai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trò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của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MTTQ , </a:t>
            </a:r>
            <a:r>
              <a:rPr lang="en-US" sz="2000" i="1" dirty="0" err="1">
                <a:solidFill>
                  <a:schemeClr val="bg1"/>
                </a:solidFill>
              </a:rPr>
              <a:t>các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đoàn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thể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về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C.tác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dân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số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Thực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hiện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phong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trào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đua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về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C.tác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dân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số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xây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dựng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môi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sống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lành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mạnh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nâng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cao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sức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khoẻ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và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đời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sống</a:t>
            </a:r>
            <a:r>
              <a:rPr lang="en-US" sz="2000" dirty="0">
                <a:solidFill>
                  <a:schemeClr val="bg1"/>
                </a:solidFill>
              </a:rPr>
              <a:t> VC-TT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ND.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88786" name="Rectangle 18"/>
          <p:cNvSpPr>
            <a:spLocks noChangeArrowheads="1"/>
          </p:cNvSpPr>
          <p:nvPr/>
        </p:nvSpPr>
        <p:spPr bwMode="gray">
          <a:xfrm>
            <a:off x="5134104" y="3816965"/>
            <a:ext cx="378129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1900" b="1" dirty="0" smtClean="0">
                <a:solidFill>
                  <a:srgbClr val="FFFF00"/>
                </a:solidFill>
              </a:rPr>
              <a:t>(4)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Đề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cao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tính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tiên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phong</a:t>
            </a:r>
            <a:r>
              <a:rPr lang="en-US" sz="2000" b="1" i="1" dirty="0">
                <a:solidFill>
                  <a:srgbClr val="FFFF00"/>
                </a:solidFill>
              </a:rPr>
              <a:t>, </a:t>
            </a:r>
            <a:r>
              <a:rPr lang="en-US" sz="2000" i="1" dirty="0" err="1">
                <a:solidFill>
                  <a:srgbClr val="FFFF00"/>
                </a:solidFill>
              </a:rPr>
              <a:t>gương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err="1">
                <a:solidFill>
                  <a:srgbClr val="FFFF00"/>
                </a:solidFill>
              </a:rPr>
              <a:t>mẫu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err="1">
                <a:solidFill>
                  <a:srgbClr val="FFFF00"/>
                </a:solidFill>
              </a:rPr>
              <a:t>của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err="1">
                <a:solidFill>
                  <a:srgbClr val="FFFF00"/>
                </a:solidFill>
              </a:rPr>
              <a:t>mỗi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err="1">
                <a:solidFill>
                  <a:srgbClr val="FFFF00"/>
                </a:solidFill>
              </a:rPr>
              <a:t>cán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err="1">
                <a:solidFill>
                  <a:srgbClr val="FFFF00"/>
                </a:solidFill>
              </a:rPr>
              <a:t>bộ</a:t>
            </a:r>
            <a:r>
              <a:rPr lang="en-US" sz="2000" i="1" dirty="0">
                <a:solidFill>
                  <a:srgbClr val="FFFF00"/>
                </a:solidFill>
              </a:rPr>
              <a:t>, </a:t>
            </a:r>
            <a:r>
              <a:rPr lang="en-US" sz="2000" i="1" dirty="0" err="1">
                <a:solidFill>
                  <a:srgbClr val="FFFF00"/>
                </a:solidFill>
              </a:rPr>
              <a:t>đảng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err="1">
                <a:solidFill>
                  <a:srgbClr val="FFFF00"/>
                </a:solidFill>
              </a:rPr>
              <a:t>viên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trong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việc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thực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hiện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C.sách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về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dân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số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b="1" i="1" u="sng" dirty="0" err="1">
                <a:solidFill>
                  <a:srgbClr val="FFFF00"/>
                </a:solidFill>
              </a:rPr>
              <a:t>nhất</a:t>
            </a:r>
            <a:r>
              <a:rPr lang="en-US" sz="2000" b="1" i="1" u="sng" dirty="0">
                <a:solidFill>
                  <a:srgbClr val="FFFF00"/>
                </a:solidFill>
              </a:rPr>
              <a:t> </a:t>
            </a:r>
            <a:r>
              <a:rPr lang="en-US" sz="2000" b="1" i="1" u="sng" dirty="0" err="1">
                <a:solidFill>
                  <a:srgbClr val="FFFF00"/>
                </a:solidFill>
              </a:rPr>
              <a:t>là</a:t>
            </a:r>
            <a:r>
              <a:rPr lang="en-US" sz="2000" b="1" i="1" u="sng" dirty="0">
                <a:solidFill>
                  <a:srgbClr val="FFFF00"/>
                </a:solidFill>
              </a:rPr>
              <a:t> </a:t>
            </a:r>
            <a:r>
              <a:rPr lang="en-US" sz="2000" b="1" i="1" u="sng" dirty="0" err="1">
                <a:solidFill>
                  <a:srgbClr val="FFFF00"/>
                </a:solidFill>
              </a:rPr>
              <a:t>sinh</a:t>
            </a:r>
            <a:r>
              <a:rPr lang="en-US" sz="2000" b="1" i="1" u="sng" dirty="0">
                <a:solidFill>
                  <a:srgbClr val="FFFF00"/>
                </a:solidFill>
              </a:rPr>
              <a:t> </a:t>
            </a:r>
            <a:r>
              <a:rPr lang="en-US" sz="2000" b="1" i="1" u="sng" dirty="0" err="1">
                <a:solidFill>
                  <a:srgbClr val="FFFF00"/>
                </a:solidFill>
              </a:rPr>
              <a:t>đủ</a:t>
            </a:r>
            <a:r>
              <a:rPr lang="en-US" sz="2000" b="1" i="1" u="sng" dirty="0">
                <a:solidFill>
                  <a:srgbClr val="FFFF00"/>
                </a:solidFill>
              </a:rPr>
              <a:t> 2 con</a:t>
            </a:r>
            <a:r>
              <a:rPr lang="en-US" sz="2000" b="1" i="1" dirty="0">
                <a:solidFill>
                  <a:srgbClr val="FFFF00"/>
                </a:solidFill>
              </a:rPr>
              <a:t>, </a:t>
            </a:r>
            <a:r>
              <a:rPr lang="en-US" sz="2000" i="1" dirty="0" err="1">
                <a:solidFill>
                  <a:srgbClr val="FFFF00"/>
                </a:solidFill>
              </a:rPr>
              <a:t>chú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err="1">
                <a:solidFill>
                  <a:srgbClr val="FFFF00"/>
                </a:solidFill>
              </a:rPr>
              <a:t>trọng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err="1">
                <a:solidFill>
                  <a:srgbClr val="FFFF00"/>
                </a:solidFill>
              </a:rPr>
              <a:t>nuôi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err="1">
                <a:solidFill>
                  <a:srgbClr val="FFFF00"/>
                </a:solidFill>
              </a:rPr>
              <a:t>dạy</a:t>
            </a:r>
            <a:r>
              <a:rPr lang="en-US" sz="2000" i="1" dirty="0">
                <a:solidFill>
                  <a:srgbClr val="FFFF00"/>
                </a:solidFill>
              </a:rPr>
              <a:t> con </a:t>
            </a:r>
            <a:r>
              <a:rPr lang="en-US" sz="2000" i="1" dirty="0" err="1">
                <a:solidFill>
                  <a:srgbClr val="FFFF00"/>
                </a:solidFill>
              </a:rPr>
              <a:t>tốt</a:t>
            </a:r>
            <a:r>
              <a:rPr lang="en-US" sz="2000" i="1" dirty="0">
                <a:solidFill>
                  <a:srgbClr val="FFFF00"/>
                </a:solidFill>
              </a:rPr>
              <a:t>, </a:t>
            </a:r>
            <a:r>
              <a:rPr lang="en-US" sz="2000" i="1" dirty="0" err="1">
                <a:solidFill>
                  <a:srgbClr val="FFFF00"/>
                </a:solidFill>
              </a:rPr>
              <a:t>gia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err="1">
                <a:solidFill>
                  <a:srgbClr val="FFFF00"/>
                </a:solidFill>
              </a:rPr>
              <a:t>đình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err="1">
                <a:solidFill>
                  <a:srgbClr val="FFFF00"/>
                </a:solidFill>
              </a:rPr>
              <a:t>hạnh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err="1">
                <a:solidFill>
                  <a:srgbClr val="FFFF00"/>
                </a:solidFill>
              </a:rPr>
              <a:t>phúc</a:t>
            </a:r>
            <a:r>
              <a:rPr lang="en-US" sz="2000" i="1" dirty="0">
                <a:solidFill>
                  <a:srgbClr val="FFFF00"/>
                </a:solidFill>
              </a:rPr>
              <a:t>, </a:t>
            </a:r>
            <a:r>
              <a:rPr lang="en-US" sz="2000" i="1" dirty="0" smtClean="0">
                <a:solidFill>
                  <a:srgbClr val="FFFF00"/>
                </a:solidFill>
              </a:rPr>
              <a:t>…</a:t>
            </a:r>
            <a:endParaRPr lang="en-US" sz="1900" i="1" dirty="0">
              <a:solidFill>
                <a:srgbClr val="FFFF00"/>
              </a:solidFill>
            </a:endParaRPr>
          </a:p>
        </p:txBody>
      </p:sp>
      <p:grpSp>
        <p:nvGrpSpPr>
          <p:cNvPr id="288789" name="Group 21"/>
          <p:cNvGrpSpPr>
            <a:grpSpLocks/>
          </p:cNvGrpSpPr>
          <p:nvPr/>
        </p:nvGrpSpPr>
        <p:grpSpPr bwMode="auto">
          <a:xfrm>
            <a:off x="5029200" y="1670050"/>
            <a:ext cx="168275" cy="168275"/>
            <a:chOff x="2928" y="2208"/>
            <a:chExt cx="262" cy="262"/>
          </a:xfrm>
          <a:solidFill>
            <a:srgbClr val="FF0000"/>
          </a:solidFill>
        </p:grpSpPr>
        <p:sp>
          <p:nvSpPr>
            <p:cNvPr id="288790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91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8792" name="Group 24"/>
          <p:cNvGrpSpPr>
            <a:grpSpLocks/>
          </p:cNvGrpSpPr>
          <p:nvPr/>
        </p:nvGrpSpPr>
        <p:grpSpPr bwMode="auto">
          <a:xfrm>
            <a:off x="5089525" y="4098925"/>
            <a:ext cx="168275" cy="168275"/>
            <a:chOff x="2928" y="2208"/>
            <a:chExt cx="262" cy="262"/>
          </a:xfrm>
          <a:solidFill>
            <a:srgbClr val="FF0000"/>
          </a:solidFill>
        </p:grpSpPr>
        <p:sp>
          <p:nvSpPr>
            <p:cNvPr id="288793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94" name="Oval 2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8795" name="Text Box 27"/>
          <p:cNvSpPr txBox="1">
            <a:spLocks noChangeArrowheads="1"/>
          </p:cNvSpPr>
          <p:nvPr/>
        </p:nvSpPr>
        <p:spPr bwMode="gray">
          <a:xfrm>
            <a:off x="176959" y="4453116"/>
            <a:ext cx="4153741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900" b="1" dirty="0" smtClean="0">
                <a:solidFill>
                  <a:srgbClr val="660066"/>
                </a:solidFill>
              </a:rPr>
              <a:t>(</a:t>
            </a:r>
            <a:r>
              <a:rPr lang="en-US" sz="1900" b="1" dirty="0">
                <a:solidFill>
                  <a:srgbClr val="660066"/>
                </a:solidFill>
              </a:rPr>
              <a:t>2) </a:t>
            </a:r>
            <a:r>
              <a:rPr lang="en-US" sz="1900" b="1" i="1" dirty="0" err="1">
                <a:solidFill>
                  <a:srgbClr val="660066"/>
                </a:solidFill>
              </a:rPr>
              <a:t>Đưa</a:t>
            </a:r>
            <a:r>
              <a:rPr lang="en-US" sz="1900" b="1" i="1" dirty="0">
                <a:solidFill>
                  <a:srgbClr val="660066"/>
                </a:solidFill>
              </a:rPr>
              <a:t> </a:t>
            </a:r>
            <a:r>
              <a:rPr lang="en-US" sz="1900" b="1" i="1" dirty="0" err="1" smtClean="0">
                <a:solidFill>
                  <a:srgbClr val="660066"/>
                </a:solidFill>
              </a:rPr>
              <a:t>C.tác</a:t>
            </a:r>
            <a:r>
              <a:rPr lang="en-US" sz="1900" b="1" i="1" dirty="0" smtClean="0">
                <a:solidFill>
                  <a:srgbClr val="660066"/>
                </a:solidFill>
              </a:rPr>
              <a:t> </a:t>
            </a:r>
            <a:r>
              <a:rPr lang="en-US" sz="1900" b="1" i="1" dirty="0" err="1">
                <a:solidFill>
                  <a:srgbClr val="660066"/>
                </a:solidFill>
              </a:rPr>
              <a:t>dân</a:t>
            </a:r>
            <a:r>
              <a:rPr lang="en-US" sz="1900" b="1" i="1" dirty="0">
                <a:solidFill>
                  <a:srgbClr val="660066"/>
                </a:solidFill>
              </a:rPr>
              <a:t> </a:t>
            </a:r>
            <a:r>
              <a:rPr lang="en-US" sz="1900" b="1" i="1" dirty="0" err="1" smtClean="0">
                <a:solidFill>
                  <a:srgbClr val="660066"/>
                </a:solidFill>
              </a:rPr>
              <a:t>số</a:t>
            </a:r>
            <a:r>
              <a:rPr lang="en-US" sz="1900" b="1" i="1" dirty="0" smtClean="0">
                <a:solidFill>
                  <a:srgbClr val="660066"/>
                </a:solidFill>
              </a:rPr>
              <a:t> </a:t>
            </a:r>
            <a:r>
              <a:rPr lang="en-US" sz="1900" b="1" i="1" dirty="0" err="1" smtClean="0">
                <a:solidFill>
                  <a:srgbClr val="660066"/>
                </a:solidFill>
              </a:rPr>
              <a:t>thành</a:t>
            </a:r>
            <a:r>
              <a:rPr lang="en-US" sz="1900" b="1" i="1" dirty="0">
                <a:solidFill>
                  <a:srgbClr val="660066"/>
                </a:solidFill>
              </a:rPr>
              <a:t> </a:t>
            </a:r>
            <a:r>
              <a:rPr lang="en-US" sz="1900" b="1" i="1" dirty="0" err="1" smtClean="0">
                <a:solidFill>
                  <a:srgbClr val="660066"/>
                </a:solidFill>
              </a:rPr>
              <a:t>một</a:t>
            </a:r>
            <a:r>
              <a:rPr lang="en-US" sz="1900" b="1" i="1" dirty="0" smtClean="0">
                <a:solidFill>
                  <a:srgbClr val="660066"/>
                </a:solidFill>
              </a:rPr>
              <a:t> </a:t>
            </a:r>
            <a:r>
              <a:rPr lang="en-US" sz="1900" b="1" i="1" dirty="0" err="1" smtClean="0">
                <a:solidFill>
                  <a:srgbClr val="660066"/>
                </a:solidFill>
              </a:rPr>
              <a:t>nội</a:t>
            </a:r>
            <a:r>
              <a:rPr lang="en-US" sz="1900" b="1" i="1" dirty="0" smtClean="0">
                <a:solidFill>
                  <a:srgbClr val="660066"/>
                </a:solidFill>
              </a:rPr>
              <a:t> </a:t>
            </a:r>
            <a:r>
              <a:rPr lang="en-US" sz="1900" b="1" i="1" dirty="0">
                <a:solidFill>
                  <a:srgbClr val="660066"/>
                </a:solidFill>
              </a:rPr>
              <a:t>dung </a:t>
            </a:r>
            <a:r>
              <a:rPr lang="en-US" sz="1900" b="1" i="1" dirty="0" err="1">
                <a:solidFill>
                  <a:srgbClr val="660066"/>
                </a:solidFill>
              </a:rPr>
              <a:t>trọng</a:t>
            </a:r>
            <a:r>
              <a:rPr lang="en-US" sz="1900" b="1" i="1" dirty="0">
                <a:solidFill>
                  <a:srgbClr val="660066"/>
                </a:solidFill>
              </a:rPr>
              <a:t> </a:t>
            </a:r>
            <a:r>
              <a:rPr lang="en-US" sz="1900" b="1" i="1" dirty="0" err="1">
                <a:solidFill>
                  <a:srgbClr val="660066"/>
                </a:solidFill>
              </a:rPr>
              <a:t>tâm</a:t>
            </a:r>
            <a:r>
              <a:rPr lang="en-US" sz="1900" b="1" i="1" dirty="0">
                <a:solidFill>
                  <a:srgbClr val="660066"/>
                </a:solidFill>
              </a:rPr>
              <a:t> </a:t>
            </a:r>
            <a:r>
              <a:rPr lang="en-US" sz="1900" b="1" i="1" dirty="0" err="1">
                <a:solidFill>
                  <a:srgbClr val="660066"/>
                </a:solidFill>
              </a:rPr>
              <a:t>trong</a:t>
            </a:r>
            <a:r>
              <a:rPr lang="en-US" sz="1900" b="1" i="1" dirty="0">
                <a:solidFill>
                  <a:srgbClr val="660066"/>
                </a:solidFill>
              </a:rPr>
              <a:t> </a:t>
            </a:r>
            <a:r>
              <a:rPr lang="en-US" sz="1900" b="1" i="1" dirty="0" err="1" smtClean="0">
                <a:solidFill>
                  <a:srgbClr val="660066"/>
                </a:solidFill>
              </a:rPr>
              <a:t>C.tác</a:t>
            </a:r>
            <a:r>
              <a:rPr lang="en-US" sz="1900" b="1" i="1" dirty="0" smtClean="0">
                <a:solidFill>
                  <a:srgbClr val="660066"/>
                </a:solidFill>
              </a:rPr>
              <a:t> </a:t>
            </a:r>
            <a:r>
              <a:rPr lang="en-US" sz="1900" b="1" i="1" dirty="0" err="1">
                <a:solidFill>
                  <a:srgbClr val="660066"/>
                </a:solidFill>
              </a:rPr>
              <a:t>lãnh</a:t>
            </a:r>
            <a:r>
              <a:rPr lang="en-US" sz="1900" b="1" i="1" dirty="0">
                <a:solidFill>
                  <a:srgbClr val="660066"/>
                </a:solidFill>
              </a:rPr>
              <a:t> </a:t>
            </a:r>
            <a:r>
              <a:rPr lang="en-US" sz="1900" b="1" i="1" dirty="0" err="1" smtClean="0">
                <a:solidFill>
                  <a:srgbClr val="660066"/>
                </a:solidFill>
              </a:rPr>
              <a:t>chỉ</a:t>
            </a:r>
            <a:r>
              <a:rPr lang="en-US" sz="1900" b="1" i="1" dirty="0" smtClean="0">
                <a:solidFill>
                  <a:srgbClr val="660066"/>
                </a:solidFill>
              </a:rPr>
              <a:t> </a:t>
            </a:r>
            <a:r>
              <a:rPr lang="en-US" sz="1900" b="1" i="1" dirty="0" err="1">
                <a:solidFill>
                  <a:srgbClr val="660066"/>
                </a:solidFill>
              </a:rPr>
              <a:t>đạo</a:t>
            </a:r>
            <a:r>
              <a:rPr lang="en-US" sz="1900" b="1" i="1" dirty="0">
                <a:solidFill>
                  <a:srgbClr val="660066"/>
                </a:solidFill>
              </a:rPr>
              <a:t> </a:t>
            </a:r>
            <a:r>
              <a:rPr lang="en-US" sz="1900" b="1" i="1" dirty="0" err="1">
                <a:solidFill>
                  <a:srgbClr val="660066"/>
                </a:solidFill>
              </a:rPr>
              <a:t>của</a:t>
            </a:r>
            <a:r>
              <a:rPr lang="en-US" sz="1900" b="1" i="1" dirty="0">
                <a:solidFill>
                  <a:srgbClr val="660066"/>
                </a:solidFill>
              </a:rPr>
              <a:t> </a:t>
            </a:r>
            <a:r>
              <a:rPr lang="en-US" sz="1900" b="1" i="1" dirty="0" err="1">
                <a:solidFill>
                  <a:srgbClr val="660066"/>
                </a:solidFill>
              </a:rPr>
              <a:t>cấp</a:t>
            </a:r>
            <a:r>
              <a:rPr lang="en-US" sz="1900" b="1" i="1" dirty="0">
                <a:solidFill>
                  <a:srgbClr val="660066"/>
                </a:solidFill>
              </a:rPr>
              <a:t> </a:t>
            </a:r>
            <a:r>
              <a:rPr lang="en-US" sz="1900" b="1" i="1" dirty="0" err="1">
                <a:solidFill>
                  <a:srgbClr val="660066"/>
                </a:solidFill>
              </a:rPr>
              <a:t>uỷ</a:t>
            </a:r>
            <a:r>
              <a:rPr lang="en-US" sz="1900" b="1" i="1" dirty="0">
                <a:solidFill>
                  <a:srgbClr val="660066"/>
                </a:solidFill>
              </a:rPr>
              <a:t>, </a:t>
            </a:r>
            <a:r>
              <a:rPr lang="en-US" sz="1900" b="1" i="1" dirty="0" err="1">
                <a:solidFill>
                  <a:srgbClr val="660066"/>
                </a:solidFill>
              </a:rPr>
              <a:t>chính</a:t>
            </a:r>
            <a:r>
              <a:rPr lang="en-US" sz="1900" b="1" i="1" dirty="0">
                <a:solidFill>
                  <a:srgbClr val="660066"/>
                </a:solidFill>
              </a:rPr>
              <a:t> </a:t>
            </a:r>
            <a:r>
              <a:rPr lang="en-US" sz="1900" b="1" i="1" dirty="0" err="1">
                <a:solidFill>
                  <a:srgbClr val="660066"/>
                </a:solidFill>
              </a:rPr>
              <a:t>quyền</a:t>
            </a:r>
            <a:r>
              <a:rPr lang="en-US" sz="1900" b="1" i="1" dirty="0">
                <a:solidFill>
                  <a:srgbClr val="660066"/>
                </a:solidFill>
              </a:rPr>
              <a:t> </a:t>
            </a:r>
            <a:r>
              <a:rPr lang="en-US" sz="1900" b="1" i="1" dirty="0" err="1">
                <a:solidFill>
                  <a:srgbClr val="660066"/>
                </a:solidFill>
              </a:rPr>
              <a:t>các</a:t>
            </a:r>
            <a:r>
              <a:rPr lang="en-US" sz="1900" b="1" i="1" dirty="0">
                <a:solidFill>
                  <a:srgbClr val="660066"/>
                </a:solidFill>
              </a:rPr>
              <a:t> </a:t>
            </a:r>
            <a:r>
              <a:rPr lang="en-US" sz="1900" b="1" i="1" dirty="0" err="1">
                <a:solidFill>
                  <a:srgbClr val="660066"/>
                </a:solidFill>
              </a:rPr>
              <a:t>cấp</a:t>
            </a:r>
            <a:r>
              <a:rPr lang="en-US" sz="1900" i="1" dirty="0" smtClean="0">
                <a:solidFill>
                  <a:srgbClr val="660066"/>
                </a:solidFill>
              </a:rPr>
              <a:t>.</a:t>
            </a:r>
            <a:r>
              <a:rPr lang="en-US" sz="1900" dirty="0"/>
              <a:t> </a:t>
            </a:r>
            <a:endParaRPr lang="en-US" sz="1900" b="1" dirty="0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288796" name="AutoShape 28"/>
          <p:cNvSpPr>
            <a:spLocks noChangeArrowheads="1"/>
          </p:cNvSpPr>
          <p:nvPr/>
        </p:nvSpPr>
        <p:spPr bwMode="gray">
          <a:xfrm>
            <a:off x="288155" y="1615369"/>
            <a:ext cx="3951241" cy="2729291"/>
          </a:xfrm>
          <a:prstGeom prst="roundRect">
            <a:avLst>
              <a:gd name="adj" fmla="val 1048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99" name="Rectangle 31"/>
          <p:cNvSpPr>
            <a:spLocks noChangeArrowheads="1"/>
          </p:cNvSpPr>
          <p:nvPr/>
        </p:nvSpPr>
        <p:spPr bwMode="gray">
          <a:xfrm>
            <a:off x="288155" y="1636455"/>
            <a:ext cx="405524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(</a:t>
            </a:r>
            <a:r>
              <a:rPr lang="en-US" sz="2000" b="1" dirty="0">
                <a:solidFill>
                  <a:srgbClr val="0000FF"/>
                </a:solidFill>
              </a:rPr>
              <a:t>1) </a:t>
            </a:r>
            <a:r>
              <a:rPr lang="en-US" sz="2000" b="1" i="1" dirty="0" err="1">
                <a:solidFill>
                  <a:srgbClr val="0000FF"/>
                </a:solidFill>
              </a:rPr>
              <a:t>Tăng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cường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sự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lãnh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đạo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của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Đảng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về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công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tác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dân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số</a:t>
            </a:r>
            <a:r>
              <a:rPr lang="en-US" sz="2000" b="1" i="1" dirty="0">
                <a:solidFill>
                  <a:srgbClr val="0000FF"/>
                </a:solidFill>
              </a:rPr>
              <a:t>.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Thống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nhất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nhận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thức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của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hệ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thống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C.trị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và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các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tầng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lớp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</a:rPr>
              <a:t>ND, …</a:t>
            </a:r>
            <a:r>
              <a:rPr lang="en-US" sz="2000" dirty="0" err="1" smtClean="0">
                <a:solidFill>
                  <a:srgbClr val="0000FF"/>
                </a:solidFill>
              </a:rPr>
              <a:t>về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i="1" u="sng" dirty="0" err="1">
                <a:solidFill>
                  <a:srgbClr val="0000FF"/>
                </a:solidFill>
              </a:rPr>
              <a:t>chuyển</a:t>
            </a:r>
            <a:r>
              <a:rPr lang="en-US" sz="2000" i="1" u="sng" dirty="0">
                <a:solidFill>
                  <a:srgbClr val="0000FF"/>
                </a:solidFill>
              </a:rPr>
              <a:t> </a:t>
            </a:r>
            <a:r>
              <a:rPr lang="en-US" sz="2000" i="1" u="sng" dirty="0" err="1" smtClean="0">
                <a:solidFill>
                  <a:srgbClr val="0000FF"/>
                </a:solidFill>
              </a:rPr>
              <a:t>C.sách</a:t>
            </a:r>
            <a:r>
              <a:rPr lang="en-US" sz="2000" i="1" u="sng" dirty="0" smtClean="0">
                <a:solidFill>
                  <a:srgbClr val="0000FF"/>
                </a:solidFill>
              </a:rPr>
              <a:t> </a:t>
            </a:r>
            <a:r>
              <a:rPr lang="en-US" sz="2000" i="1" u="sng" dirty="0" err="1">
                <a:solidFill>
                  <a:srgbClr val="0000FF"/>
                </a:solidFill>
              </a:rPr>
              <a:t>từ</a:t>
            </a:r>
            <a:r>
              <a:rPr lang="en-US" sz="2000" i="1" u="sng" dirty="0">
                <a:solidFill>
                  <a:srgbClr val="0000FF"/>
                </a:solidFill>
              </a:rPr>
              <a:t> </a:t>
            </a:r>
            <a:r>
              <a:rPr lang="en-US" sz="2000" i="1" u="sng" dirty="0" err="1">
                <a:solidFill>
                  <a:srgbClr val="0000FF"/>
                </a:solidFill>
              </a:rPr>
              <a:t>tập</a:t>
            </a:r>
            <a:r>
              <a:rPr lang="en-US" sz="2000" i="1" u="sng" dirty="0">
                <a:solidFill>
                  <a:srgbClr val="0000FF"/>
                </a:solidFill>
              </a:rPr>
              <a:t> </a:t>
            </a:r>
            <a:r>
              <a:rPr lang="en-US" sz="2000" i="1" u="sng" dirty="0" err="1">
                <a:solidFill>
                  <a:srgbClr val="0000FF"/>
                </a:solidFill>
              </a:rPr>
              <a:t>trung</a:t>
            </a:r>
            <a:r>
              <a:rPr lang="en-US" sz="2000" i="1" u="sng" dirty="0">
                <a:solidFill>
                  <a:srgbClr val="0000FF"/>
                </a:solidFill>
              </a:rPr>
              <a:t> </a:t>
            </a:r>
            <a:r>
              <a:rPr lang="en-US" sz="2000" i="1" u="sng" dirty="0" err="1">
                <a:solidFill>
                  <a:srgbClr val="0000FF"/>
                </a:solidFill>
              </a:rPr>
              <a:t>vào</a:t>
            </a:r>
            <a:r>
              <a:rPr lang="en-US" sz="2000" i="1" u="sng" dirty="0">
                <a:solidFill>
                  <a:srgbClr val="0000FF"/>
                </a:solidFill>
              </a:rPr>
              <a:t> KHHGĐ sang </a:t>
            </a:r>
            <a:r>
              <a:rPr lang="en-US" sz="2000" i="1" u="sng" dirty="0" err="1">
                <a:solidFill>
                  <a:srgbClr val="0000FF"/>
                </a:solidFill>
              </a:rPr>
              <a:t>giải</a:t>
            </a:r>
            <a:r>
              <a:rPr lang="en-US" sz="2000" i="1" u="sng" dirty="0">
                <a:solidFill>
                  <a:srgbClr val="0000FF"/>
                </a:solidFill>
              </a:rPr>
              <a:t> </a:t>
            </a:r>
            <a:r>
              <a:rPr lang="en-US" sz="2000" i="1" u="sng" dirty="0" err="1">
                <a:solidFill>
                  <a:srgbClr val="0000FF"/>
                </a:solidFill>
              </a:rPr>
              <a:t>quyết</a:t>
            </a:r>
            <a:r>
              <a:rPr lang="en-US" sz="2000" i="1" u="sng" dirty="0">
                <a:solidFill>
                  <a:srgbClr val="0000FF"/>
                </a:solidFill>
              </a:rPr>
              <a:t> </a:t>
            </a:r>
            <a:r>
              <a:rPr lang="en-US" sz="2000" i="1" u="sng" dirty="0" err="1">
                <a:solidFill>
                  <a:srgbClr val="0000FF"/>
                </a:solidFill>
              </a:rPr>
              <a:t>toàn</a:t>
            </a:r>
            <a:r>
              <a:rPr lang="en-US" sz="2000" i="1" u="sng" dirty="0">
                <a:solidFill>
                  <a:srgbClr val="0000FF"/>
                </a:solidFill>
              </a:rPr>
              <a:t> </a:t>
            </a:r>
            <a:r>
              <a:rPr lang="en-US" sz="2000" i="1" u="sng" dirty="0" err="1">
                <a:solidFill>
                  <a:srgbClr val="0000FF"/>
                </a:solidFill>
              </a:rPr>
              <a:t>diện</a:t>
            </a:r>
            <a:r>
              <a:rPr lang="en-US" sz="2000" i="1" u="sng" dirty="0">
                <a:solidFill>
                  <a:srgbClr val="0000FF"/>
                </a:solidFill>
              </a:rPr>
              <a:t> </a:t>
            </a:r>
            <a:r>
              <a:rPr lang="en-US" sz="2000" i="1" u="sng" dirty="0" err="1">
                <a:solidFill>
                  <a:srgbClr val="0000FF"/>
                </a:solidFill>
              </a:rPr>
              <a:t>các</a:t>
            </a:r>
            <a:r>
              <a:rPr lang="en-US" sz="2000" i="1" u="sng" dirty="0">
                <a:solidFill>
                  <a:srgbClr val="0000FF"/>
                </a:solidFill>
              </a:rPr>
              <a:t> </a:t>
            </a:r>
            <a:r>
              <a:rPr lang="en-US" sz="2000" i="1" u="sng" dirty="0" err="1">
                <a:solidFill>
                  <a:srgbClr val="0000FF"/>
                </a:solidFill>
              </a:rPr>
              <a:t>vấn</a:t>
            </a:r>
            <a:r>
              <a:rPr lang="en-US" sz="2000" i="1" u="sng" dirty="0">
                <a:solidFill>
                  <a:srgbClr val="0000FF"/>
                </a:solidFill>
              </a:rPr>
              <a:t> </a:t>
            </a:r>
            <a:r>
              <a:rPr lang="en-US" sz="2000" i="1" u="sng" dirty="0" err="1">
                <a:solidFill>
                  <a:srgbClr val="0000FF"/>
                </a:solidFill>
              </a:rPr>
              <a:t>đề</a:t>
            </a:r>
            <a:r>
              <a:rPr lang="en-US" sz="2000" i="1" u="sng" dirty="0">
                <a:solidFill>
                  <a:srgbClr val="0000FF"/>
                </a:solidFill>
              </a:rPr>
              <a:t> </a:t>
            </a:r>
            <a:r>
              <a:rPr lang="en-US" sz="2000" i="1" u="sng" dirty="0" err="1">
                <a:solidFill>
                  <a:srgbClr val="0000FF"/>
                </a:solidFill>
              </a:rPr>
              <a:t>quy</a:t>
            </a:r>
            <a:r>
              <a:rPr lang="en-US" sz="2000" i="1" u="sng" dirty="0">
                <a:solidFill>
                  <a:srgbClr val="0000FF"/>
                </a:solidFill>
              </a:rPr>
              <a:t> </a:t>
            </a:r>
            <a:r>
              <a:rPr lang="en-US" sz="2000" i="1" u="sng" dirty="0" err="1">
                <a:solidFill>
                  <a:srgbClr val="0000FF"/>
                </a:solidFill>
              </a:rPr>
              <a:t>mô</a:t>
            </a:r>
            <a:r>
              <a:rPr lang="en-US" sz="2000" i="1" u="sng" dirty="0">
                <a:solidFill>
                  <a:srgbClr val="0000FF"/>
                </a:solidFill>
              </a:rPr>
              <a:t>, </a:t>
            </a:r>
            <a:r>
              <a:rPr lang="en-US" sz="2000" i="1" u="sng" dirty="0" err="1">
                <a:solidFill>
                  <a:srgbClr val="0000FF"/>
                </a:solidFill>
              </a:rPr>
              <a:t>cơ</a:t>
            </a:r>
            <a:r>
              <a:rPr lang="en-US" sz="2000" i="1" u="sng" dirty="0">
                <a:solidFill>
                  <a:srgbClr val="0000FF"/>
                </a:solidFill>
              </a:rPr>
              <a:t> </a:t>
            </a:r>
            <a:r>
              <a:rPr lang="en-US" sz="2000" i="1" u="sng" dirty="0" err="1">
                <a:solidFill>
                  <a:srgbClr val="0000FF"/>
                </a:solidFill>
              </a:rPr>
              <a:t>cấu</a:t>
            </a:r>
            <a:r>
              <a:rPr lang="en-US" sz="2000" i="1" u="sng" dirty="0">
                <a:solidFill>
                  <a:srgbClr val="0000FF"/>
                </a:solidFill>
              </a:rPr>
              <a:t>, </a:t>
            </a:r>
            <a:r>
              <a:rPr lang="en-US" sz="2000" i="1" u="sng" dirty="0" err="1">
                <a:solidFill>
                  <a:srgbClr val="0000FF"/>
                </a:solidFill>
              </a:rPr>
              <a:t>phân</a:t>
            </a:r>
            <a:r>
              <a:rPr lang="en-US" sz="2000" i="1" u="sng" dirty="0">
                <a:solidFill>
                  <a:srgbClr val="0000FF"/>
                </a:solidFill>
              </a:rPr>
              <a:t> </a:t>
            </a:r>
            <a:r>
              <a:rPr lang="en-US" sz="2000" i="1" u="sng" dirty="0" err="1">
                <a:solidFill>
                  <a:srgbClr val="0000FF"/>
                </a:solidFill>
              </a:rPr>
              <a:t>bố</a:t>
            </a:r>
            <a:r>
              <a:rPr lang="en-US" sz="2000" i="1" u="sng" dirty="0">
                <a:solidFill>
                  <a:srgbClr val="0000FF"/>
                </a:solidFill>
              </a:rPr>
              <a:t> </a:t>
            </a:r>
            <a:r>
              <a:rPr lang="en-US" sz="2000" i="1" u="sng" dirty="0" err="1">
                <a:solidFill>
                  <a:srgbClr val="0000FF"/>
                </a:solidFill>
              </a:rPr>
              <a:t>và</a:t>
            </a:r>
            <a:r>
              <a:rPr lang="en-US" sz="2000" i="1" u="sng" dirty="0">
                <a:solidFill>
                  <a:srgbClr val="0000FF"/>
                </a:solidFill>
              </a:rPr>
              <a:t> </a:t>
            </a:r>
            <a:r>
              <a:rPr lang="en-US" sz="2000" i="1" u="sng" dirty="0" err="1">
                <a:solidFill>
                  <a:srgbClr val="0000FF"/>
                </a:solidFill>
              </a:rPr>
              <a:t>chất</a:t>
            </a:r>
            <a:r>
              <a:rPr lang="en-US" sz="2000" i="1" u="sng" dirty="0">
                <a:solidFill>
                  <a:srgbClr val="0000FF"/>
                </a:solidFill>
              </a:rPr>
              <a:t> </a:t>
            </a:r>
            <a:r>
              <a:rPr lang="en-US" sz="2000" i="1" u="sng" dirty="0" err="1">
                <a:solidFill>
                  <a:srgbClr val="0000FF"/>
                </a:solidFill>
              </a:rPr>
              <a:t>lượng</a:t>
            </a:r>
            <a:r>
              <a:rPr lang="en-US" sz="2000" i="1" u="sng" dirty="0">
                <a:solidFill>
                  <a:srgbClr val="0000FF"/>
                </a:solidFill>
              </a:rPr>
              <a:t> </a:t>
            </a:r>
            <a:r>
              <a:rPr lang="en-US" sz="2000" i="1" u="sng" dirty="0" err="1">
                <a:solidFill>
                  <a:srgbClr val="0000FF"/>
                </a:solidFill>
              </a:rPr>
              <a:t>dân</a:t>
            </a:r>
            <a:r>
              <a:rPr lang="en-US" sz="2000" i="1" u="sng" dirty="0">
                <a:solidFill>
                  <a:srgbClr val="0000FF"/>
                </a:solidFill>
              </a:rPr>
              <a:t> </a:t>
            </a:r>
            <a:r>
              <a:rPr lang="en-US" sz="2000" i="1" u="sng" dirty="0" err="1" smtClean="0">
                <a:solidFill>
                  <a:srgbClr val="0000FF"/>
                </a:solidFill>
              </a:rPr>
              <a:t>số</a:t>
            </a:r>
            <a:r>
              <a:rPr lang="en-US" sz="2000" dirty="0" smtClean="0">
                <a:solidFill>
                  <a:srgbClr val="0000FF"/>
                </a:solidFill>
              </a:rPr>
              <a:t>. </a:t>
            </a:r>
            <a:endParaRPr lang="en-US" sz="20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88802" name="AutoShape 34"/>
          <p:cNvSpPr>
            <a:spLocks noChangeArrowheads="1"/>
          </p:cNvSpPr>
          <p:nvPr/>
        </p:nvSpPr>
        <p:spPr bwMode="blackGray">
          <a:xfrm rot="10793605" flipV="1">
            <a:off x="4439852" y="4272790"/>
            <a:ext cx="817245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803" name="Text Box 9"/>
          <p:cNvSpPr txBox="1">
            <a:spLocks noChangeArrowheads="1"/>
          </p:cNvSpPr>
          <p:nvPr/>
        </p:nvSpPr>
        <p:spPr bwMode="gray">
          <a:xfrm>
            <a:off x="152400" y="990600"/>
            <a:ext cx="8991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 smtClean="0">
                <a:solidFill>
                  <a:srgbClr val="C00000"/>
                </a:solidFill>
              </a:rPr>
              <a:t>1. </a:t>
            </a:r>
            <a:r>
              <a:rPr lang="en-US" sz="2200" b="1" dirty="0" err="1" smtClean="0">
                <a:solidFill>
                  <a:srgbClr val="C00000"/>
                </a:solidFill>
              </a:rPr>
              <a:t>Tăng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cường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lãnh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đạo</a:t>
            </a:r>
            <a:r>
              <a:rPr lang="en-US" sz="2200" b="1" dirty="0">
                <a:solidFill>
                  <a:srgbClr val="C00000"/>
                </a:solidFill>
              </a:rPr>
              <a:t>, </a:t>
            </a:r>
            <a:r>
              <a:rPr lang="en-US" sz="2200" b="1" dirty="0" err="1">
                <a:solidFill>
                  <a:srgbClr val="C00000"/>
                </a:solidFill>
              </a:rPr>
              <a:t>chỉ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đạo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của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cấp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uỷ</a:t>
            </a:r>
            <a:r>
              <a:rPr lang="en-US" sz="2200" b="1" dirty="0">
                <a:solidFill>
                  <a:srgbClr val="C00000"/>
                </a:solidFill>
              </a:rPr>
              <a:t>, </a:t>
            </a:r>
            <a:r>
              <a:rPr lang="en-US" sz="2200" b="1" dirty="0" err="1">
                <a:solidFill>
                  <a:srgbClr val="C00000"/>
                </a:solidFill>
              </a:rPr>
              <a:t>chính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quyền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các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cấp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51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182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2- </a:t>
            </a:r>
            <a:r>
              <a:rPr lang="en-US" sz="2400" dirty="0" err="1">
                <a:solidFill>
                  <a:srgbClr val="C00000"/>
                </a:solidFill>
              </a:rPr>
              <a:t>Đổi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mới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nội</a:t>
            </a:r>
            <a:r>
              <a:rPr lang="en-US" sz="2400" dirty="0">
                <a:solidFill>
                  <a:srgbClr val="C00000"/>
                </a:solidFill>
              </a:rPr>
              <a:t> dung </a:t>
            </a:r>
            <a:r>
              <a:rPr lang="en-US" sz="2400" dirty="0" err="1">
                <a:solidFill>
                  <a:srgbClr val="C00000"/>
                </a:solidFill>
              </a:rPr>
              <a:t>tuyên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truyền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vận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động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về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công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tác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dân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số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7376" name="AutoShape 32"/>
          <p:cNvSpPr>
            <a:spLocks noChangeArrowheads="1"/>
          </p:cNvSpPr>
          <p:nvPr/>
        </p:nvSpPr>
        <p:spPr bwMode="gray">
          <a:xfrm>
            <a:off x="152400" y="2818029"/>
            <a:ext cx="3790321" cy="3449205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7" name="AutoShape 33"/>
          <p:cNvSpPr>
            <a:spLocks noChangeArrowheads="1"/>
          </p:cNvSpPr>
          <p:nvPr/>
        </p:nvSpPr>
        <p:spPr bwMode="gray">
          <a:xfrm>
            <a:off x="499532" y="3234243"/>
            <a:ext cx="3081193" cy="2804102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8" name="AutoShape 34"/>
          <p:cNvSpPr>
            <a:spLocks noChangeArrowheads="1"/>
          </p:cNvSpPr>
          <p:nvPr/>
        </p:nvSpPr>
        <p:spPr bwMode="gray">
          <a:xfrm>
            <a:off x="843442" y="3678598"/>
            <a:ext cx="2275897" cy="2070966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9" name="AutoShape 35"/>
          <p:cNvSpPr>
            <a:spLocks noChangeArrowheads="1"/>
          </p:cNvSpPr>
          <p:nvPr/>
        </p:nvSpPr>
        <p:spPr bwMode="gray">
          <a:xfrm>
            <a:off x="1134026" y="4035425"/>
            <a:ext cx="1642341" cy="1492250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80" name="AutoShape 36"/>
          <p:cNvSpPr>
            <a:spLocks/>
          </p:cNvSpPr>
          <p:nvPr/>
        </p:nvSpPr>
        <p:spPr bwMode="auto">
          <a:xfrm>
            <a:off x="4267200" y="4419600"/>
            <a:ext cx="4800599" cy="609600"/>
          </a:xfrm>
          <a:prstGeom prst="accentCallout2">
            <a:avLst>
              <a:gd name="adj1" fmla="val 45834"/>
              <a:gd name="adj2" fmla="val -3479"/>
              <a:gd name="adj3" fmla="val -12500"/>
              <a:gd name="adj4" fmla="val -12362"/>
              <a:gd name="adj5" fmla="val 31509"/>
              <a:gd name="adj6" fmla="val -35842"/>
            </a:avLst>
          </a:prstGeom>
          <a:noFill/>
          <a:ln w="15875">
            <a:solidFill>
              <a:schemeClr val="tx1"/>
            </a:solidFill>
            <a:miter lim="800000"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sz="2000" b="1" dirty="0">
                <a:solidFill>
                  <a:srgbClr val="FF0000"/>
                </a:solidFill>
              </a:rPr>
              <a:t>(4) </a:t>
            </a:r>
            <a:r>
              <a:rPr lang="en-US" sz="2000" b="1" dirty="0" err="1" smtClean="0">
                <a:solidFill>
                  <a:srgbClr val="FF0000"/>
                </a:solidFill>
              </a:rPr>
              <a:t>K</a:t>
            </a:r>
            <a:r>
              <a:rPr lang="en-US" sz="2000" b="1" i="1" dirty="0" err="1" smtClean="0">
                <a:solidFill>
                  <a:srgbClr val="FF0000"/>
                </a:solidFill>
              </a:rPr>
              <a:t>hơi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dậy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phong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trào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mọi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người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dân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luyện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tập</a:t>
            </a:r>
            <a:r>
              <a:rPr lang="en-US" sz="2000" b="1" i="1" dirty="0" smtClean="0">
                <a:solidFill>
                  <a:srgbClr val="FF0000"/>
                </a:solidFill>
              </a:rPr>
              <a:t> TD-TT, </a:t>
            </a:r>
            <a:r>
              <a:rPr lang="en-US" sz="2000" i="1" dirty="0" err="1">
                <a:solidFill>
                  <a:srgbClr val="FF0000"/>
                </a:solidFill>
              </a:rPr>
              <a:t>có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lối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sống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lành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mạnh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chế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độ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dinh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dưỡng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hợp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lý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nâng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cao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sức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khoẻ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tầm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vóc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thể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lực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người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Việt</a:t>
            </a:r>
            <a:r>
              <a:rPr lang="en-US" sz="2000" dirty="0">
                <a:solidFill>
                  <a:srgbClr val="FF0000"/>
                </a:solidFill>
              </a:rPr>
              <a:t> Nam. </a:t>
            </a:r>
            <a:r>
              <a:rPr lang="en-US" sz="2000" b="0" dirty="0" smtClean="0"/>
              <a:t>.</a:t>
            </a:r>
            <a:endParaRPr lang="en-US" sz="2000" dirty="0"/>
          </a:p>
        </p:txBody>
      </p:sp>
      <p:sp>
        <p:nvSpPr>
          <p:cNvPr id="57381" name="AutoShape 37"/>
          <p:cNvSpPr>
            <a:spLocks/>
          </p:cNvSpPr>
          <p:nvPr/>
        </p:nvSpPr>
        <p:spPr bwMode="black">
          <a:xfrm>
            <a:off x="4114800" y="3124200"/>
            <a:ext cx="4800600" cy="609600"/>
          </a:xfrm>
          <a:prstGeom prst="accentCallout2">
            <a:avLst>
              <a:gd name="adj1" fmla="val 18750"/>
              <a:gd name="adj2" fmla="val -2241"/>
              <a:gd name="adj3" fmla="val 18750"/>
              <a:gd name="adj4" fmla="val -13444"/>
              <a:gd name="adj5" fmla="val 165625"/>
              <a:gd name="adj6" fmla="val -47509"/>
            </a:avLst>
          </a:prstGeom>
          <a:noFill/>
          <a:ln w="15875">
            <a:solidFill>
              <a:schemeClr val="tx1"/>
            </a:solidFill>
            <a:miter lim="800000"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sz="2000" b="1" dirty="0">
                <a:solidFill>
                  <a:srgbClr val="009900"/>
                </a:solidFill>
              </a:rPr>
              <a:t>(3) </a:t>
            </a:r>
            <a:r>
              <a:rPr lang="en-US" sz="2000" b="1" i="1" dirty="0" err="1">
                <a:solidFill>
                  <a:srgbClr val="009900"/>
                </a:solidFill>
              </a:rPr>
              <a:t>Nâng</a:t>
            </a:r>
            <a:r>
              <a:rPr lang="en-US" sz="2000" b="1" i="1" dirty="0">
                <a:solidFill>
                  <a:srgbClr val="009900"/>
                </a:solidFill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</a:rPr>
              <a:t>cao</a:t>
            </a:r>
            <a:r>
              <a:rPr lang="en-US" sz="2000" b="1" i="1" dirty="0">
                <a:solidFill>
                  <a:srgbClr val="009900"/>
                </a:solidFill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</a:rPr>
              <a:t>nhận</a:t>
            </a:r>
            <a:r>
              <a:rPr lang="en-US" sz="2000" b="1" i="1" dirty="0">
                <a:solidFill>
                  <a:srgbClr val="009900"/>
                </a:solidFill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</a:rPr>
              <a:t>thức</a:t>
            </a:r>
            <a:r>
              <a:rPr lang="en-US" sz="2000" b="1" i="1" dirty="0">
                <a:solidFill>
                  <a:srgbClr val="009900"/>
                </a:solidFill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</a:rPr>
              <a:t>thực</a:t>
            </a:r>
            <a:r>
              <a:rPr lang="en-US" sz="2000" b="1" i="1" dirty="0">
                <a:solidFill>
                  <a:srgbClr val="009900"/>
                </a:solidFill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</a:rPr>
              <a:t>hành</a:t>
            </a:r>
            <a:r>
              <a:rPr lang="en-US" sz="2000" b="1" i="1" dirty="0">
                <a:solidFill>
                  <a:srgbClr val="009900"/>
                </a:solidFill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</a:rPr>
              <a:t>về</a:t>
            </a:r>
            <a:r>
              <a:rPr lang="en-US" sz="2000" b="1" i="1" dirty="0">
                <a:solidFill>
                  <a:srgbClr val="009900"/>
                </a:solidFill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</a:rPr>
              <a:t>bình</a:t>
            </a:r>
            <a:r>
              <a:rPr lang="en-US" sz="2000" b="1" i="1" dirty="0">
                <a:solidFill>
                  <a:srgbClr val="009900"/>
                </a:solidFill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</a:rPr>
              <a:t>đẳng</a:t>
            </a:r>
            <a:r>
              <a:rPr lang="en-US" sz="2000" b="1" i="1" dirty="0">
                <a:solidFill>
                  <a:srgbClr val="009900"/>
                </a:solidFill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</a:rPr>
              <a:t>giới</a:t>
            </a:r>
            <a:r>
              <a:rPr lang="en-US" sz="2000" b="1" i="1" dirty="0" smtClean="0">
                <a:solidFill>
                  <a:srgbClr val="009900"/>
                </a:solidFill>
              </a:rPr>
              <a:t>;</a:t>
            </a:r>
            <a:r>
              <a:rPr lang="en-US" sz="2000" dirty="0" smtClean="0">
                <a:solidFill>
                  <a:srgbClr val="009900"/>
                </a:solidFill>
              </a:rPr>
              <a:t>.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57382" name="AutoShape 38"/>
          <p:cNvSpPr>
            <a:spLocks/>
          </p:cNvSpPr>
          <p:nvPr/>
        </p:nvSpPr>
        <p:spPr bwMode="black">
          <a:xfrm>
            <a:off x="3581400" y="2057400"/>
            <a:ext cx="5562600" cy="609600"/>
          </a:xfrm>
          <a:prstGeom prst="accentCallout2">
            <a:avLst>
              <a:gd name="adj1" fmla="val 18750"/>
              <a:gd name="adj2" fmla="val -3917"/>
              <a:gd name="adj3" fmla="val 18750"/>
              <a:gd name="adj4" fmla="val -14759"/>
              <a:gd name="adj5" fmla="val 271357"/>
              <a:gd name="adj6" fmla="val -42484"/>
            </a:avLst>
          </a:prstGeom>
          <a:noFill/>
          <a:ln w="15875">
            <a:solidFill>
              <a:schemeClr val="tx1"/>
            </a:solidFill>
            <a:miter lim="800000"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sz="2000" b="1" dirty="0">
                <a:solidFill>
                  <a:srgbClr val="990099"/>
                </a:solidFill>
              </a:rPr>
              <a:t>(2) </a:t>
            </a:r>
            <a:r>
              <a:rPr lang="en-US" sz="2000" b="1" i="1" dirty="0" err="1">
                <a:solidFill>
                  <a:srgbClr val="990099"/>
                </a:solidFill>
              </a:rPr>
              <a:t>Tiếp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tục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thực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hiện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cuộc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vận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động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“</a:t>
            </a:r>
            <a:r>
              <a:rPr lang="en-US" sz="2000" b="1" i="1" dirty="0" err="1" smtClean="0">
                <a:solidFill>
                  <a:srgbClr val="0000FF"/>
                </a:solidFill>
              </a:rPr>
              <a:t>mỗi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cặp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vợ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chồng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nên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có</a:t>
            </a:r>
            <a:r>
              <a:rPr lang="en-US" sz="2000" b="1" i="1" dirty="0">
                <a:solidFill>
                  <a:srgbClr val="0000FF"/>
                </a:solidFill>
              </a:rPr>
              <a:t> 2 </a:t>
            </a:r>
            <a:r>
              <a:rPr lang="en-US" sz="2000" b="1" i="1" dirty="0" smtClean="0">
                <a:solidFill>
                  <a:srgbClr val="0000FF"/>
                </a:solidFill>
              </a:rPr>
              <a:t>con”</a:t>
            </a:r>
            <a:r>
              <a:rPr lang="en-US" sz="2000" i="1" dirty="0" smtClean="0">
                <a:solidFill>
                  <a:srgbClr val="0000FF"/>
                </a:solidFill>
              </a:rPr>
              <a:t>,</a:t>
            </a:r>
            <a:r>
              <a:rPr lang="en-US" sz="2000" dirty="0" smtClean="0">
                <a:solidFill>
                  <a:srgbClr val="990099"/>
                </a:solidFill>
              </a:rPr>
              <a:t> </a:t>
            </a:r>
            <a:endParaRPr lang="en-US" sz="2000" dirty="0">
              <a:solidFill>
                <a:srgbClr val="990099"/>
              </a:solidFill>
            </a:endParaRPr>
          </a:p>
        </p:txBody>
      </p:sp>
      <p:sp>
        <p:nvSpPr>
          <p:cNvPr id="57383" name="AutoShape 39"/>
          <p:cNvSpPr>
            <a:spLocks/>
          </p:cNvSpPr>
          <p:nvPr/>
        </p:nvSpPr>
        <p:spPr bwMode="auto">
          <a:xfrm>
            <a:off x="2971799" y="1295400"/>
            <a:ext cx="6095999" cy="609600"/>
          </a:xfrm>
          <a:prstGeom prst="accentCallout2">
            <a:avLst>
              <a:gd name="adj1" fmla="val 18750"/>
              <a:gd name="adj2" fmla="val -2259"/>
              <a:gd name="adj3" fmla="val 18750"/>
              <a:gd name="adj4" fmla="val -14884"/>
              <a:gd name="adj5" fmla="val 398441"/>
              <a:gd name="adj6" fmla="val -37833"/>
            </a:avLst>
          </a:prstGeom>
          <a:noFill/>
          <a:ln w="15875">
            <a:solidFill>
              <a:schemeClr val="tx1"/>
            </a:solidFill>
            <a:miter lim="800000"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sz="2000" b="1" dirty="0">
                <a:solidFill>
                  <a:srgbClr val="0000FF"/>
                </a:solidFill>
              </a:rPr>
              <a:t>(1) </a:t>
            </a:r>
            <a:r>
              <a:rPr lang="en-US" sz="2000" b="1" i="1" dirty="0" err="1">
                <a:solidFill>
                  <a:srgbClr val="0000FF"/>
                </a:solidFill>
              </a:rPr>
              <a:t>Đổi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mới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công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tác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tuyên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truyền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đường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lối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của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Đảng</a:t>
            </a:r>
            <a:r>
              <a:rPr lang="en-US" sz="2000" i="1" dirty="0" smtClean="0">
                <a:solidFill>
                  <a:srgbClr val="0000FF"/>
                </a:solidFill>
              </a:rPr>
              <a:t>, </a:t>
            </a:r>
            <a:r>
              <a:rPr lang="en-US" sz="2000" i="1" dirty="0" err="1">
                <a:solidFill>
                  <a:srgbClr val="0000FF"/>
                </a:solidFill>
              </a:rPr>
              <a:t>pháp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luật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của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Nhà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nước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về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u="sng" dirty="0" err="1">
                <a:solidFill>
                  <a:srgbClr val="0000FF"/>
                </a:solidFill>
              </a:rPr>
              <a:t>chính</a:t>
            </a:r>
            <a:r>
              <a:rPr lang="en-US" sz="2000" u="sng" dirty="0">
                <a:solidFill>
                  <a:srgbClr val="0000FF"/>
                </a:solidFill>
              </a:rPr>
              <a:t> </a:t>
            </a:r>
            <a:r>
              <a:rPr lang="en-US" sz="2000" u="sng" dirty="0" err="1">
                <a:solidFill>
                  <a:srgbClr val="0000FF"/>
                </a:solidFill>
              </a:rPr>
              <a:t>sách</a:t>
            </a:r>
            <a:r>
              <a:rPr lang="en-US" sz="2000" u="sng" dirty="0">
                <a:solidFill>
                  <a:srgbClr val="0000FF"/>
                </a:solidFill>
              </a:rPr>
              <a:t> </a:t>
            </a:r>
            <a:r>
              <a:rPr lang="en-US" sz="2000" u="sng" dirty="0" err="1">
                <a:solidFill>
                  <a:srgbClr val="0000FF"/>
                </a:solidFill>
              </a:rPr>
              <a:t>dân</a:t>
            </a:r>
            <a:r>
              <a:rPr lang="en-US" sz="2000" u="sng" dirty="0">
                <a:solidFill>
                  <a:srgbClr val="0000FF"/>
                </a:solidFill>
              </a:rPr>
              <a:t> </a:t>
            </a:r>
            <a:r>
              <a:rPr lang="en-US" sz="2000" u="sng" dirty="0" err="1">
                <a:solidFill>
                  <a:srgbClr val="0000FF"/>
                </a:solidFill>
              </a:rPr>
              <a:t>số</a:t>
            </a:r>
            <a:r>
              <a:rPr lang="en-US" sz="2000" u="sng" dirty="0">
                <a:solidFill>
                  <a:srgbClr val="0000FF"/>
                </a:solidFill>
              </a:rPr>
              <a:t> </a:t>
            </a:r>
            <a:r>
              <a:rPr lang="en-US" sz="2000" u="sng" dirty="0" err="1">
                <a:solidFill>
                  <a:srgbClr val="0000FF"/>
                </a:solidFill>
              </a:rPr>
              <a:t>và</a:t>
            </a:r>
            <a:r>
              <a:rPr lang="en-US" sz="2000" u="sng" dirty="0">
                <a:solidFill>
                  <a:srgbClr val="0000FF"/>
                </a:solidFill>
              </a:rPr>
              <a:t> </a:t>
            </a:r>
            <a:r>
              <a:rPr lang="en-US" sz="2000" u="sng" dirty="0" err="1">
                <a:solidFill>
                  <a:srgbClr val="0000FF"/>
                </a:solidFill>
              </a:rPr>
              <a:t>phát</a:t>
            </a:r>
            <a:r>
              <a:rPr lang="en-US" sz="2000" u="sng" dirty="0">
                <a:solidFill>
                  <a:srgbClr val="0000FF"/>
                </a:solidFill>
              </a:rPr>
              <a:t> </a:t>
            </a:r>
            <a:r>
              <a:rPr lang="en-US" sz="2000" u="sng" dirty="0" err="1">
                <a:solidFill>
                  <a:srgbClr val="0000FF"/>
                </a:solidFill>
              </a:rPr>
              <a:t>triển</a:t>
            </a:r>
            <a:r>
              <a:rPr lang="en-US" sz="2000" dirty="0"/>
              <a:t>.</a:t>
            </a:r>
          </a:p>
          <a:p>
            <a:pPr eaLnBrk="0" hangingPunct="0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7384" name="AutoShape 40"/>
          <p:cNvSpPr>
            <a:spLocks noChangeArrowheads="1"/>
          </p:cNvSpPr>
          <p:nvPr/>
        </p:nvSpPr>
        <p:spPr bwMode="ltGray">
          <a:xfrm>
            <a:off x="6071870" y="5548566"/>
            <a:ext cx="2919730" cy="776034"/>
          </a:xfrm>
          <a:prstGeom prst="chevron">
            <a:avLst>
              <a:gd name="adj" fmla="val 74516"/>
            </a:avLst>
          </a:prstGeom>
          <a:solidFill>
            <a:srgbClr val="FFC000"/>
          </a:solidFill>
          <a:ln>
            <a:noFill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7385" name="AutoShape 41"/>
          <p:cNvSpPr>
            <a:spLocks noChangeArrowheads="1"/>
          </p:cNvSpPr>
          <p:nvPr/>
        </p:nvSpPr>
        <p:spPr bwMode="ltGray">
          <a:xfrm>
            <a:off x="3858768" y="5542216"/>
            <a:ext cx="2950464" cy="776034"/>
          </a:xfrm>
          <a:prstGeom prst="chevron">
            <a:avLst>
              <a:gd name="adj" fmla="val 75300"/>
            </a:avLst>
          </a:prstGeom>
          <a:solidFill>
            <a:srgbClr val="FF66FF"/>
          </a:solidFill>
          <a:ln>
            <a:noFill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7386" name="AutoShape 42"/>
          <p:cNvSpPr>
            <a:spLocks noChangeArrowheads="1"/>
          </p:cNvSpPr>
          <p:nvPr/>
        </p:nvSpPr>
        <p:spPr bwMode="ltGray">
          <a:xfrm>
            <a:off x="2057400" y="5535866"/>
            <a:ext cx="2888996" cy="776034"/>
          </a:xfrm>
          <a:prstGeom prst="chevron">
            <a:avLst>
              <a:gd name="adj" fmla="val 73732"/>
            </a:avLst>
          </a:prstGeom>
          <a:solidFill>
            <a:srgbClr val="00B050"/>
          </a:solidFill>
          <a:ln>
            <a:noFill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7387" name="AutoShape 43"/>
          <p:cNvSpPr>
            <a:spLocks noChangeArrowheads="1"/>
          </p:cNvSpPr>
          <p:nvPr/>
        </p:nvSpPr>
        <p:spPr bwMode="ltGray">
          <a:xfrm>
            <a:off x="152400" y="5535866"/>
            <a:ext cx="2766060" cy="776034"/>
          </a:xfrm>
          <a:prstGeom prst="chevron">
            <a:avLst>
              <a:gd name="adj" fmla="val 70594"/>
            </a:avLst>
          </a:prstGeom>
          <a:solidFill>
            <a:srgbClr val="0000FF"/>
          </a:solidFill>
          <a:ln>
            <a:noFill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7388" name="Text Box 44"/>
          <p:cNvSpPr txBox="1">
            <a:spLocks noChangeArrowheads="1"/>
          </p:cNvSpPr>
          <p:nvPr/>
        </p:nvSpPr>
        <p:spPr bwMode="gray">
          <a:xfrm>
            <a:off x="609601" y="5562600"/>
            <a:ext cx="792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/>
              <a:t>(</a:t>
            </a:r>
            <a:r>
              <a:rPr lang="en-US" sz="2000" b="1" dirty="0">
                <a:solidFill>
                  <a:schemeClr val="bg1"/>
                </a:solidFill>
              </a:rPr>
              <a:t>5) </a:t>
            </a:r>
            <a:r>
              <a:rPr lang="en-US" sz="2000" b="1" i="1" dirty="0" err="1">
                <a:solidFill>
                  <a:schemeClr val="bg1"/>
                </a:solidFill>
              </a:rPr>
              <a:t>Đổi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mới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toàn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diện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nội</a:t>
            </a:r>
            <a:r>
              <a:rPr lang="en-US" sz="2000" b="1" i="1" dirty="0">
                <a:solidFill>
                  <a:schemeClr val="bg1"/>
                </a:solidFill>
              </a:rPr>
              <a:t> dung, </a:t>
            </a:r>
            <a:r>
              <a:rPr lang="en-US" sz="2000" b="1" i="1" dirty="0" err="1">
                <a:solidFill>
                  <a:schemeClr val="bg1"/>
                </a:solidFill>
              </a:rPr>
              <a:t>chương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trình</a:t>
            </a:r>
            <a:r>
              <a:rPr lang="en-US" sz="2000" b="1" i="1" dirty="0">
                <a:solidFill>
                  <a:schemeClr val="bg1"/>
                </a:solidFill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</a:rPr>
              <a:t>phương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pháp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giáo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dục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dân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số</a:t>
            </a:r>
            <a:r>
              <a:rPr lang="en-US" sz="2000" b="1" i="1" dirty="0">
                <a:solidFill>
                  <a:schemeClr val="bg1"/>
                </a:solidFill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</a:rPr>
              <a:t>sức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khoẻ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sinh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sản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trong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và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ngoài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nhà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trường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95368C4D-1AA9-406F-A2D4-62D8F8960AE1}" type="slidenum">
              <a:rPr lang="en-US" sz="1600" b="1" smtClean="0"/>
              <a:pPr/>
              <a:t>52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1673855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563562"/>
          </a:xfrm>
        </p:spPr>
        <p:txBody>
          <a:bodyPr/>
          <a:lstStyle/>
          <a:p>
            <a:pPr algn="l"/>
            <a:r>
              <a:rPr lang="en-US" sz="2200" dirty="0">
                <a:solidFill>
                  <a:srgbClr val="C00000"/>
                </a:solidFill>
              </a:rPr>
              <a:t>3- </a:t>
            </a:r>
            <a:r>
              <a:rPr lang="en-US" sz="2200" dirty="0" err="1">
                <a:solidFill>
                  <a:srgbClr val="C00000"/>
                </a:solidFill>
              </a:rPr>
              <a:t>Hoàn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thiện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cơ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chế</a:t>
            </a:r>
            <a:r>
              <a:rPr lang="en-US" sz="2200" dirty="0">
                <a:solidFill>
                  <a:srgbClr val="C00000"/>
                </a:solidFill>
              </a:rPr>
              <a:t>, </a:t>
            </a:r>
            <a:r>
              <a:rPr lang="en-US" sz="2200" dirty="0" err="1">
                <a:solidFill>
                  <a:srgbClr val="C00000"/>
                </a:solidFill>
              </a:rPr>
              <a:t>chính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sách</a:t>
            </a:r>
            <a:r>
              <a:rPr lang="en-US" sz="2200" dirty="0">
                <a:solidFill>
                  <a:srgbClr val="C00000"/>
                </a:solidFill>
              </a:rPr>
              <a:t>, </a:t>
            </a:r>
            <a:r>
              <a:rPr lang="en-US" sz="2200" dirty="0" err="1">
                <a:solidFill>
                  <a:srgbClr val="C00000"/>
                </a:solidFill>
              </a:rPr>
              <a:t>pháp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luật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về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dân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số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107572" name="Group 52"/>
          <p:cNvGrpSpPr>
            <a:grpSpLocks/>
          </p:cNvGrpSpPr>
          <p:nvPr/>
        </p:nvGrpSpPr>
        <p:grpSpPr bwMode="auto">
          <a:xfrm>
            <a:off x="2951163" y="1560513"/>
            <a:ext cx="3125788" cy="4119563"/>
            <a:chOff x="1859" y="983"/>
            <a:chExt cx="1969" cy="2595"/>
          </a:xfrm>
        </p:grpSpPr>
        <p:sp>
          <p:nvSpPr>
            <p:cNvPr id="107542" name="Freeform 22"/>
            <p:cNvSpPr>
              <a:spLocks/>
            </p:cNvSpPr>
            <p:nvPr/>
          </p:nvSpPr>
          <p:spPr bwMode="gray">
            <a:xfrm>
              <a:off x="2415" y="2812"/>
              <a:ext cx="1413" cy="442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43" name="Freeform 23"/>
            <p:cNvSpPr>
              <a:spLocks/>
            </p:cNvSpPr>
            <p:nvPr/>
          </p:nvSpPr>
          <p:spPr bwMode="gray">
            <a:xfrm rot="3600000">
              <a:off x="1673" y="2651"/>
              <a:ext cx="1412" cy="441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FF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44" name="Freeform 24"/>
            <p:cNvSpPr>
              <a:spLocks/>
            </p:cNvSpPr>
            <p:nvPr/>
          </p:nvSpPr>
          <p:spPr bwMode="gray">
            <a:xfrm rot="7200000">
              <a:off x="1466" y="1832"/>
              <a:ext cx="1412" cy="441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45" name="Freeform 25"/>
            <p:cNvSpPr>
              <a:spLocks/>
            </p:cNvSpPr>
            <p:nvPr/>
          </p:nvSpPr>
          <p:spPr bwMode="gray">
            <a:xfrm rot="10800000">
              <a:off x="1859" y="1282"/>
              <a:ext cx="1413" cy="441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46" name="Freeform 26"/>
            <p:cNvSpPr>
              <a:spLocks/>
            </p:cNvSpPr>
            <p:nvPr/>
          </p:nvSpPr>
          <p:spPr bwMode="gray">
            <a:xfrm rot="14400000">
              <a:off x="2647" y="1468"/>
              <a:ext cx="1412" cy="441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47" name="Freeform 27"/>
            <p:cNvSpPr>
              <a:spLocks/>
            </p:cNvSpPr>
            <p:nvPr/>
          </p:nvSpPr>
          <p:spPr bwMode="gray">
            <a:xfrm rot="18000000">
              <a:off x="2855" y="2233"/>
              <a:ext cx="1413" cy="442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99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560" name="Group 40"/>
            <p:cNvGrpSpPr>
              <a:grpSpLocks/>
            </p:cNvGrpSpPr>
            <p:nvPr/>
          </p:nvGrpSpPr>
          <p:grpSpPr bwMode="auto">
            <a:xfrm>
              <a:off x="2279" y="1676"/>
              <a:ext cx="1178" cy="1193"/>
              <a:chOff x="2092" y="1977"/>
              <a:chExt cx="1527" cy="1546"/>
            </a:xfrm>
          </p:grpSpPr>
          <p:sp>
            <p:nvSpPr>
              <p:cNvPr id="107561" name="Oval 41"/>
              <p:cNvSpPr>
                <a:spLocks noChangeArrowheads="1"/>
              </p:cNvSpPr>
              <p:nvPr/>
            </p:nvSpPr>
            <p:spPr bwMode="gray">
              <a:xfrm>
                <a:off x="2092" y="1996"/>
                <a:ext cx="1527" cy="152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62" name="Freeform 42"/>
              <p:cNvSpPr>
                <a:spLocks/>
              </p:cNvSpPr>
              <p:nvPr/>
            </p:nvSpPr>
            <p:spPr bwMode="gray">
              <a:xfrm>
                <a:off x="2267" y="1977"/>
                <a:ext cx="1178" cy="576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571" name="Text Box 51"/>
            <p:cNvSpPr txBox="1">
              <a:spLocks noChangeArrowheads="1"/>
            </p:cNvSpPr>
            <p:nvPr/>
          </p:nvSpPr>
          <p:spPr bwMode="gray">
            <a:xfrm>
              <a:off x="2311" y="2064"/>
              <a:ext cx="109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DFE29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 </a:t>
              </a:r>
              <a:r>
                <a:rPr lang="en-US" sz="2400" b="1" dirty="0" err="1" smtClean="0">
                  <a:solidFill>
                    <a:srgbClr val="DFE29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giải</a:t>
              </a:r>
              <a:r>
                <a:rPr lang="en-US" sz="2400" b="1" dirty="0" smtClean="0">
                  <a:solidFill>
                    <a:srgbClr val="DFE29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2400" b="1" dirty="0" err="1" smtClean="0">
                  <a:solidFill>
                    <a:srgbClr val="DFE29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pháp</a:t>
              </a:r>
              <a:endParaRPr lang="en-US" sz="2400" b="1" dirty="0">
                <a:solidFill>
                  <a:srgbClr val="DFE29A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49237" y="1143000"/>
            <a:ext cx="27987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(1) </a:t>
            </a:r>
            <a:r>
              <a:rPr lang="en-US" sz="2000" b="1" i="1" dirty="0" err="1">
                <a:solidFill>
                  <a:srgbClr val="0000FF"/>
                </a:solidFill>
              </a:rPr>
              <a:t>Tiếp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tục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hoàn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thiện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chính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sách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về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dân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số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gắn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với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xây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dựng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gia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đình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hạnh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phúc</a:t>
            </a:r>
            <a:r>
              <a:rPr lang="en-US" sz="2000" b="1" i="1" dirty="0">
                <a:solidFill>
                  <a:srgbClr val="0000FF"/>
                </a:solidFill>
              </a:rPr>
              <a:t>.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200400"/>
            <a:ext cx="24321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(2) </a:t>
            </a:r>
            <a:r>
              <a:rPr lang="en-US" sz="2000" i="1" dirty="0" err="1" smtClean="0">
                <a:solidFill>
                  <a:srgbClr val="C00000"/>
                </a:solidFill>
              </a:rPr>
              <a:t>Bổ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r>
              <a:rPr lang="en-US" sz="2000" i="1" dirty="0">
                <a:solidFill>
                  <a:srgbClr val="C00000"/>
                </a:solidFill>
              </a:rPr>
              <a:t>sung </a:t>
            </a:r>
            <a:r>
              <a:rPr lang="en-US" sz="2000" i="1" dirty="0" err="1">
                <a:solidFill>
                  <a:srgbClr val="C00000"/>
                </a:solidFill>
              </a:rPr>
              <a:t>các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quy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định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của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pháp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luật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về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b="1" i="1" u="sng" dirty="0" err="1">
                <a:solidFill>
                  <a:srgbClr val="C00000"/>
                </a:solidFill>
              </a:rPr>
              <a:t>nghiêm</a:t>
            </a:r>
            <a:r>
              <a:rPr lang="en-US" sz="2000" b="1" i="1" u="sng" dirty="0">
                <a:solidFill>
                  <a:srgbClr val="C00000"/>
                </a:solidFill>
              </a:rPr>
              <a:t> </a:t>
            </a:r>
            <a:r>
              <a:rPr lang="en-US" sz="2000" b="1" i="1" u="sng" dirty="0" err="1">
                <a:solidFill>
                  <a:srgbClr val="C00000"/>
                </a:solidFill>
              </a:rPr>
              <a:t>cấm</a:t>
            </a:r>
            <a:r>
              <a:rPr lang="en-US" sz="2000" b="1" i="1" u="sng" dirty="0">
                <a:solidFill>
                  <a:srgbClr val="C00000"/>
                </a:solidFill>
              </a:rPr>
              <a:t> </a:t>
            </a:r>
            <a:r>
              <a:rPr lang="en-US" sz="2000" b="1" i="1" u="sng" dirty="0" err="1">
                <a:solidFill>
                  <a:srgbClr val="C00000"/>
                </a:solidFill>
              </a:rPr>
              <a:t>lựa</a:t>
            </a:r>
            <a:r>
              <a:rPr lang="en-US" sz="2000" b="1" i="1" u="sng" dirty="0">
                <a:solidFill>
                  <a:srgbClr val="C00000"/>
                </a:solidFill>
              </a:rPr>
              <a:t> </a:t>
            </a:r>
            <a:r>
              <a:rPr lang="en-US" sz="2000" b="1" i="1" u="sng" dirty="0" err="1">
                <a:solidFill>
                  <a:srgbClr val="C00000"/>
                </a:solidFill>
              </a:rPr>
              <a:t>chọn</a:t>
            </a:r>
            <a:r>
              <a:rPr lang="en-US" sz="2000" b="1" i="1" u="sng" dirty="0">
                <a:solidFill>
                  <a:srgbClr val="C00000"/>
                </a:solidFill>
              </a:rPr>
              <a:t> </a:t>
            </a:r>
            <a:r>
              <a:rPr lang="en-US" sz="2000" b="1" i="1" u="sng" dirty="0" err="1">
                <a:solidFill>
                  <a:srgbClr val="C00000"/>
                </a:solidFill>
              </a:rPr>
              <a:t>giới</a:t>
            </a:r>
            <a:r>
              <a:rPr lang="en-US" sz="2000" b="1" i="1" u="sng" dirty="0">
                <a:solidFill>
                  <a:srgbClr val="C00000"/>
                </a:solidFill>
              </a:rPr>
              <a:t> </a:t>
            </a:r>
            <a:r>
              <a:rPr lang="en-US" sz="2000" b="1" i="1" u="sng" dirty="0" err="1">
                <a:solidFill>
                  <a:srgbClr val="C00000"/>
                </a:solidFill>
              </a:rPr>
              <a:t>tính</a:t>
            </a:r>
            <a:r>
              <a:rPr lang="en-US" sz="2000" b="1" i="1" u="sng" dirty="0">
                <a:solidFill>
                  <a:srgbClr val="C00000"/>
                </a:solidFill>
              </a:rPr>
              <a:t> </a:t>
            </a:r>
            <a:r>
              <a:rPr lang="en-US" sz="2000" b="1" i="1" u="sng" dirty="0" err="1">
                <a:solidFill>
                  <a:srgbClr val="C00000"/>
                </a:solidFill>
              </a:rPr>
              <a:t>thai</a:t>
            </a:r>
            <a:r>
              <a:rPr lang="en-US" sz="2000" b="1" i="1" u="sng" dirty="0">
                <a:solidFill>
                  <a:srgbClr val="C00000"/>
                </a:solidFill>
              </a:rPr>
              <a:t> </a:t>
            </a:r>
            <a:r>
              <a:rPr lang="en-US" sz="2000" b="1" i="1" u="sng" dirty="0" err="1">
                <a:solidFill>
                  <a:srgbClr val="C00000"/>
                </a:solidFill>
              </a:rPr>
              <a:t>nhi</a:t>
            </a:r>
            <a:r>
              <a:rPr lang="en-US" sz="2000" b="1" i="1" u="sng" dirty="0">
                <a:solidFill>
                  <a:srgbClr val="C00000"/>
                </a:solidFill>
              </a:rPr>
              <a:t>. 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8612" y="5305961"/>
            <a:ext cx="43449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9900"/>
                </a:solidFill>
              </a:rPr>
              <a:t>3) </a:t>
            </a:r>
            <a:r>
              <a:rPr lang="en-US" sz="2000" b="1" i="1" dirty="0">
                <a:solidFill>
                  <a:srgbClr val="009900"/>
                </a:solidFill>
              </a:rPr>
              <a:t>Ban </a:t>
            </a:r>
            <a:r>
              <a:rPr lang="en-US" sz="2000" b="1" i="1" dirty="0" err="1">
                <a:solidFill>
                  <a:srgbClr val="009900"/>
                </a:solidFill>
              </a:rPr>
              <a:t>hành</a:t>
            </a:r>
            <a:r>
              <a:rPr lang="en-US" sz="2000" b="1" i="1" dirty="0">
                <a:solidFill>
                  <a:srgbClr val="009900"/>
                </a:solidFill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</a:rPr>
              <a:t>Chiến</a:t>
            </a:r>
            <a:r>
              <a:rPr lang="en-US" sz="2000" b="1" i="1" dirty="0">
                <a:solidFill>
                  <a:srgbClr val="009900"/>
                </a:solidFill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</a:rPr>
              <a:t>lược</a:t>
            </a:r>
            <a:r>
              <a:rPr lang="en-US" sz="2000" b="1" i="1" dirty="0">
                <a:solidFill>
                  <a:srgbClr val="009900"/>
                </a:solidFill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</a:rPr>
              <a:t>dân</a:t>
            </a:r>
            <a:r>
              <a:rPr lang="en-US" sz="2000" b="1" i="1" dirty="0">
                <a:solidFill>
                  <a:srgbClr val="009900"/>
                </a:solidFill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</a:rPr>
              <a:t>số</a:t>
            </a:r>
            <a:r>
              <a:rPr lang="en-US" sz="2000" b="1" i="1" dirty="0">
                <a:solidFill>
                  <a:srgbClr val="009900"/>
                </a:solidFill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</a:rPr>
              <a:t>trong</a:t>
            </a:r>
            <a:r>
              <a:rPr lang="en-US" sz="2000" b="1" i="1" dirty="0">
                <a:solidFill>
                  <a:srgbClr val="009900"/>
                </a:solidFill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</a:rPr>
              <a:t>tình</a:t>
            </a:r>
            <a:r>
              <a:rPr lang="en-US" sz="2000" b="1" i="1" dirty="0">
                <a:solidFill>
                  <a:srgbClr val="009900"/>
                </a:solidFill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</a:rPr>
              <a:t>hình</a:t>
            </a:r>
            <a:r>
              <a:rPr lang="en-US" sz="2000" b="1" i="1" dirty="0">
                <a:solidFill>
                  <a:srgbClr val="009900"/>
                </a:solidFill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</a:rPr>
              <a:t>mới</a:t>
            </a:r>
            <a:r>
              <a:rPr lang="en-US" sz="2000" b="1" i="1" dirty="0">
                <a:solidFill>
                  <a:srgbClr val="009900"/>
                </a:solidFill>
              </a:rPr>
              <a:t>;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phát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huy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tối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đa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lợi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thế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cơ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cấu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dân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số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vàng</a:t>
            </a:r>
            <a:r>
              <a:rPr lang="en-US" sz="2000" dirty="0">
                <a:solidFill>
                  <a:srgbClr val="009900"/>
                </a:solidFill>
              </a:rPr>
              <a:t>, </a:t>
            </a:r>
            <a:r>
              <a:rPr lang="en-US" sz="2000" dirty="0" err="1">
                <a:solidFill>
                  <a:srgbClr val="009900"/>
                </a:solidFill>
              </a:rPr>
              <a:t>tạo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động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lực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</a:rPr>
              <a:t>cho</a:t>
            </a:r>
            <a:r>
              <a:rPr lang="en-US" sz="2000" dirty="0" smtClean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sự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phát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triển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đất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</a:rPr>
              <a:t>nước</a:t>
            </a:r>
            <a:r>
              <a:rPr lang="en-US" sz="2000" dirty="0" smtClean="0">
                <a:solidFill>
                  <a:srgbClr val="009900"/>
                </a:solidFill>
              </a:rPr>
              <a:t>, 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6698" y="1038761"/>
            <a:ext cx="3957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 </a:t>
            </a:r>
            <a:r>
              <a:rPr lang="en-US" sz="2000" b="1" dirty="0"/>
              <a:t>(4) </a:t>
            </a:r>
            <a:r>
              <a:rPr lang="en-US" sz="2000" i="1" dirty="0" err="1"/>
              <a:t>Hoàn</a:t>
            </a:r>
            <a:r>
              <a:rPr lang="en-US" sz="2000" i="1" dirty="0"/>
              <a:t> </a:t>
            </a:r>
            <a:r>
              <a:rPr lang="en-US" sz="2000" i="1" dirty="0" err="1"/>
              <a:t>thiện</a:t>
            </a:r>
            <a:r>
              <a:rPr lang="en-US" sz="2000" i="1" dirty="0"/>
              <a:t> </a:t>
            </a:r>
            <a:r>
              <a:rPr lang="en-US" sz="2000" i="1" dirty="0" err="1"/>
              <a:t>chính</a:t>
            </a:r>
            <a:r>
              <a:rPr lang="en-US" sz="2000" i="1" dirty="0"/>
              <a:t> </a:t>
            </a:r>
            <a:r>
              <a:rPr lang="en-US" sz="2000" i="1" dirty="0" err="1" smtClean="0"/>
              <a:t>sách</a:t>
            </a:r>
            <a:r>
              <a:rPr lang="en-US" sz="2000" i="1" dirty="0" smtClean="0"/>
              <a:t> </a:t>
            </a:r>
            <a:r>
              <a:rPr lang="en-US" sz="2000" i="1" dirty="0" err="1"/>
              <a:t>về</a:t>
            </a:r>
            <a:r>
              <a:rPr lang="en-US" sz="2000" i="1" dirty="0"/>
              <a:t> </a:t>
            </a:r>
            <a:r>
              <a:rPr lang="en-US" sz="2000" i="1" dirty="0" err="1"/>
              <a:t>bảo</a:t>
            </a:r>
            <a:r>
              <a:rPr lang="en-US" sz="2000" i="1" dirty="0"/>
              <a:t> </a:t>
            </a:r>
            <a:r>
              <a:rPr lang="en-US" sz="2000" i="1" dirty="0" err="1"/>
              <a:t>vệ</a:t>
            </a:r>
            <a:r>
              <a:rPr lang="en-US" sz="2000" i="1" dirty="0"/>
              <a:t>, </a:t>
            </a:r>
            <a:r>
              <a:rPr lang="en-US" sz="2000" i="1" dirty="0" err="1"/>
              <a:t>chăm</a:t>
            </a:r>
            <a:r>
              <a:rPr lang="en-US" sz="2000" i="1" dirty="0"/>
              <a:t> </a:t>
            </a:r>
            <a:r>
              <a:rPr lang="en-US" sz="2000" i="1" dirty="0" err="1"/>
              <a:t>sóc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phát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huy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vai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trò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người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cao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tuổi</a:t>
            </a:r>
            <a:r>
              <a:rPr lang="en-US" sz="2000" i="1" dirty="0"/>
              <a:t>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86423" y="2133600"/>
            <a:ext cx="2957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dirty="0">
                <a:solidFill>
                  <a:srgbClr val="990099"/>
                </a:solidFill>
              </a:rPr>
              <a:t>(5) </a:t>
            </a:r>
            <a:r>
              <a:rPr lang="en-US" sz="2000" b="1" dirty="0" err="1" smtClean="0">
                <a:solidFill>
                  <a:srgbClr val="990099"/>
                </a:solidFill>
              </a:rPr>
              <a:t>N</a:t>
            </a:r>
            <a:r>
              <a:rPr lang="en-US" sz="2000" b="1" i="1" dirty="0" err="1" smtClean="0">
                <a:solidFill>
                  <a:srgbClr val="990099"/>
                </a:solidFill>
              </a:rPr>
              <a:t>âng</a:t>
            </a:r>
            <a:r>
              <a:rPr lang="en-US" sz="2000" b="1" i="1" dirty="0" smtClean="0">
                <a:solidFill>
                  <a:srgbClr val="990099"/>
                </a:solidFill>
              </a:rPr>
              <a:t> </a:t>
            </a:r>
            <a:r>
              <a:rPr lang="en-US" sz="2000" b="1" i="1" dirty="0" err="1">
                <a:solidFill>
                  <a:srgbClr val="990099"/>
                </a:solidFill>
              </a:rPr>
              <a:t>cao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i="1" dirty="0" err="1">
                <a:solidFill>
                  <a:srgbClr val="990099"/>
                </a:solidFill>
              </a:rPr>
              <a:t>chất</a:t>
            </a:r>
            <a:r>
              <a:rPr lang="en-US" sz="2000" i="1" dirty="0">
                <a:solidFill>
                  <a:srgbClr val="990099"/>
                </a:solidFill>
              </a:rPr>
              <a:t> </a:t>
            </a:r>
            <a:r>
              <a:rPr lang="en-US" sz="2000" i="1" dirty="0" err="1">
                <a:solidFill>
                  <a:srgbClr val="990099"/>
                </a:solidFill>
              </a:rPr>
              <a:t>lượng</a:t>
            </a:r>
            <a:r>
              <a:rPr lang="en-US" sz="2000" i="1" dirty="0">
                <a:solidFill>
                  <a:srgbClr val="990099"/>
                </a:solidFill>
              </a:rPr>
              <a:t> </a:t>
            </a:r>
            <a:r>
              <a:rPr lang="en-US" sz="2000" i="1" dirty="0" err="1">
                <a:solidFill>
                  <a:srgbClr val="990099"/>
                </a:solidFill>
              </a:rPr>
              <a:t>quy</a:t>
            </a:r>
            <a:r>
              <a:rPr lang="en-US" sz="2000" i="1" dirty="0">
                <a:solidFill>
                  <a:srgbClr val="990099"/>
                </a:solidFill>
              </a:rPr>
              <a:t> </a:t>
            </a:r>
            <a:r>
              <a:rPr lang="en-US" sz="2000" i="1" dirty="0" err="1">
                <a:solidFill>
                  <a:srgbClr val="990099"/>
                </a:solidFill>
              </a:rPr>
              <a:t>hoạch</a:t>
            </a:r>
            <a:r>
              <a:rPr lang="en-US" sz="2000" i="1" dirty="0">
                <a:solidFill>
                  <a:srgbClr val="990099"/>
                </a:solidFill>
              </a:rPr>
              <a:t> </a:t>
            </a:r>
            <a:r>
              <a:rPr lang="en-US" sz="2000" i="1" dirty="0" err="1" smtClean="0">
                <a:solidFill>
                  <a:srgbClr val="990099"/>
                </a:solidFill>
              </a:rPr>
              <a:t>các</a:t>
            </a:r>
            <a:r>
              <a:rPr lang="en-US" sz="2000" i="1" dirty="0">
                <a:solidFill>
                  <a:srgbClr val="990099"/>
                </a:solidFill>
              </a:rPr>
              <a:t> </a:t>
            </a:r>
            <a:r>
              <a:rPr lang="en-US" sz="2000" i="1" dirty="0" err="1" smtClean="0">
                <a:solidFill>
                  <a:srgbClr val="990099"/>
                </a:solidFill>
              </a:rPr>
              <a:t>đô</a:t>
            </a:r>
            <a:r>
              <a:rPr lang="en-US" sz="2000" i="1" dirty="0" smtClean="0">
                <a:solidFill>
                  <a:srgbClr val="990099"/>
                </a:solidFill>
              </a:rPr>
              <a:t> </a:t>
            </a:r>
            <a:r>
              <a:rPr lang="en-US" sz="2000" i="1" dirty="0" err="1">
                <a:solidFill>
                  <a:srgbClr val="990099"/>
                </a:solidFill>
              </a:rPr>
              <a:t>thị</a:t>
            </a:r>
            <a:r>
              <a:rPr lang="en-US" sz="2000" b="1" i="1" dirty="0">
                <a:solidFill>
                  <a:srgbClr val="990099"/>
                </a:solidFill>
              </a:rPr>
              <a:t>, </a:t>
            </a:r>
            <a:r>
              <a:rPr lang="en-US" sz="2000" i="1" dirty="0" smtClean="0">
                <a:solidFill>
                  <a:srgbClr val="990099"/>
                </a:solidFill>
              </a:rPr>
              <a:t>KCN-KCX,</a:t>
            </a:r>
            <a:r>
              <a:rPr lang="en-US" sz="2000" dirty="0" smtClean="0">
                <a:solidFill>
                  <a:srgbClr val="990099"/>
                </a:solidFill>
              </a:rPr>
              <a:t> </a:t>
            </a:r>
            <a:r>
              <a:rPr lang="en-US" sz="2000" dirty="0" err="1" smtClean="0">
                <a:solidFill>
                  <a:srgbClr val="990099"/>
                </a:solidFill>
              </a:rPr>
              <a:t>nhằm</a:t>
            </a:r>
            <a:r>
              <a:rPr lang="en-US" sz="2000" dirty="0" smtClean="0">
                <a:solidFill>
                  <a:srgbClr val="990099"/>
                </a:solidFill>
              </a:rPr>
              <a:t> </a:t>
            </a:r>
            <a:r>
              <a:rPr lang="en-US" sz="2000" dirty="0" err="1" smtClean="0">
                <a:solidFill>
                  <a:srgbClr val="990099"/>
                </a:solidFill>
              </a:rPr>
              <a:t>phân</a:t>
            </a:r>
            <a:r>
              <a:rPr lang="en-US" sz="2000" dirty="0" smtClean="0">
                <a:solidFill>
                  <a:srgbClr val="990099"/>
                </a:solidFill>
              </a:rPr>
              <a:t> </a:t>
            </a:r>
            <a:r>
              <a:rPr lang="en-US" sz="2000" dirty="0" err="1">
                <a:solidFill>
                  <a:srgbClr val="990099"/>
                </a:solidFill>
              </a:rPr>
              <a:t>bố</a:t>
            </a:r>
            <a:r>
              <a:rPr lang="en-US" sz="2000" dirty="0">
                <a:solidFill>
                  <a:srgbClr val="990099"/>
                </a:solidFill>
              </a:rPr>
              <a:t> </a:t>
            </a:r>
            <a:r>
              <a:rPr lang="en-US" sz="2000" dirty="0" err="1" smtClean="0">
                <a:solidFill>
                  <a:srgbClr val="990099"/>
                </a:solidFill>
              </a:rPr>
              <a:t>dân</a:t>
            </a:r>
            <a:r>
              <a:rPr lang="en-US" sz="2000" dirty="0" smtClean="0">
                <a:solidFill>
                  <a:srgbClr val="990099"/>
                </a:solidFill>
              </a:rPr>
              <a:t> </a:t>
            </a:r>
            <a:r>
              <a:rPr lang="en-US" sz="2000" dirty="0" err="1">
                <a:solidFill>
                  <a:srgbClr val="990099"/>
                </a:solidFill>
              </a:rPr>
              <a:t>cư</a:t>
            </a:r>
            <a:r>
              <a:rPr lang="en-US" sz="2000" dirty="0">
                <a:solidFill>
                  <a:srgbClr val="990099"/>
                </a:solidFill>
              </a:rPr>
              <a:t> </a:t>
            </a:r>
            <a:r>
              <a:rPr lang="en-US" sz="2000" dirty="0" err="1" smtClean="0">
                <a:solidFill>
                  <a:srgbClr val="990099"/>
                </a:solidFill>
              </a:rPr>
              <a:t>phù</a:t>
            </a:r>
            <a:r>
              <a:rPr lang="en-US" sz="2000" dirty="0" smtClean="0">
                <a:solidFill>
                  <a:srgbClr val="990099"/>
                </a:solidFill>
              </a:rPr>
              <a:t> </a:t>
            </a:r>
            <a:r>
              <a:rPr lang="en-US" sz="2000" dirty="0" err="1">
                <a:solidFill>
                  <a:srgbClr val="990099"/>
                </a:solidFill>
              </a:rPr>
              <a:t>hợp</a:t>
            </a:r>
            <a:r>
              <a:rPr lang="en-US" sz="2000" dirty="0">
                <a:solidFill>
                  <a:srgbClr val="990099"/>
                </a:solidFill>
              </a:rPr>
              <a:t> </a:t>
            </a:r>
            <a:r>
              <a:rPr lang="en-US" sz="2000" dirty="0" err="1">
                <a:solidFill>
                  <a:srgbClr val="990099"/>
                </a:solidFill>
              </a:rPr>
              <a:t>với</a:t>
            </a:r>
            <a:r>
              <a:rPr lang="en-US" sz="2000" dirty="0">
                <a:solidFill>
                  <a:srgbClr val="990099"/>
                </a:solidFill>
              </a:rPr>
              <a:t> </a:t>
            </a:r>
            <a:r>
              <a:rPr lang="en-US" sz="2000" dirty="0" err="1">
                <a:solidFill>
                  <a:srgbClr val="990099"/>
                </a:solidFill>
              </a:rPr>
              <a:t>sự</a:t>
            </a:r>
            <a:r>
              <a:rPr lang="en-US" sz="2000" dirty="0">
                <a:solidFill>
                  <a:srgbClr val="990099"/>
                </a:solidFill>
              </a:rPr>
              <a:t> </a:t>
            </a:r>
            <a:r>
              <a:rPr lang="en-US" sz="2000" dirty="0" err="1">
                <a:solidFill>
                  <a:srgbClr val="990099"/>
                </a:solidFill>
              </a:rPr>
              <a:t>phát</a:t>
            </a:r>
            <a:r>
              <a:rPr lang="en-US" sz="2000" dirty="0">
                <a:solidFill>
                  <a:srgbClr val="990099"/>
                </a:solidFill>
              </a:rPr>
              <a:t> </a:t>
            </a:r>
            <a:r>
              <a:rPr lang="en-US" sz="2000" dirty="0" err="1">
                <a:solidFill>
                  <a:srgbClr val="990099"/>
                </a:solidFill>
              </a:rPr>
              <a:t>triển</a:t>
            </a:r>
            <a:r>
              <a:rPr lang="en-US" sz="2000" dirty="0">
                <a:solidFill>
                  <a:srgbClr val="990099"/>
                </a:solidFill>
              </a:rPr>
              <a:t> </a:t>
            </a:r>
            <a:r>
              <a:rPr lang="en-US" sz="2000" dirty="0" smtClean="0">
                <a:solidFill>
                  <a:srgbClr val="990099"/>
                </a:solidFill>
              </a:rPr>
              <a:t>KT-XH.</a:t>
            </a:r>
            <a:endParaRPr lang="en-US" sz="2000" dirty="0">
              <a:solidFill>
                <a:srgbClr val="99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3152" y="4267200"/>
            <a:ext cx="276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dirty="0">
                <a:solidFill>
                  <a:srgbClr val="996600"/>
                </a:solidFill>
              </a:rPr>
              <a:t>(6) </a:t>
            </a:r>
            <a:r>
              <a:rPr lang="en-US" sz="2000" b="1" i="1" dirty="0" err="1">
                <a:solidFill>
                  <a:srgbClr val="996600"/>
                </a:solidFill>
              </a:rPr>
              <a:t>Có</a:t>
            </a:r>
            <a:r>
              <a:rPr lang="en-US" sz="2000" b="1" i="1" dirty="0">
                <a:solidFill>
                  <a:srgbClr val="996600"/>
                </a:solidFill>
              </a:rPr>
              <a:t> </a:t>
            </a:r>
            <a:r>
              <a:rPr lang="en-US" sz="2000" b="1" i="1" dirty="0" err="1" smtClean="0">
                <a:solidFill>
                  <a:srgbClr val="996600"/>
                </a:solidFill>
              </a:rPr>
              <a:t>C.sách</a:t>
            </a:r>
            <a:r>
              <a:rPr lang="en-US" sz="2000" b="1" i="1" dirty="0" smtClean="0">
                <a:solidFill>
                  <a:srgbClr val="996600"/>
                </a:solidFill>
              </a:rPr>
              <a:t> </a:t>
            </a:r>
            <a:r>
              <a:rPr lang="en-US" sz="2000" b="1" i="1" dirty="0" err="1" smtClean="0">
                <a:solidFill>
                  <a:srgbClr val="996600"/>
                </a:solidFill>
              </a:rPr>
              <a:t>cho</a:t>
            </a:r>
            <a:r>
              <a:rPr lang="en-US" sz="2000" b="1" i="1" dirty="0" smtClean="0">
                <a:solidFill>
                  <a:srgbClr val="996600"/>
                </a:solidFill>
              </a:rPr>
              <a:t> </a:t>
            </a:r>
            <a:r>
              <a:rPr lang="en-US" sz="2000" b="1" i="1" dirty="0" err="1">
                <a:solidFill>
                  <a:srgbClr val="996600"/>
                </a:solidFill>
              </a:rPr>
              <a:t>người</a:t>
            </a:r>
            <a:r>
              <a:rPr lang="en-US" sz="2000" b="1" i="1" dirty="0">
                <a:solidFill>
                  <a:srgbClr val="996600"/>
                </a:solidFill>
              </a:rPr>
              <a:t> di </a:t>
            </a:r>
            <a:r>
              <a:rPr lang="en-US" sz="2000" b="1" i="1" dirty="0" err="1">
                <a:solidFill>
                  <a:srgbClr val="996600"/>
                </a:solidFill>
              </a:rPr>
              <a:t>cư</a:t>
            </a:r>
            <a:r>
              <a:rPr lang="en-US" sz="2000" b="1" i="1" dirty="0">
                <a:solidFill>
                  <a:srgbClr val="996600"/>
                </a:solidFill>
              </a:rPr>
              <a:t> </a:t>
            </a:r>
            <a:r>
              <a:rPr lang="en-US" sz="2000" i="1" dirty="0" err="1">
                <a:solidFill>
                  <a:srgbClr val="996600"/>
                </a:solidFill>
              </a:rPr>
              <a:t>được</a:t>
            </a:r>
            <a:r>
              <a:rPr lang="en-US" sz="2000" i="1" dirty="0">
                <a:solidFill>
                  <a:srgbClr val="996600"/>
                </a:solidFill>
              </a:rPr>
              <a:t> </a:t>
            </a:r>
            <a:r>
              <a:rPr lang="en-US" sz="2000" i="1" dirty="0" err="1">
                <a:solidFill>
                  <a:srgbClr val="996600"/>
                </a:solidFill>
              </a:rPr>
              <a:t>tiếp</a:t>
            </a:r>
            <a:r>
              <a:rPr lang="en-US" sz="2000" i="1" dirty="0">
                <a:solidFill>
                  <a:srgbClr val="996600"/>
                </a:solidFill>
              </a:rPr>
              <a:t> </a:t>
            </a:r>
            <a:r>
              <a:rPr lang="en-US" sz="2000" i="1" dirty="0" err="1">
                <a:solidFill>
                  <a:srgbClr val="996600"/>
                </a:solidFill>
              </a:rPr>
              <a:t>cận</a:t>
            </a:r>
            <a:r>
              <a:rPr lang="en-US" sz="2000" i="1" dirty="0">
                <a:solidFill>
                  <a:srgbClr val="996600"/>
                </a:solidFill>
              </a:rPr>
              <a:t> </a:t>
            </a:r>
            <a:r>
              <a:rPr lang="en-US" sz="2000" i="1" dirty="0" err="1" smtClean="0">
                <a:solidFill>
                  <a:srgbClr val="996600"/>
                </a:solidFill>
              </a:rPr>
              <a:t>với</a:t>
            </a:r>
            <a:r>
              <a:rPr lang="en-US" sz="2000" i="1" dirty="0" smtClean="0">
                <a:solidFill>
                  <a:srgbClr val="996600"/>
                </a:solidFill>
              </a:rPr>
              <a:t> </a:t>
            </a:r>
            <a:r>
              <a:rPr lang="en-US" sz="2000" i="1" dirty="0" err="1">
                <a:solidFill>
                  <a:srgbClr val="996600"/>
                </a:solidFill>
              </a:rPr>
              <a:t>các</a:t>
            </a:r>
            <a:r>
              <a:rPr lang="en-US" sz="2000" i="1" dirty="0">
                <a:solidFill>
                  <a:srgbClr val="996600"/>
                </a:solidFill>
              </a:rPr>
              <a:t> </a:t>
            </a:r>
            <a:r>
              <a:rPr lang="en-US" sz="2000" i="1" dirty="0" err="1" smtClean="0">
                <a:solidFill>
                  <a:srgbClr val="996600"/>
                </a:solidFill>
              </a:rPr>
              <a:t>D.vụ</a:t>
            </a:r>
            <a:r>
              <a:rPr lang="en-US" sz="2000" i="1" dirty="0" smtClean="0">
                <a:solidFill>
                  <a:srgbClr val="996600"/>
                </a:solidFill>
              </a:rPr>
              <a:t> XH </a:t>
            </a:r>
            <a:r>
              <a:rPr lang="en-US" sz="2000" i="1" dirty="0" err="1" smtClean="0">
                <a:solidFill>
                  <a:srgbClr val="996600"/>
                </a:solidFill>
              </a:rPr>
              <a:t>cơ</a:t>
            </a:r>
            <a:r>
              <a:rPr lang="en-US" sz="2000" i="1" dirty="0" smtClean="0">
                <a:solidFill>
                  <a:srgbClr val="996600"/>
                </a:solidFill>
              </a:rPr>
              <a:t> </a:t>
            </a:r>
            <a:r>
              <a:rPr lang="en-US" sz="2000" i="1" dirty="0" err="1" smtClean="0">
                <a:solidFill>
                  <a:srgbClr val="996600"/>
                </a:solidFill>
              </a:rPr>
              <a:t>bản</a:t>
            </a:r>
            <a:r>
              <a:rPr lang="en-US" sz="2000" dirty="0" smtClean="0">
                <a:solidFill>
                  <a:srgbClr val="996600"/>
                </a:solidFill>
              </a:rPr>
              <a:t>. </a:t>
            </a:r>
            <a:r>
              <a:rPr lang="en-US" sz="2000" b="1" dirty="0" err="1" smtClean="0"/>
              <a:t>Thực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hiện</a:t>
            </a:r>
            <a:r>
              <a:rPr lang="en-US" sz="2000" b="1" dirty="0"/>
              <a:t> </a:t>
            </a:r>
            <a:r>
              <a:rPr lang="en-US" sz="2000" b="1" dirty="0" err="1" smtClean="0"/>
              <a:t>hiệu</a:t>
            </a:r>
            <a:r>
              <a:rPr lang="en-US" sz="2000" b="1" dirty="0" smtClean="0"/>
              <a:t> </a:t>
            </a:r>
            <a:r>
              <a:rPr lang="en-US" sz="2000" b="1" dirty="0" err="1"/>
              <a:t>quả</a:t>
            </a:r>
            <a:r>
              <a:rPr lang="en-US" sz="2000" b="1" dirty="0"/>
              <a:t> </a:t>
            </a:r>
            <a:r>
              <a:rPr lang="en-US" sz="2000" b="1" i="1" u="sng" dirty="0" err="1"/>
              <a:t>C.sách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bảo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vệ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và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phát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triển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các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dân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tộc</a:t>
            </a:r>
            <a:r>
              <a:rPr lang="en-US" sz="2000" b="1" i="1" u="sng" dirty="0"/>
              <a:t> </a:t>
            </a:r>
            <a:r>
              <a:rPr lang="en-US" sz="2000" b="1" i="1" u="sng" dirty="0" err="1" smtClean="0"/>
              <a:t>ít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người</a:t>
            </a:r>
            <a:r>
              <a:rPr lang="en-US" sz="2000" b="1" i="1" u="sng" dirty="0" smtClean="0"/>
              <a:t> </a:t>
            </a:r>
            <a:endParaRPr lang="en-US" sz="2000" b="1" i="1" u="sng" dirty="0">
              <a:solidFill>
                <a:srgbClr val="9966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53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7338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WordArt 4"/>
          <p:cNvSpPr>
            <a:spLocks noChangeArrowheads="1" noChangeShapeType="1" noTextEdit="1"/>
          </p:cNvSpPr>
          <p:nvPr/>
        </p:nvSpPr>
        <p:spPr bwMode="gray">
          <a:xfrm>
            <a:off x="1619250" y="3284538"/>
            <a:ext cx="6335713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87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Cám</a:t>
            </a:r>
            <a:r>
              <a:rPr lang="en-US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ơn</a:t>
            </a:r>
            <a:r>
              <a:rPr lang="en-US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en-US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5388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0" y="5943600"/>
            <a:ext cx="1143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63562"/>
          </a:xfrm>
          <a:noFill/>
          <a:ln/>
        </p:spPr>
        <p:txBody>
          <a:bodyPr/>
          <a:lstStyle/>
          <a:p>
            <a:pPr algn="ctr"/>
            <a:r>
              <a:rPr lang="en-US" sz="2400" dirty="0"/>
              <a:t>I- TÌNH HÌNH VÀ NGUYÊN NHÂN</a:t>
            </a:r>
            <a:endParaRPr lang="en-US" sz="2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000" y="533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1.Thực </a:t>
            </a:r>
            <a:r>
              <a:rPr lang="en-US" sz="2400" b="1" dirty="0" err="1">
                <a:solidFill>
                  <a:srgbClr val="C00000"/>
                </a:solidFill>
              </a:rPr>
              <a:t>trạng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tổ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chức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bộ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máy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của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hệ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thống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chính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trị</a:t>
            </a:r>
            <a:r>
              <a:rPr lang="en-US" sz="2400" b="1" dirty="0">
                <a:solidFill>
                  <a:srgbClr val="C00000"/>
                </a:solidFill>
              </a:rPr>
              <a:t>: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28600" y="1059359"/>
            <a:ext cx="304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a. </a:t>
            </a:r>
            <a:r>
              <a:rPr lang="en-US" sz="2200" b="1" dirty="0" err="1">
                <a:solidFill>
                  <a:srgbClr val="0000FF"/>
                </a:solidFill>
              </a:rPr>
              <a:t>Hệ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thống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tổ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chức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của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Đảng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b="1" dirty="0">
                <a:solidFill>
                  <a:srgbClr val="0000FF"/>
                </a:solidFill>
              </a:rPr>
              <a:t>CSVN </a:t>
            </a:r>
            <a:r>
              <a:rPr lang="en-US" sz="1600" dirty="0"/>
              <a:t>.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en-US" dirty="0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058074378"/>
              </p:ext>
            </p:extLst>
          </p:nvPr>
        </p:nvGraphicFramePr>
        <p:xfrm>
          <a:off x="685800" y="1066800"/>
          <a:ext cx="8534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57200" y="2209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Wingdings" pitchFamily="2" charset="2"/>
              <a:buChar char="v"/>
            </a:pP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Có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68 </a:t>
            </a:r>
            <a:r>
              <a:rPr lang="en-US" sz="2000" b="1" dirty="0" err="1">
                <a:solidFill>
                  <a:schemeClr val="tx2"/>
                </a:solidFill>
              </a:rPr>
              <a:t>đảng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bộ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trực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thuộc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TW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3149937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Wingdings" pitchFamily="2" charset="2"/>
              <a:buChar char="v"/>
            </a:pP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/>
              <a:t>1.290 </a:t>
            </a:r>
            <a:r>
              <a:rPr lang="en-US" sz="2000" dirty="0" err="1"/>
              <a:t>đảng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cấp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" y="4394200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Wingdings" pitchFamily="2" charset="2"/>
              <a:buChar char="v"/>
            </a:pPr>
            <a:r>
              <a:rPr lang="en-US" sz="2000" dirty="0" smtClean="0"/>
              <a:t> </a:t>
            </a:r>
            <a:r>
              <a:rPr lang="en-US" sz="2000" b="1" dirty="0">
                <a:solidFill>
                  <a:schemeClr val="tx2"/>
                </a:solidFill>
              </a:rPr>
              <a:t>57.093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tổ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chức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5385137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2000" b="1" i="1" dirty="0" smtClean="0">
                <a:solidFill>
                  <a:schemeClr val="tx2"/>
                </a:solidFill>
              </a:rPr>
              <a:t>BCH TW </a:t>
            </a:r>
            <a:r>
              <a:rPr lang="en-US" sz="2000" b="1" i="1" dirty="0" err="1">
                <a:solidFill>
                  <a:schemeClr val="tx2"/>
                </a:solidFill>
              </a:rPr>
              <a:t>Đảng</a:t>
            </a:r>
            <a:r>
              <a:rPr lang="en-US" sz="2000" b="1" i="1" dirty="0" smtClean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có</a:t>
            </a:r>
            <a:r>
              <a:rPr lang="en-US" sz="2000" b="1" i="1" dirty="0">
                <a:solidFill>
                  <a:schemeClr val="tx2"/>
                </a:solidFill>
              </a:rPr>
              <a:t> 8 </a:t>
            </a:r>
            <a:r>
              <a:rPr lang="en-US" sz="2000" b="1" i="1" dirty="0" err="1">
                <a:solidFill>
                  <a:schemeClr val="tx2"/>
                </a:solidFill>
              </a:rPr>
              <a:t>cơ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quan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tham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mưu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giúp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</a:rPr>
              <a:t>việc</a:t>
            </a:r>
            <a:r>
              <a:rPr lang="en-US" sz="2000" dirty="0" smtClean="0">
                <a:solidFill>
                  <a:schemeClr val="tx2"/>
                </a:solidFill>
              </a:rPr>
              <a:t>: </a:t>
            </a:r>
            <a:r>
              <a:rPr lang="en-US" sz="2000" dirty="0" smtClean="0">
                <a:solidFill>
                  <a:srgbClr val="0000FF"/>
                </a:solidFill>
              </a:rPr>
              <a:t>(1) </a:t>
            </a:r>
            <a:r>
              <a:rPr lang="en-US" sz="2000" dirty="0" err="1" smtClean="0">
                <a:solidFill>
                  <a:srgbClr val="0000FF"/>
                </a:solidFill>
              </a:rPr>
              <a:t>Văn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phòng</a:t>
            </a:r>
            <a:r>
              <a:rPr lang="en-US" sz="2000" dirty="0">
                <a:solidFill>
                  <a:srgbClr val="0000FF"/>
                </a:solidFill>
              </a:rPr>
              <a:t> TW </a:t>
            </a:r>
            <a:r>
              <a:rPr lang="en-US" sz="2000" dirty="0" err="1">
                <a:solidFill>
                  <a:srgbClr val="0000FF"/>
                </a:solidFill>
              </a:rPr>
              <a:t>Đảng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(2) </a:t>
            </a:r>
            <a:r>
              <a:rPr lang="en-US" sz="2000" dirty="0" err="1" smtClean="0">
                <a:solidFill>
                  <a:srgbClr val="0000FF"/>
                </a:solidFill>
              </a:rPr>
              <a:t>Ủy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ban </a:t>
            </a:r>
            <a:r>
              <a:rPr lang="en-US" sz="2000" dirty="0" err="1">
                <a:solidFill>
                  <a:srgbClr val="0000FF"/>
                </a:solidFill>
              </a:rPr>
              <a:t>Kiểm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tra</a:t>
            </a:r>
            <a:r>
              <a:rPr lang="en-US" sz="2000" dirty="0">
                <a:solidFill>
                  <a:srgbClr val="0000FF"/>
                </a:solidFill>
              </a:rPr>
              <a:t> TW, </a:t>
            </a:r>
            <a:r>
              <a:rPr lang="en-US" sz="2000" dirty="0" smtClean="0">
                <a:solidFill>
                  <a:srgbClr val="0000FF"/>
                </a:solidFill>
              </a:rPr>
              <a:t>(3) Ban </a:t>
            </a:r>
            <a:r>
              <a:rPr lang="en-US" sz="2000" dirty="0" err="1">
                <a:solidFill>
                  <a:srgbClr val="0000FF"/>
                </a:solidFill>
              </a:rPr>
              <a:t>Tổ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chức</a:t>
            </a:r>
            <a:r>
              <a:rPr lang="en-US" sz="2000" dirty="0" smtClean="0">
                <a:solidFill>
                  <a:srgbClr val="0000FF"/>
                </a:solidFill>
              </a:rPr>
              <a:t>, (4) Ban </a:t>
            </a:r>
            <a:r>
              <a:rPr lang="en-US" sz="2000" dirty="0" err="1">
                <a:solidFill>
                  <a:srgbClr val="0000FF"/>
                </a:solidFill>
              </a:rPr>
              <a:t>Tuyên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giáo</a:t>
            </a:r>
            <a:r>
              <a:rPr lang="en-US" sz="2000" dirty="0" smtClean="0">
                <a:solidFill>
                  <a:srgbClr val="0000FF"/>
                </a:solidFill>
              </a:rPr>
              <a:t>, (5) Ban </a:t>
            </a:r>
            <a:r>
              <a:rPr lang="en-US" sz="2000" dirty="0" err="1">
                <a:solidFill>
                  <a:srgbClr val="0000FF"/>
                </a:solidFill>
              </a:rPr>
              <a:t>Dân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vận</a:t>
            </a:r>
            <a:r>
              <a:rPr lang="en-US" sz="2000" dirty="0" smtClean="0">
                <a:solidFill>
                  <a:srgbClr val="0000FF"/>
                </a:solidFill>
              </a:rPr>
              <a:t>, (6) Ban </a:t>
            </a:r>
            <a:r>
              <a:rPr lang="en-US" sz="2000" dirty="0" err="1">
                <a:solidFill>
                  <a:srgbClr val="0000FF"/>
                </a:solidFill>
              </a:rPr>
              <a:t>Nội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chính</a:t>
            </a:r>
            <a:r>
              <a:rPr lang="en-US" sz="2000" dirty="0" smtClean="0">
                <a:solidFill>
                  <a:srgbClr val="0000FF"/>
                </a:solidFill>
              </a:rPr>
              <a:t>, (7) Ban </a:t>
            </a:r>
            <a:r>
              <a:rPr lang="en-US" sz="2000" dirty="0" err="1">
                <a:solidFill>
                  <a:srgbClr val="0000FF"/>
                </a:solidFill>
              </a:rPr>
              <a:t>Kinh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tế</a:t>
            </a:r>
            <a:r>
              <a:rPr lang="en-US" sz="2000" dirty="0" smtClean="0">
                <a:solidFill>
                  <a:srgbClr val="0000FF"/>
                </a:solidFill>
              </a:rPr>
              <a:t>, (8) Ban </a:t>
            </a:r>
            <a:r>
              <a:rPr lang="en-US" sz="2000" dirty="0" err="1">
                <a:solidFill>
                  <a:srgbClr val="0000FF"/>
                </a:solidFill>
              </a:rPr>
              <a:t>Đối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ngoại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TW.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29400" y="119711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=&gt; </a:t>
            </a:r>
            <a:r>
              <a:rPr lang="en-US" sz="2000" dirty="0" err="1" smtClean="0">
                <a:solidFill>
                  <a:srgbClr val="800000"/>
                </a:solidFill>
              </a:rPr>
              <a:t>Có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</a:rPr>
              <a:t>gần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</a:rPr>
              <a:t>5 </a:t>
            </a:r>
            <a:r>
              <a:rPr lang="en-US" sz="2000" b="1" dirty="0" err="1" smtClean="0">
                <a:solidFill>
                  <a:srgbClr val="800000"/>
                </a:solidFill>
              </a:rPr>
              <a:t>triệu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err="1">
                <a:solidFill>
                  <a:srgbClr val="800000"/>
                </a:solidFill>
              </a:rPr>
              <a:t>đảng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 err="1">
                <a:solidFill>
                  <a:srgbClr val="800000"/>
                </a:solidFill>
              </a:rPr>
              <a:t>viên</a:t>
            </a:r>
            <a:r>
              <a:rPr lang="en-US" sz="2000" dirty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6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309146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Freeform 4"/>
          <p:cNvSpPr>
            <a:spLocks/>
          </p:cNvSpPr>
          <p:nvPr/>
        </p:nvSpPr>
        <p:spPr bwMode="gray">
          <a:xfrm>
            <a:off x="127000" y="4844333"/>
            <a:ext cx="1016000" cy="1861267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50000">
                <a:srgbClr val="33CCCC">
                  <a:gamma/>
                  <a:tint val="21176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9" name="Freeform 5"/>
          <p:cNvSpPr>
            <a:spLocks/>
          </p:cNvSpPr>
          <p:nvPr/>
        </p:nvSpPr>
        <p:spPr bwMode="gray">
          <a:xfrm rot="10800000">
            <a:off x="2438401" y="43733"/>
            <a:ext cx="1016000" cy="1861267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50000">
                <a:srgbClr val="33CCCC">
                  <a:gamma/>
                  <a:tint val="21176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gray">
          <a:xfrm>
            <a:off x="285750" y="228600"/>
            <a:ext cx="3067050" cy="6248400"/>
          </a:xfrm>
          <a:prstGeom prst="rect">
            <a:avLst/>
          </a:prstGeom>
          <a:gradFill rotWithShape="1">
            <a:gsLst>
              <a:gs pos="0">
                <a:srgbClr val="009999">
                  <a:gamma/>
                  <a:shade val="46275"/>
                  <a:invGamma/>
                </a:srgbClr>
              </a:gs>
              <a:gs pos="50000">
                <a:srgbClr val="009999"/>
              </a:gs>
              <a:gs pos="100000">
                <a:srgbClr val="009999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dirty="0">
                <a:solidFill>
                  <a:srgbClr val="FFFF00"/>
                </a:solidFill>
              </a:rPr>
              <a:t>+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Ưu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điểm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100" b="1" dirty="0" smtClean="0">
                <a:solidFill>
                  <a:schemeClr val="bg1"/>
                </a:solidFill>
              </a:rPr>
              <a:t>(</a:t>
            </a:r>
            <a:r>
              <a:rPr lang="en-US" sz="2100" b="1" dirty="0">
                <a:solidFill>
                  <a:schemeClr val="bg1"/>
                </a:solidFill>
              </a:rPr>
              <a:t>1) </a:t>
            </a:r>
            <a:r>
              <a:rPr lang="en-US" sz="2100" b="1" dirty="0" err="1">
                <a:solidFill>
                  <a:srgbClr val="FFCCFF"/>
                </a:solidFill>
              </a:rPr>
              <a:t>Hệ</a:t>
            </a:r>
            <a:r>
              <a:rPr lang="en-US" sz="2100" b="1" dirty="0">
                <a:solidFill>
                  <a:srgbClr val="FFCCFF"/>
                </a:solidFill>
              </a:rPr>
              <a:t> </a:t>
            </a:r>
            <a:r>
              <a:rPr lang="en-US" sz="2100" b="1" dirty="0" err="1">
                <a:solidFill>
                  <a:srgbClr val="FFCCFF"/>
                </a:solidFill>
              </a:rPr>
              <a:t>thống</a:t>
            </a:r>
            <a:r>
              <a:rPr lang="en-US" sz="2100" b="1" dirty="0">
                <a:solidFill>
                  <a:srgbClr val="FFCCFF"/>
                </a:solidFill>
              </a:rPr>
              <a:t> </a:t>
            </a:r>
            <a:r>
              <a:rPr lang="en-US" sz="2100" b="1" dirty="0" err="1">
                <a:solidFill>
                  <a:srgbClr val="FFCCFF"/>
                </a:solidFill>
              </a:rPr>
              <a:t>tổ</a:t>
            </a:r>
            <a:r>
              <a:rPr lang="en-US" sz="2100" b="1" dirty="0">
                <a:solidFill>
                  <a:srgbClr val="FFCCFF"/>
                </a:solidFill>
              </a:rPr>
              <a:t> </a:t>
            </a:r>
            <a:r>
              <a:rPr lang="en-US" sz="2100" b="1" dirty="0" err="1">
                <a:solidFill>
                  <a:srgbClr val="FFCCFF"/>
                </a:solidFill>
              </a:rPr>
              <a:t>chức</a:t>
            </a:r>
            <a:r>
              <a:rPr lang="en-US" sz="2100" b="1" dirty="0">
                <a:solidFill>
                  <a:srgbClr val="FFCCFF"/>
                </a:solidFill>
              </a:rPr>
              <a:t> </a:t>
            </a:r>
            <a:r>
              <a:rPr lang="en-US" sz="2100" b="1" dirty="0" err="1">
                <a:solidFill>
                  <a:srgbClr val="FFCCFF"/>
                </a:solidFill>
              </a:rPr>
              <a:t>của</a:t>
            </a:r>
            <a:r>
              <a:rPr lang="en-US" sz="2100" b="1" dirty="0">
                <a:solidFill>
                  <a:srgbClr val="FFCCFF"/>
                </a:solidFill>
              </a:rPr>
              <a:t> </a:t>
            </a:r>
            <a:r>
              <a:rPr lang="en-US" sz="2100" b="1" dirty="0" err="1">
                <a:solidFill>
                  <a:srgbClr val="FFCCFF"/>
                </a:solidFill>
              </a:rPr>
              <a:t>Đảng</a:t>
            </a:r>
            <a:r>
              <a:rPr lang="en-US" sz="2100" b="1" dirty="0">
                <a:solidFill>
                  <a:srgbClr val="FFCCFF"/>
                </a:solidFill>
              </a:rPr>
              <a:t> </a:t>
            </a:r>
            <a:r>
              <a:rPr lang="en-US" sz="2100" b="1" dirty="0" err="1">
                <a:solidFill>
                  <a:srgbClr val="FFCCFF"/>
                </a:solidFill>
              </a:rPr>
              <a:t>được</a:t>
            </a:r>
            <a:r>
              <a:rPr lang="en-US" sz="2100" b="1" dirty="0">
                <a:solidFill>
                  <a:srgbClr val="FFCCFF"/>
                </a:solidFill>
              </a:rPr>
              <a:t> </a:t>
            </a:r>
            <a:r>
              <a:rPr lang="en-US" sz="2100" b="1" i="1" dirty="0" err="1">
                <a:solidFill>
                  <a:srgbClr val="FFCCFF"/>
                </a:solidFill>
              </a:rPr>
              <a:t>lập</a:t>
            </a:r>
            <a:r>
              <a:rPr lang="en-US" sz="2100" b="1" i="1" dirty="0">
                <a:solidFill>
                  <a:srgbClr val="FFCCFF"/>
                </a:solidFill>
              </a:rPr>
              <a:t> </a:t>
            </a:r>
            <a:r>
              <a:rPr lang="en-US" sz="2100" b="1" i="1" dirty="0" err="1">
                <a:solidFill>
                  <a:srgbClr val="FFCCFF"/>
                </a:solidFill>
              </a:rPr>
              <a:t>tương</a:t>
            </a:r>
            <a:r>
              <a:rPr lang="en-US" sz="2100" b="1" i="1" dirty="0">
                <a:solidFill>
                  <a:srgbClr val="FFCCFF"/>
                </a:solidFill>
              </a:rPr>
              <a:t> </a:t>
            </a:r>
            <a:r>
              <a:rPr lang="en-US" sz="2100" b="1" i="1" dirty="0" err="1">
                <a:solidFill>
                  <a:srgbClr val="FFCCFF"/>
                </a:solidFill>
              </a:rPr>
              <a:t>ứng</a:t>
            </a:r>
            <a:r>
              <a:rPr lang="en-US" sz="2100" b="1" i="1" dirty="0">
                <a:solidFill>
                  <a:srgbClr val="FFCCFF"/>
                </a:solidFill>
              </a:rPr>
              <a:t> </a:t>
            </a:r>
            <a:r>
              <a:rPr lang="en-US" sz="2100" b="1" i="1" dirty="0" err="1">
                <a:solidFill>
                  <a:srgbClr val="FFCCFF"/>
                </a:solidFill>
              </a:rPr>
              <a:t>với</a:t>
            </a:r>
            <a:r>
              <a:rPr lang="en-US" sz="2100" b="1" i="1" dirty="0">
                <a:solidFill>
                  <a:srgbClr val="FFCCFF"/>
                </a:solidFill>
              </a:rPr>
              <a:t> </a:t>
            </a:r>
            <a:r>
              <a:rPr lang="en-US" sz="2100" b="1" i="1" dirty="0" err="1">
                <a:solidFill>
                  <a:srgbClr val="FFCCFF"/>
                </a:solidFill>
              </a:rPr>
              <a:t>hệ</a:t>
            </a:r>
            <a:r>
              <a:rPr lang="en-US" sz="2100" b="1" i="1" dirty="0">
                <a:solidFill>
                  <a:srgbClr val="FFCCFF"/>
                </a:solidFill>
              </a:rPr>
              <a:t> </a:t>
            </a:r>
            <a:r>
              <a:rPr lang="en-US" sz="2100" b="1" i="1" dirty="0" err="1">
                <a:solidFill>
                  <a:srgbClr val="FFCCFF"/>
                </a:solidFill>
              </a:rPr>
              <a:t>thống</a:t>
            </a:r>
            <a:r>
              <a:rPr lang="en-US" sz="2100" b="1" i="1" dirty="0">
                <a:solidFill>
                  <a:srgbClr val="FFCCFF"/>
                </a:solidFill>
              </a:rPr>
              <a:t> </a:t>
            </a:r>
            <a:r>
              <a:rPr lang="en-US" sz="2100" b="1" i="1" dirty="0" err="1">
                <a:solidFill>
                  <a:srgbClr val="FFCCFF"/>
                </a:solidFill>
              </a:rPr>
              <a:t>tổ</a:t>
            </a:r>
            <a:r>
              <a:rPr lang="en-US" sz="2100" b="1" i="1" dirty="0">
                <a:solidFill>
                  <a:srgbClr val="FFCCFF"/>
                </a:solidFill>
              </a:rPr>
              <a:t> </a:t>
            </a:r>
            <a:r>
              <a:rPr lang="en-US" sz="2100" b="1" i="1" dirty="0" err="1">
                <a:solidFill>
                  <a:srgbClr val="FFCCFF"/>
                </a:solidFill>
              </a:rPr>
              <a:t>chức</a:t>
            </a:r>
            <a:r>
              <a:rPr lang="en-US" sz="2100" b="1" i="1" dirty="0">
                <a:solidFill>
                  <a:srgbClr val="FFCCFF"/>
                </a:solidFill>
              </a:rPr>
              <a:t> </a:t>
            </a:r>
            <a:r>
              <a:rPr lang="en-US" sz="2100" b="1" i="1" dirty="0" err="1">
                <a:solidFill>
                  <a:srgbClr val="FFCCFF"/>
                </a:solidFill>
              </a:rPr>
              <a:t>hành</a:t>
            </a:r>
            <a:r>
              <a:rPr lang="en-US" sz="2100" b="1" i="1" dirty="0">
                <a:solidFill>
                  <a:srgbClr val="FFCCFF"/>
                </a:solidFill>
              </a:rPr>
              <a:t> </a:t>
            </a:r>
            <a:r>
              <a:rPr lang="en-US" sz="2100" b="1" i="1" dirty="0" err="1">
                <a:solidFill>
                  <a:srgbClr val="FFCCFF"/>
                </a:solidFill>
              </a:rPr>
              <a:t>chính</a:t>
            </a:r>
            <a:r>
              <a:rPr lang="en-US" sz="2100" b="1" i="1" dirty="0">
                <a:solidFill>
                  <a:srgbClr val="FFCCFF"/>
                </a:solidFill>
              </a:rPr>
              <a:t> </a:t>
            </a:r>
            <a:r>
              <a:rPr lang="en-US" sz="2100" b="1" i="1" dirty="0" err="1">
                <a:solidFill>
                  <a:srgbClr val="FFCCFF"/>
                </a:solidFill>
              </a:rPr>
              <a:t>của</a:t>
            </a:r>
            <a:r>
              <a:rPr lang="en-US" sz="2100" b="1" i="1" dirty="0">
                <a:solidFill>
                  <a:srgbClr val="FFCCFF"/>
                </a:solidFill>
              </a:rPr>
              <a:t> </a:t>
            </a:r>
            <a:r>
              <a:rPr lang="en-US" sz="2100" b="1" i="1" dirty="0" err="1">
                <a:solidFill>
                  <a:srgbClr val="FFCCFF"/>
                </a:solidFill>
              </a:rPr>
              <a:t>Nhà</a:t>
            </a:r>
            <a:r>
              <a:rPr lang="en-US" sz="2100" b="1" i="1" dirty="0">
                <a:solidFill>
                  <a:srgbClr val="FFCCFF"/>
                </a:solidFill>
              </a:rPr>
              <a:t> </a:t>
            </a:r>
            <a:r>
              <a:rPr lang="en-US" sz="2100" b="1" i="1" dirty="0" err="1" smtClean="0">
                <a:solidFill>
                  <a:srgbClr val="FFCCFF"/>
                </a:solidFill>
              </a:rPr>
              <a:t>nước</a:t>
            </a:r>
            <a:r>
              <a:rPr lang="en-US" sz="2100" b="1" dirty="0" smtClean="0">
                <a:solidFill>
                  <a:schemeClr val="bg1"/>
                </a:solidFill>
              </a:rPr>
              <a:t>, </a:t>
            </a:r>
            <a:r>
              <a:rPr lang="en-US" sz="2100" b="1" dirty="0" err="1">
                <a:solidFill>
                  <a:schemeClr val="bg1"/>
                </a:solidFill>
              </a:rPr>
              <a:t>bao</a:t>
            </a:r>
            <a:r>
              <a:rPr lang="en-US" sz="2100" b="1" dirty="0">
                <a:solidFill>
                  <a:schemeClr val="bg1"/>
                </a:solidFill>
              </a:rPr>
              <a:t> </a:t>
            </a:r>
            <a:r>
              <a:rPr lang="en-US" sz="2100" b="1" dirty="0" err="1">
                <a:solidFill>
                  <a:schemeClr val="bg1"/>
                </a:solidFill>
              </a:rPr>
              <a:t>quát</a:t>
            </a:r>
            <a:r>
              <a:rPr lang="en-US" sz="2100" b="1" dirty="0">
                <a:solidFill>
                  <a:schemeClr val="bg1"/>
                </a:solidFill>
              </a:rPr>
              <a:t> </a:t>
            </a:r>
            <a:r>
              <a:rPr lang="en-US" sz="2100" b="1" dirty="0" err="1">
                <a:solidFill>
                  <a:schemeClr val="bg1"/>
                </a:solidFill>
              </a:rPr>
              <a:t>các</a:t>
            </a:r>
            <a:r>
              <a:rPr lang="en-US" sz="2100" b="1" dirty="0">
                <a:solidFill>
                  <a:schemeClr val="bg1"/>
                </a:solidFill>
              </a:rPr>
              <a:t> </a:t>
            </a:r>
            <a:r>
              <a:rPr lang="en-US" sz="2100" b="1" dirty="0" err="1">
                <a:solidFill>
                  <a:schemeClr val="bg1"/>
                </a:solidFill>
              </a:rPr>
              <a:t>lĩnh</a:t>
            </a:r>
            <a:r>
              <a:rPr lang="en-US" sz="2100" b="1" dirty="0">
                <a:solidFill>
                  <a:schemeClr val="bg1"/>
                </a:solidFill>
              </a:rPr>
              <a:t> </a:t>
            </a:r>
            <a:r>
              <a:rPr lang="en-US" sz="2100" b="1" dirty="0" err="1">
                <a:solidFill>
                  <a:schemeClr val="bg1"/>
                </a:solidFill>
              </a:rPr>
              <a:t>vực</a:t>
            </a:r>
            <a:r>
              <a:rPr lang="en-US" sz="2100" b="1" dirty="0">
                <a:solidFill>
                  <a:schemeClr val="bg1"/>
                </a:solidFill>
              </a:rPr>
              <a:t>, </a:t>
            </a:r>
            <a:r>
              <a:rPr lang="en-US" sz="2100" b="1" dirty="0" err="1">
                <a:solidFill>
                  <a:schemeClr val="bg1"/>
                </a:solidFill>
              </a:rPr>
              <a:t>địa</a:t>
            </a:r>
            <a:r>
              <a:rPr lang="en-US" sz="2100" b="1" dirty="0">
                <a:solidFill>
                  <a:schemeClr val="bg1"/>
                </a:solidFill>
              </a:rPr>
              <a:t> </a:t>
            </a:r>
            <a:r>
              <a:rPr lang="en-US" sz="2100" b="1" dirty="0" err="1">
                <a:solidFill>
                  <a:schemeClr val="bg1"/>
                </a:solidFill>
              </a:rPr>
              <a:t>bàn</a:t>
            </a:r>
            <a:r>
              <a:rPr lang="en-US" sz="2100" b="1" dirty="0">
                <a:solidFill>
                  <a:schemeClr val="bg1"/>
                </a:solidFill>
              </a:rPr>
              <a:t>, </a:t>
            </a:r>
            <a:r>
              <a:rPr lang="en-US" sz="2100" b="1" i="1" dirty="0" err="1">
                <a:solidFill>
                  <a:schemeClr val="bg1"/>
                </a:solidFill>
              </a:rPr>
              <a:t>bảo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</a:rPr>
              <a:t>đảm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</a:rPr>
              <a:t>sự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</a:rPr>
              <a:t>lãnh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</a:rPr>
              <a:t>đạo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en-US" sz="2100" b="1" dirty="0" err="1">
                <a:solidFill>
                  <a:schemeClr val="bg1"/>
                </a:solidFill>
              </a:rPr>
              <a:t>trực</a:t>
            </a:r>
            <a:r>
              <a:rPr lang="en-US" sz="2100" b="1" dirty="0">
                <a:solidFill>
                  <a:schemeClr val="bg1"/>
                </a:solidFill>
              </a:rPr>
              <a:t> </a:t>
            </a:r>
            <a:r>
              <a:rPr lang="en-US" sz="2100" b="1" dirty="0" err="1">
                <a:solidFill>
                  <a:schemeClr val="bg1"/>
                </a:solidFill>
              </a:rPr>
              <a:t>tiếp</a:t>
            </a:r>
            <a:r>
              <a:rPr lang="en-US" sz="2100" b="1" dirty="0">
                <a:solidFill>
                  <a:schemeClr val="bg1"/>
                </a:solidFill>
              </a:rPr>
              <a:t> </a:t>
            </a:r>
            <a:r>
              <a:rPr lang="en-US" sz="2100" b="1" dirty="0" err="1">
                <a:solidFill>
                  <a:schemeClr val="bg1"/>
                </a:solidFill>
              </a:rPr>
              <a:t>và</a:t>
            </a:r>
            <a:r>
              <a:rPr lang="en-US" sz="2100" b="1" dirty="0">
                <a:solidFill>
                  <a:schemeClr val="bg1"/>
                </a:solidFill>
              </a:rPr>
              <a:t> </a:t>
            </a:r>
            <a:r>
              <a:rPr lang="en-US" sz="2100" b="1" dirty="0" err="1">
                <a:solidFill>
                  <a:schemeClr val="bg1"/>
                </a:solidFill>
              </a:rPr>
              <a:t>toàn</a:t>
            </a:r>
            <a:r>
              <a:rPr lang="en-US" sz="2100" b="1" dirty="0">
                <a:solidFill>
                  <a:schemeClr val="bg1"/>
                </a:solidFill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</a:rPr>
              <a:t>diện</a:t>
            </a:r>
            <a:r>
              <a:rPr lang="en-US" sz="2100" b="1" dirty="0" smtClean="0">
                <a:solidFill>
                  <a:schemeClr val="bg1"/>
                </a:solidFill>
              </a:rPr>
              <a:t> </a:t>
            </a:r>
            <a:r>
              <a:rPr lang="en-US" sz="2100" b="1" i="1" dirty="0" err="1" smtClean="0">
                <a:solidFill>
                  <a:schemeClr val="bg1"/>
                </a:solidFill>
              </a:rPr>
              <a:t>của</a:t>
            </a:r>
            <a:r>
              <a:rPr lang="en-US" sz="2100" b="1" i="1" dirty="0" smtClean="0">
                <a:solidFill>
                  <a:schemeClr val="bg1"/>
                </a:solidFill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</a:rPr>
              <a:t>Đảng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</a:rPr>
              <a:t>đối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</a:rPr>
              <a:t>với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</a:rPr>
              <a:t>hệ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</a:rPr>
              <a:t>thống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</a:rPr>
              <a:t>C.trị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</a:rPr>
              <a:t>và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</a:rPr>
              <a:t>toàn</a:t>
            </a:r>
            <a:r>
              <a:rPr lang="en-US" sz="2100" b="1" i="1" dirty="0">
                <a:solidFill>
                  <a:schemeClr val="bg1"/>
                </a:solidFill>
              </a:rPr>
              <a:t> XH.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100" b="1" dirty="0">
                <a:solidFill>
                  <a:srgbClr val="FFFF00"/>
                </a:solidFill>
              </a:rPr>
              <a:t>(2) </a:t>
            </a:r>
            <a:r>
              <a:rPr lang="en-US" sz="2100" b="1" dirty="0" err="1">
                <a:solidFill>
                  <a:srgbClr val="FFFF00"/>
                </a:solidFill>
              </a:rPr>
              <a:t>Tổ</a:t>
            </a:r>
            <a:r>
              <a:rPr lang="en-US" sz="2100" b="1" dirty="0">
                <a:solidFill>
                  <a:srgbClr val="FFFF00"/>
                </a:solidFill>
              </a:rPr>
              <a:t> </a:t>
            </a:r>
            <a:r>
              <a:rPr lang="en-US" sz="2100" b="1" dirty="0" err="1">
                <a:solidFill>
                  <a:srgbClr val="FFFF00"/>
                </a:solidFill>
              </a:rPr>
              <a:t>chức</a:t>
            </a:r>
            <a:r>
              <a:rPr lang="en-US" sz="2100" b="1" dirty="0">
                <a:solidFill>
                  <a:srgbClr val="FFFF00"/>
                </a:solidFill>
              </a:rPr>
              <a:t> </a:t>
            </a:r>
            <a:r>
              <a:rPr lang="en-US" sz="2100" b="1" dirty="0" err="1">
                <a:solidFill>
                  <a:srgbClr val="FFFF00"/>
                </a:solidFill>
              </a:rPr>
              <a:t>bộ</a:t>
            </a:r>
            <a:r>
              <a:rPr lang="en-US" sz="2100" b="1" dirty="0">
                <a:solidFill>
                  <a:srgbClr val="FFFF00"/>
                </a:solidFill>
              </a:rPr>
              <a:t> </a:t>
            </a:r>
            <a:r>
              <a:rPr lang="en-US" sz="2100" b="1" dirty="0" err="1">
                <a:solidFill>
                  <a:srgbClr val="FFFF00"/>
                </a:solidFill>
              </a:rPr>
              <a:t>máy</a:t>
            </a:r>
            <a:r>
              <a:rPr lang="en-US" sz="2100" b="1" dirty="0">
                <a:solidFill>
                  <a:srgbClr val="FFFF00"/>
                </a:solidFill>
              </a:rPr>
              <a:t>, </a:t>
            </a:r>
            <a:r>
              <a:rPr lang="en-US" sz="2100" b="1" dirty="0" err="1">
                <a:solidFill>
                  <a:srgbClr val="FFFF00"/>
                </a:solidFill>
              </a:rPr>
              <a:t>chức</a:t>
            </a:r>
            <a:r>
              <a:rPr lang="en-US" sz="2100" b="1" dirty="0">
                <a:solidFill>
                  <a:srgbClr val="FFFF00"/>
                </a:solidFill>
              </a:rPr>
              <a:t> </a:t>
            </a:r>
            <a:r>
              <a:rPr lang="en-US" sz="2100" b="1" dirty="0" err="1">
                <a:solidFill>
                  <a:srgbClr val="FFFF00"/>
                </a:solidFill>
              </a:rPr>
              <a:t>năng</a:t>
            </a:r>
            <a:r>
              <a:rPr lang="en-US" sz="2100" b="1" dirty="0">
                <a:solidFill>
                  <a:srgbClr val="FFFF00"/>
                </a:solidFill>
              </a:rPr>
              <a:t>, </a:t>
            </a:r>
            <a:r>
              <a:rPr lang="en-US" sz="2100" b="1" dirty="0" err="1">
                <a:solidFill>
                  <a:srgbClr val="FFFF00"/>
                </a:solidFill>
              </a:rPr>
              <a:t>nhiệm</a:t>
            </a:r>
            <a:r>
              <a:rPr lang="en-US" sz="2100" b="1" dirty="0">
                <a:solidFill>
                  <a:srgbClr val="FFFF00"/>
                </a:solidFill>
              </a:rPr>
              <a:t> </a:t>
            </a:r>
            <a:r>
              <a:rPr lang="en-US" sz="2100" b="1" dirty="0" err="1">
                <a:solidFill>
                  <a:srgbClr val="FFFF00"/>
                </a:solidFill>
              </a:rPr>
              <a:t>vụ</a:t>
            </a:r>
            <a:r>
              <a:rPr lang="en-US" sz="2100" b="1" dirty="0">
                <a:solidFill>
                  <a:srgbClr val="FFFF00"/>
                </a:solidFill>
              </a:rPr>
              <a:t>, </a:t>
            </a:r>
            <a:r>
              <a:rPr lang="en-US" sz="2100" b="1" dirty="0" err="1">
                <a:solidFill>
                  <a:srgbClr val="FFFF00"/>
                </a:solidFill>
              </a:rPr>
              <a:t>quyền</a:t>
            </a:r>
            <a:r>
              <a:rPr lang="en-US" sz="2100" b="1" dirty="0">
                <a:solidFill>
                  <a:srgbClr val="FFFF00"/>
                </a:solidFill>
              </a:rPr>
              <a:t> </a:t>
            </a:r>
            <a:r>
              <a:rPr lang="en-US" sz="2100" b="1" dirty="0" err="1">
                <a:solidFill>
                  <a:srgbClr val="FFFF00"/>
                </a:solidFill>
              </a:rPr>
              <a:t>hạn</a:t>
            </a:r>
            <a:r>
              <a:rPr lang="en-US" sz="2100" b="1" dirty="0">
                <a:solidFill>
                  <a:srgbClr val="FFFF00"/>
                </a:solidFill>
              </a:rPr>
              <a:t>, </a:t>
            </a:r>
            <a:r>
              <a:rPr lang="en-US" sz="2100" b="1" dirty="0" err="1">
                <a:solidFill>
                  <a:srgbClr val="FFFF00"/>
                </a:solidFill>
              </a:rPr>
              <a:t>trách</a:t>
            </a:r>
            <a:r>
              <a:rPr lang="en-US" sz="2100" b="1" dirty="0">
                <a:solidFill>
                  <a:srgbClr val="FFFF00"/>
                </a:solidFill>
              </a:rPr>
              <a:t> </a:t>
            </a:r>
            <a:r>
              <a:rPr lang="en-US" sz="2100" b="1" dirty="0" err="1">
                <a:solidFill>
                  <a:srgbClr val="FFFF00"/>
                </a:solidFill>
              </a:rPr>
              <a:t>nhiệm</a:t>
            </a:r>
            <a:r>
              <a:rPr lang="en-US" sz="2100" b="1" dirty="0">
                <a:solidFill>
                  <a:srgbClr val="FFFF00"/>
                </a:solidFill>
              </a:rPr>
              <a:t> </a:t>
            </a:r>
            <a:r>
              <a:rPr lang="en-US" sz="2100" b="1" dirty="0" err="1">
                <a:solidFill>
                  <a:srgbClr val="FFFF00"/>
                </a:solidFill>
              </a:rPr>
              <a:t>của</a:t>
            </a:r>
            <a:r>
              <a:rPr lang="en-US" sz="2100" b="1" dirty="0">
                <a:solidFill>
                  <a:srgbClr val="FFFF00"/>
                </a:solidFill>
              </a:rPr>
              <a:t> </a:t>
            </a:r>
            <a:r>
              <a:rPr lang="en-US" sz="2100" b="1" dirty="0" err="1">
                <a:solidFill>
                  <a:srgbClr val="FFFF00"/>
                </a:solidFill>
              </a:rPr>
              <a:t>từng</a:t>
            </a:r>
            <a:r>
              <a:rPr lang="en-US" sz="2100" b="1" dirty="0">
                <a:solidFill>
                  <a:srgbClr val="FFFF00"/>
                </a:solidFill>
              </a:rPr>
              <a:t> </a:t>
            </a:r>
            <a:r>
              <a:rPr lang="en-US" sz="2100" b="1" i="1" dirty="0" err="1">
                <a:solidFill>
                  <a:srgbClr val="FFFF00"/>
                </a:solidFill>
              </a:rPr>
              <a:t>tổ</a:t>
            </a:r>
            <a:r>
              <a:rPr lang="en-US" sz="2100" b="1" i="1" dirty="0">
                <a:solidFill>
                  <a:srgbClr val="FFFF00"/>
                </a:solidFill>
              </a:rPr>
              <a:t> </a:t>
            </a:r>
            <a:r>
              <a:rPr lang="en-US" sz="2100" b="1" i="1" dirty="0" err="1">
                <a:solidFill>
                  <a:srgbClr val="FFFF00"/>
                </a:solidFill>
              </a:rPr>
              <a:t>chức</a:t>
            </a:r>
            <a:r>
              <a:rPr lang="en-US" sz="2100" b="1" i="1" dirty="0">
                <a:solidFill>
                  <a:srgbClr val="FFFF00"/>
                </a:solidFill>
              </a:rPr>
              <a:t> </a:t>
            </a:r>
            <a:r>
              <a:rPr lang="en-US" sz="2100" b="1" i="1" dirty="0" err="1">
                <a:solidFill>
                  <a:srgbClr val="FFFF00"/>
                </a:solidFill>
              </a:rPr>
              <a:t>được</a:t>
            </a:r>
            <a:r>
              <a:rPr lang="en-US" sz="2100" b="1" i="1" dirty="0">
                <a:solidFill>
                  <a:srgbClr val="FFFF00"/>
                </a:solidFill>
              </a:rPr>
              <a:t> </a:t>
            </a:r>
            <a:r>
              <a:rPr lang="en-US" sz="2100" b="1" i="1" dirty="0" err="1">
                <a:solidFill>
                  <a:srgbClr val="FFFF00"/>
                </a:solidFill>
              </a:rPr>
              <a:t>kiện</a:t>
            </a:r>
            <a:r>
              <a:rPr lang="en-US" sz="2100" b="1" i="1" dirty="0">
                <a:solidFill>
                  <a:srgbClr val="FFFF00"/>
                </a:solidFill>
              </a:rPr>
              <a:t> </a:t>
            </a:r>
            <a:r>
              <a:rPr lang="en-US" sz="2100" b="1" i="1" dirty="0" err="1">
                <a:solidFill>
                  <a:srgbClr val="FFFF00"/>
                </a:solidFill>
              </a:rPr>
              <a:t>toàn</a:t>
            </a:r>
            <a:r>
              <a:rPr lang="en-US" sz="2100" b="1" i="1" dirty="0">
                <a:solidFill>
                  <a:srgbClr val="FFFF00"/>
                </a:solidFill>
              </a:rPr>
              <a:t> </a:t>
            </a:r>
            <a:r>
              <a:rPr lang="en-US" sz="2100" b="1" i="1" dirty="0" err="1">
                <a:solidFill>
                  <a:srgbClr val="FFFF00"/>
                </a:solidFill>
              </a:rPr>
              <a:t>và</a:t>
            </a:r>
            <a:r>
              <a:rPr lang="en-US" sz="2100" b="1" i="1" dirty="0">
                <a:solidFill>
                  <a:srgbClr val="FFFF00"/>
                </a:solidFill>
              </a:rPr>
              <a:t> </a:t>
            </a:r>
            <a:r>
              <a:rPr lang="en-US" sz="2100" b="1" i="1" dirty="0" err="1">
                <a:solidFill>
                  <a:srgbClr val="FFFF00"/>
                </a:solidFill>
              </a:rPr>
              <a:t>hoàn</a:t>
            </a:r>
            <a:r>
              <a:rPr lang="en-US" sz="2100" b="1" i="1" dirty="0">
                <a:solidFill>
                  <a:srgbClr val="FFFF00"/>
                </a:solidFill>
              </a:rPr>
              <a:t> </a:t>
            </a:r>
            <a:r>
              <a:rPr lang="en-US" sz="2100" b="1" i="1" dirty="0" err="1">
                <a:solidFill>
                  <a:srgbClr val="FFFF00"/>
                </a:solidFill>
              </a:rPr>
              <a:t>thiện</a:t>
            </a:r>
            <a:r>
              <a:rPr lang="en-US" sz="2100" b="1" i="1" dirty="0" smtClean="0">
                <a:solidFill>
                  <a:srgbClr val="FFFF00"/>
                </a:solidFill>
              </a:rPr>
              <a:t>.</a:t>
            </a:r>
            <a:endParaRPr lang="en-US" sz="2100" b="1" i="1" dirty="0">
              <a:solidFill>
                <a:srgbClr val="FFFF00"/>
              </a:solidFill>
            </a:endParaRPr>
          </a:p>
        </p:txBody>
      </p:sp>
      <p:sp>
        <p:nvSpPr>
          <p:cNvPr id="82951" name="Freeform 7"/>
          <p:cNvSpPr>
            <a:spLocks/>
          </p:cNvSpPr>
          <p:nvPr/>
        </p:nvSpPr>
        <p:spPr bwMode="gray">
          <a:xfrm>
            <a:off x="3429000" y="4920533"/>
            <a:ext cx="1016000" cy="1861267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FFC000"/>
          </a:solidFill>
          <a:ln w="0">
            <a:solidFill>
              <a:srgbClr val="DFE29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2" name="Freeform 8"/>
          <p:cNvSpPr>
            <a:spLocks/>
          </p:cNvSpPr>
          <p:nvPr/>
        </p:nvSpPr>
        <p:spPr bwMode="gray">
          <a:xfrm rot="10800000">
            <a:off x="7924800" y="-2"/>
            <a:ext cx="1143000" cy="1937467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FFC000"/>
          </a:solidFill>
          <a:ln w="0">
            <a:solidFill>
              <a:srgbClr val="DFE29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gray">
          <a:xfrm>
            <a:off x="3632200" y="152400"/>
            <a:ext cx="5283200" cy="6370000"/>
          </a:xfrm>
          <a:prstGeom prst="rect">
            <a:avLst/>
          </a:prstGeom>
          <a:gradFill rotWithShape="1">
            <a:gsLst>
              <a:gs pos="0">
                <a:srgbClr val="D85E28">
                  <a:gamma/>
                  <a:shade val="46275"/>
                  <a:invGamma/>
                </a:srgbClr>
              </a:gs>
              <a:gs pos="50000">
                <a:srgbClr val="D85E28"/>
              </a:gs>
              <a:gs pos="100000">
                <a:srgbClr val="D85E28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152400"/>
            <a:ext cx="5181600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</a:rPr>
              <a:t>+ </a:t>
            </a:r>
            <a:r>
              <a:rPr lang="en-US" sz="2200" b="1" dirty="0" err="1" smtClean="0">
                <a:solidFill>
                  <a:srgbClr val="FFFF00"/>
                </a:solidFill>
              </a:rPr>
              <a:t>Hạn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chế</a:t>
            </a:r>
            <a:r>
              <a:rPr lang="en-US" sz="2200" b="1" dirty="0" smtClean="0">
                <a:solidFill>
                  <a:srgbClr val="FFFF00"/>
                </a:solidFill>
              </a:rPr>
              <a:t>, </a:t>
            </a:r>
            <a:r>
              <a:rPr lang="en-US" sz="2200" b="1" dirty="0" err="1" smtClean="0">
                <a:solidFill>
                  <a:srgbClr val="FFFF00"/>
                </a:solidFill>
              </a:rPr>
              <a:t>bất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cập</a:t>
            </a:r>
            <a:r>
              <a:rPr lang="en-US" sz="2200" b="1" dirty="0" smtClean="0">
                <a:solidFill>
                  <a:srgbClr val="FFFF00"/>
                </a:solidFill>
              </a:rPr>
              <a:t>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99FFCC"/>
                </a:solidFill>
              </a:rPr>
              <a:t>(1)</a:t>
            </a:r>
            <a:r>
              <a:rPr lang="en-US" sz="2000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Vẫn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còn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nhiều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đầu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mối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bên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trong</a:t>
            </a:r>
            <a:r>
              <a:rPr lang="en-US" sz="2000" b="1" dirty="0">
                <a:solidFill>
                  <a:srgbClr val="99FFCC"/>
                </a:solidFill>
              </a:rPr>
              <a:t>; </a:t>
            </a:r>
            <a:r>
              <a:rPr lang="en-US" sz="2000" b="1" dirty="0" err="1">
                <a:solidFill>
                  <a:srgbClr val="99FFCC"/>
                </a:solidFill>
              </a:rPr>
              <a:t>một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số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cơ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quan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của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Đảng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có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chức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năng</a:t>
            </a:r>
            <a:r>
              <a:rPr lang="en-US" sz="2000" b="1" dirty="0">
                <a:solidFill>
                  <a:srgbClr val="99FFCC"/>
                </a:solidFill>
              </a:rPr>
              <a:t>, </a:t>
            </a:r>
            <a:r>
              <a:rPr lang="en-US" sz="2000" b="1" dirty="0" err="1" smtClean="0">
                <a:solidFill>
                  <a:srgbClr val="99FFCC"/>
                </a:solidFill>
              </a:rPr>
              <a:t>N.vụ</a:t>
            </a:r>
            <a:r>
              <a:rPr lang="en-US" sz="2000" b="1" dirty="0" smtClean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tương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đồng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với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cơ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quan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 smtClean="0">
                <a:solidFill>
                  <a:srgbClr val="99FFCC"/>
                </a:solidFill>
              </a:rPr>
              <a:t>N.nước</a:t>
            </a:r>
            <a:r>
              <a:rPr lang="en-US" sz="2000" b="1" dirty="0">
                <a:solidFill>
                  <a:srgbClr val="99FFCC"/>
                </a:solidFill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(</a:t>
            </a:r>
            <a:r>
              <a:rPr lang="en-US" sz="2000" b="1" dirty="0">
                <a:solidFill>
                  <a:schemeClr val="bg1"/>
                </a:solidFill>
              </a:rPr>
              <a:t>2) </a:t>
            </a:r>
            <a:r>
              <a:rPr lang="en-US" sz="2000" b="1" dirty="0" err="1">
                <a:solidFill>
                  <a:schemeClr val="bg1"/>
                </a:solidFill>
              </a:rPr>
              <a:t>Một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số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BCĐ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chức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năng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N.vụ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chồng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chéo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trùng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lắp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với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Bộ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N</a:t>
            </a:r>
            <a:r>
              <a:rPr lang="en-US" sz="2000" b="1" dirty="0" err="1" smtClean="0">
                <a:solidFill>
                  <a:schemeClr val="bg1"/>
                </a:solidFill>
              </a:rPr>
              <a:t>gành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TW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cấp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ủy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ch</a:t>
            </a:r>
            <a:r>
              <a:rPr lang="en-US" sz="2000" b="1" dirty="0" smtClean="0">
                <a:solidFill>
                  <a:schemeClr val="bg1"/>
                </a:solidFill>
              </a:rPr>
              <a:t>/q </a:t>
            </a:r>
            <a:r>
              <a:rPr lang="en-US" sz="2000" b="1" dirty="0" err="1">
                <a:solidFill>
                  <a:schemeClr val="bg1"/>
                </a:solidFill>
              </a:rPr>
              <a:t>địa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phương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rgbClr val="FFFF00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(</a:t>
            </a:r>
            <a:r>
              <a:rPr lang="en-US" sz="2000" b="1" dirty="0">
                <a:solidFill>
                  <a:schemeClr val="bg1"/>
                </a:solidFill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</a:rPr>
              <a:t>) </a:t>
            </a:r>
            <a:r>
              <a:rPr lang="en-US" sz="2000" b="1" dirty="0" err="1">
                <a:solidFill>
                  <a:schemeClr val="bg1"/>
                </a:solidFill>
              </a:rPr>
              <a:t>Năng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lãnh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đạo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sức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chiến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đấu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của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tổ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chức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đảng</a:t>
            </a:r>
            <a:r>
              <a:rPr lang="en-US" sz="2000" b="1" dirty="0" smtClean="0">
                <a:solidFill>
                  <a:schemeClr val="bg1"/>
                </a:solidFill>
              </a:rPr>
              <a:t> DNNN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Đ/v SN </a:t>
            </a:r>
            <a:r>
              <a:rPr lang="en-US" sz="2000" b="1" dirty="0" err="1" smtClean="0">
                <a:solidFill>
                  <a:schemeClr val="bg1"/>
                </a:solidFill>
              </a:rPr>
              <a:t>công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còn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yếu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99FFCC"/>
                </a:solidFill>
              </a:rPr>
              <a:t>(</a:t>
            </a:r>
            <a:r>
              <a:rPr lang="en-US" sz="2000" b="1" dirty="0">
                <a:solidFill>
                  <a:srgbClr val="99FFCC"/>
                </a:solidFill>
              </a:rPr>
              <a:t>4</a:t>
            </a:r>
            <a:r>
              <a:rPr lang="en-US" sz="2000" b="1" dirty="0" smtClean="0">
                <a:solidFill>
                  <a:srgbClr val="99FFCC"/>
                </a:solidFill>
              </a:rPr>
              <a:t>) </a:t>
            </a:r>
            <a:r>
              <a:rPr lang="en-US" sz="2000" b="1" dirty="0" err="1" smtClean="0">
                <a:solidFill>
                  <a:srgbClr val="99FFCC"/>
                </a:solidFill>
              </a:rPr>
              <a:t>Q.lý</a:t>
            </a:r>
            <a:r>
              <a:rPr lang="en-US" sz="2000" b="1" dirty="0" smtClean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đảng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viên</a:t>
            </a:r>
            <a:r>
              <a:rPr lang="en-US" sz="2000" b="1" dirty="0">
                <a:solidFill>
                  <a:srgbClr val="99FFCC"/>
                </a:solidFill>
              </a:rPr>
              <a:t> ở </a:t>
            </a:r>
            <a:r>
              <a:rPr lang="en-US" sz="2000" b="1" dirty="0" err="1">
                <a:solidFill>
                  <a:srgbClr val="99FFCC"/>
                </a:solidFill>
              </a:rPr>
              <a:t>nhiều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nơi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thiếu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chặt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chẽ</a:t>
            </a:r>
            <a:r>
              <a:rPr lang="en-US" sz="2000" b="1" dirty="0">
                <a:solidFill>
                  <a:srgbClr val="99FFCC"/>
                </a:solidFill>
              </a:rPr>
              <a:t>; </a:t>
            </a:r>
            <a:r>
              <a:rPr lang="en-US" sz="2000" b="1" dirty="0" err="1">
                <a:solidFill>
                  <a:srgbClr val="99FFCC"/>
                </a:solidFill>
              </a:rPr>
              <a:t>công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tác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xây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dựng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tổ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chức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đảng</a:t>
            </a:r>
            <a:r>
              <a:rPr lang="en-US" sz="2000" b="1" dirty="0">
                <a:solidFill>
                  <a:srgbClr val="99FFCC"/>
                </a:solidFill>
              </a:rPr>
              <a:t>, </a:t>
            </a:r>
            <a:r>
              <a:rPr lang="en-US" sz="2000" b="1" dirty="0" err="1">
                <a:solidFill>
                  <a:srgbClr val="99FFCC"/>
                </a:solidFill>
              </a:rPr>
              <a:t>phát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triển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đảng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viên</a:t>
            </a:r>
            <a:r>
              <a:rPr lang="en-US" sz="2000" b="1" dirty="0">
                <a:solidFill>
                  <a:srgbClr val="99FFCC"/>
                </a:solidFill>
              </a:rPr>
              <a:t> ở </a:t>
            </a:r>
            <a:r>
              <a:rPr lang="en-US" sz="2000" b="1" dirty="0" err="1">
                <a:solidFill>
                  <a:srgbClr val="99FFCC"/>
                </a:solidFill>
              </a:rPr>
              <a:t>một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số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địa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bàn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và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trong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các</a:t>
            </a:r>
            <a:r>
              <a:rPr lang="en-US" sz="2000" b="1" dirty="0">
                <a:solidFill>
                  <a:srgbClr val="99FFCC"/>
                </a:solidFill>
              </a:rPr>
              <a:t> DN, </a:t>
            </a:r>
            <a:r>
              <a:rPr lang="en-US" sz="2000" b="1" dirty="0" err="1">
                <a:solidFill>
                  <a:srgbClr val="99FFCC"/>
                </a:solidFill>
              </a:rPr>
              <a:t>đơn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vị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smtClean="0">
                <a:solidFill>
                  <a:srgbClr val="99FFCC"/>
                </a:solidFill>
              </a:rPr>
              <a:t>SN </a:t>
            </a:r>
            <a:r>
              <a:rPr lang="en-US" sz="2000" b="1" dirty="0" err="1">
                <a:solidFill>
                  <a:srgbClr val="99FFCC"/>
                </a:solidFill>
              </a:rPr>
              <a:t>ngoài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nhà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nước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còn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khó</a:t>
            </a:r>
            <a:r>
              <a:rPr lang="en-US" sz="2000" b="1" dirty="0">
                <a:solidFill>
                  <a:srgbClr val="99FFCC"/>
                </a:solidFill>
              </a:rPr>
              <a:t> </a:t>
            </a:r>
            <a:r>
              <a:rPr lang="en-US" sz="2000" b="1" dirty="0" err="1">
                <a:solidFill>
                  <a:srgbClr val="99FFCC"/>
                </a:solidFill>
              </a:rPr>
              <a:t>khăn</a:t>
            </a:r>
            <a:r>
              <a:rPr lang="en-US" sz="2000" b="1" dirty="0" smtClean="0">
                <a:solidFill>
                  <a:srgbClr val="99FFCC"/>
                </a:solidFill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FFFF00"/>
                </a:solidFill>
              </a:rPr>
              <a:t>(5) </a:t>
            </a:r>
            <a:r>
              <a:rPr lang="en-US" sz="2000" b="1" dirty="0" err="1">
                <a:solidFill>
                  <a:srgbClr val="FFFF00"/>
                </a:solidFill>
              </a:rPr>
              <a:t>Nhiều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thôn</a:t>
            </a:r>
            <a:r>
              <a:rPr lang="en-US" sz="2000" b="1" i="1" dirty="0">
                <a:solidFill>
                  <a:srgbClr val="FFFF00"/>
                </a:solidFill>
              </a:rPr>
              <a:t>, </a:t>
            </a:r>
            <a:r>
              <a:rPr lang="en-US" sz="2000" b="1" i="1" dirty="0" err="1">
                <a:solidFill>
                  <a:srgbClr val="FFFF00"/>
                </a:solidFill>
              </a:rPr>
              <a:t>tổ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dân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phố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chưa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có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tổ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chức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đảng</a:t>
            </a:r>
            <a:r>
              <a:rPr lang="en-US" sz="2000" b="1" i="1" dirty="0">
                <a:solidFill>
                  <a:srgbClr val="FFFF00"/>
                </a:solidFill>
              </a:rPr>
              <a:t>, </a:t>
            </a:r>
            <a:r>
              <a:rPr lang="en-US" sz="2000" b="1" i="1" dirty="0" err="1">
                <a:solidFill>
                  <a:srgbClr val="FFFF00"/>
                </a:solidFill>
              </a:rPr>
              <a:t>đảng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viên</a:t>
            </a:r>
            <a:r>
              <a:rPr lang="en-US" sz="2000" b="1" dirty="0">
                <a:solidFill>
                  <a:srgbClr val="FFFF00"/>
                </a:solidFill>
              </a:rPr>
              <a:t>; </a:t>
            </a:r>
            <a:r>
              <a:rPr lang="en-US" sz="2000" b="1" dirty="0" err="1">
                <a:solidFill>
                  <a:srgbClr val="FFFF00"/>
                </a:solidFill>
              </a:rPr>
              <a:t>nhiều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trưởng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thôn</a:t>
            </a:r>
            <a:r>
              <a:rPr lang="en-US" sz="2000" b="1" i="1" dirty="0">
                <a:solidFill>
                  <a:srgbClr val="FFFF00"/>
                </a:solidFill>
              </a:rPr>
              <a:t>, </a:t>
            </a:r>
            <a:r>
              <a:rPr lang="en-US" sz="2000" b="1" i="1" dirty="0" err="1">
                <a:solidFill>
                  <a:srgbClr val="FFFF00"/>
                </a:solidFill>
              </a:rPr>
              <a:t>tổ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trưởng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dân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phố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không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phải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là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đảng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viên</a:t>
            </a:r>
            <a:r>
              <a:rPr lang="en-US" sz="2000" b="1" i="1" dirty="0">
                <a:solidFill>
                  <a:srgbClr val="FFFF00"/>
                </a:solidFill>
              </a:rPr>
              <a:t>.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7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5958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438"/>
            <a:ext cx="8229600" cy="563562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2060"/>
                </a:solidFill>
              </a:rPr>
              <a:t>b. </a:t>
            </a:r>
            <a:r>
              <a:rPr lang="en-US" sz="2400" dirty="0" err="1">
                <a:solidFill>
                  <a:srgbClr val="002060"/>
                </a:solidFill>
              </a:rPr>
              <a:t>Hệ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thống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tổ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chức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Nhà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nước</a:t>
            </a:r>
            <a:r>
              <a:rPr lang="en-US" sz="24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81266" name="Line 18"/>
          <p:cNvSpPr>
            <a:spLocks noChangeShapeType="1"/>
          </p:cNvSpPr>
          <p:nvPr/>
        </p:nvSpPr>
        <p:spPr bwMode="auto">
          <a:xfrm flipH="1">
            <a:off x="527043" y="5408454"/>
            <a:ext cx="2986207" cy="1746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7" name="Line 19"/>
          <p:cNvSpPr>
            <a:spLocks noChangeShapeType="1"/>
          </p:cNvSpPr>
          <p:nvPr/>
        </p:nvSpPr>
        <p:spPr bwMode="auto">
          <a:xfrm flipH="1">
            <a:off x="538266" y="4570253"/>
            <a:ext cx="3500334" cy="1747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8" name="Line 20"/>
          <p:cNvSpPr>
            <a:spLocks noChangeShapeType="1"/>
          </p:cNvSpPr>
          <p:nvPr/>
        </p:nvSpPr>
        <p:spPr bwMode="auto">
          <a:xfrm flipH="1">
            <a:off x="533400" y="3732053"/>
            <a:ext cx="3737831" cy="1747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9" name="Line 21"/>
          <p:cNvSpPr>
            <a:spLocks noChangeShapeType="1"/>
          </p:cNvSpPr>
          <p:nvPr/>
        </p:nvSpPr>
        <p:spPr bwMode="auto">
          <a:xfrm flipH="1">
            <a:off x="533400" y="2817653"/>
            <a:ext cx="4373833" cy="1747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70" name="Line 22"/>
          <p:cNvSpPr>
            <a:spLocks noChangeShapeType="1"/>
          </p:cNvSpPr>
          <p:nvPr/>
        </p:nvSpPr>
        <p:spPr bwMode="auto">
          <a:xfrm flipH="1">
            <a:off x="533400" y="1752600"/>
            <a:ext cx="5009833" cy="1746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71" name="Line 23"/>
          <p:cNvSpPr>
            <a:spLocks noChangeShapeType="1"/>
          </p:cNvSpPr>
          <p:nvPr/>
        </p:nvSpPr>
        <p:spPr bwMode="auto">
          <a:xfrm flipH="1">
            <a:off x="533400" y="953374"/>
            <a:ext cx="5281924" cy="37226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72" name="Line 24"/>
          <p:cNvSpPr>
            <a:spLocks noChangeShapeType="1"/>
          </p:cNvSpPr>
          <p:nvPr/>
        </p:nvSpPr>
        <p:spPr bwMode="auto">
          <a:xfrm>
            <a:off x="535146" y="976472"/>
            <a:ext cx="1746" cy="86055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73" name="Line 25"/>
          <p:cNvSpPr>
            <a:spLocks noChangeShapeType="1"/>
          </p:cNvSpPr>
          <p:nvPr/>
        </p:nvSpPr>
        <p:spPr bwMode="auto">
          <a:xfrm>
            <a:off x="535146" y="1847136"/>
            <a:ext cx="1746" cy="9255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74" name="Line 26"/>
          <p:cNvSpPr>
            <a:spLocks noChangeShapeType="1"/>
          </p:cNvSpPr>
          <p:nvPr/>
        </p:nvSpPr>
        <p:spPr bwMode="auto">
          <a:xfrm>
            <a:off x="535146" y="2732087"/>
            <a:ext cx="1746" cy="9255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75" name="Line 27"/>
          <p:cNvSpPr>
            <a:spLocks noChangeShapeType="1"/>
          </p:cNvSpPr>
          <p:nvPr/>
        </p:nvSpPr>
        <p:spPr bwMode="auto">
          <a:xfrm>
            <a:off x="533400" y="3657600"/>
            <a:ext cx="1746" cy="9255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76" name="Line 28"/>
          <p:cNvSpPr>
            <a:spLocks noChangeShapeType="1"/>
          </p:cNvSpPr>
          <p:nvPr/>
        </p:nvSpPr>
        <p:spPr bwMode="auto">
          <a:xfrm>
            <a:off x="533400" y="4572000"/>
            <a:ext cx="1746" cy="853916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77" name="Text Box 29"/>
          <p:cNvSpPr txBox="1">
            <a:spLocks noChangeArrowheads="1"/>
          </p:cNvSpPr>
          <p:nvPr/>
        </p:nvSpPr>
        <p:spPr bwMode="auto">
          <a:xfrm>
            <a:off x="457200" y="990600"/>
            <a:ext cx="5600466" cy="75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0000FF"/>
                </a:solidFill>
              </a:rPr>
              <a:t>- </a:t>
            </a:r>
            <a:r>
              <a:rPr lang="en-US" sz="2000" b="1" dirty="0" err="1" smtClean="0">
                <a:solidFill>
                  <a:srgbClr val="0000FF"/>
                </a:solidFill>
              </a:rPr>
              <a:t>Quốc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hội</a:t>
            </a:r>
            <a:r>
              <a:rPr lang="en-US" sz="2000" b="1" dirty="0" smtClean="0">
                <a:solidFill>
                  <a:srgbClr val="0000FF"/>
                </a:solidFill>
              </a:rPr>
              <a:t>: </a:t>
            </a:r>
            <a:r>
              <a:rPr lang="en-US" sz="2000" dirty="0" err="1" smtClean="0">
                <a:solidFill>
                  <a:srgbClr val="0000FF"/>
                </a:solidFill>
              </a:rPr>
              <a:t>Chủ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tịch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các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P</a:t>
            </a:r>
            <a:r>
              <a:rPr lang="en-US" sz="2000" dirty="0" err="1" smtClean="0">
                <a:solidFill>
                  <a:srgbClr val="0000FF"/>
                </a:solidFill>
              </a:rPr>
              <a:t>hó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chủ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tịch</a:t>
            </a:r>
            <a:r>
              <a:rPr lang="en-US" sz="2000" dirty="0" smtClean="0">
                <a:solidFill>
                  <a:srgbClr val="0000FF"/>
                </a:solidFill>
              </a:rPr>
              <a:t> QH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/>
              <a:t>-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Chủ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tịch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nước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phó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chủ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tịch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nước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181278" name="Text Box 30"/>
          <p:cNvSpPr txBox="1">
            <a:spLocks noChangeArrowheads="1"/>
          </p:cNvSpPr>
          <p:nvPr/>
        </p:nvSpPr>
        <p:spPr bwMode="auto">
          <a:xfrm>
            <a:off x="533400" y="1752441"/>
            <a:ext cx="4933633" cy="106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C00000"/>
                </a:solidFill>
              </a:rPr>
              <a:t>- </a:t>
            </a:r>
            <a:r>
              <a:rPr lang="en-US" sz="2000" b="1" dirty="0" err="1">
                <a:solidFill>
                  <a:srgbClr val="C00000"/>
                </a:solidFill>
              </a:rPr>
              <a:t>Chính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phủ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en-US" sz="2000" dirty="0" err="1">
                <a:solidFill>
                  <a:srgbClr val="C00000"/>
                </a:solidFill>
              </a:rPr>
              <a:t>Thủ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tướng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các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Phó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T.tg </a:t>
            </a:r>
            <a:endParaRPr lang="en-US" sz="2000" dirty="0">
              <a:solidFill>
                <a:srgbClr val="C00000"/>
              </a:solidFill>
              <a:latin typeface="Verdana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800000"/>
                </a:solidFill>
              </a:rPr>
              <a:t>- </a:t>
            </a:r>
            <a:r>
              <a:rPr lang="en-US" sz="2000" dirty="0" err="1" smtClean="0">
                <a:solidFill>
                  <a:srgbClr val="800000"/>
                </a:solidFill>
              </a:rPr>
              <a:t>Có</a:t>
            </a:r>
            <a:r>
              <a:rPr lang="en-US" sz="2000" dirty="0" smtClean="0">
                <a:solidFill>
                  <a:srgbClr val="800000"/>
                </a:solidFill>
              </a:rPr>
              <a:t> 18 </a:t>
            </a:r>
            <a:r>
              <a:rPr lang="en-US" sz="2000" dirty="0" err="1">
                <a:solidFill>
                  <a:srgbClr val="800000"/>
                </a:solidFill>
              </a:rPr>
              <a:t>bộ</a:t>
            </a:r>
            <a:r>
              <a:rPr lang="en-US" sz="2000" dirty="0">
                <a:solidFill>
                  <a:srgbClr val="800000"/>
                </a:solidFill>
              </a:rPr>
              <a:t>, 4 </a:t>
            </a:r>
            <a:r>
              <a:rPr lang="en-US" sz="2000" dirty="0" err="1">
                <a:solidFill>
                  <a:srgbClr val="800000"/>
                </a:solidFill>
              </a:rPr>
              <a:t>cơ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 err="1">
                <a:solidFill>
                  <a:srgbClr val="800000"/>
                </a:solidFill>
              </a:rPr>
              <a:t>quan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 err="1">
                <a:solidFill>
                  <a:srgbClr val="800000"/>
                </a:solidFill>
              </a:rPr>
              <a:t>ngang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 err="1">
                <a:solidFill>
                  <a:srgbClr val="800000"/>
                </a:solidFill>
              </a:rPr>
              <a:t>bộ</a:t>
            </a:r>
            <a:r>
              <a:rPr lang="en-US" sz="2000" dirty="0">
                <a:solidFill>
                  <a:srgbClr val="800000"/>
                </a:solidFill>
              </a:rPr>
              <a:t>, </a:t>
            </a:r>
            <a:r>
              <a:rPr lang="en-US" sz="2000" dirty="0" smtClean="0">
                <a:solidFill>
                  <a:srgbClr val="800000"/>
                </a:solidFill>
              </a:rPr>
              <a:t>             8 </a:t>
            </a:r>
            <a:r>
              <a:rPr lang="en-US" sz="2000" dirty="0" err="1">
                <a:solidFill>
                  <a:srgbClr val="800000"/>
                </a:solidFill>
              </a:rPr>
              <a:t>cơ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 err="1">
                <a:solidFill>
                  <a:srgbClr val="800000"/>
                </a:solidFill>
              </a:rPr>
              <a:t>quan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 err="1">
                <a:solidFill>
                  <a:srgbClr val="800000"/>
                </a:solidFill>
              </a:rPr>
              <a:t>trực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 err="1">
                <a:solidFill>
                  <a:srgbClr val="800000"/>
                </a:solidFill>
              </a:rPr>
              <a:t>thuộc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 err="1">
                <a:solidFill>
                  <a:srgbClr val="800000"/>
                </a:solidFill>
              </a:rPr>
              <a:t>chính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 err="1">
                <a:solidFill>
                  <a:srgbClr val="800000"/>
                </a:solidFill>
              </a:rPr>
              <a:t>phủ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Verdana" pitchFamily="34" charset="0"/>
              </a:rPr>
              <a:t> </a:t>
            </a:r>
            <a:endParaRPr lang="en-US" sz="1400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181279" name="Text Box 31"/>
          <p:cNvSpPr txBox="1">
            <a:spLocks noChangeArrowheads="1"/>
          </p:cNvSpPr>
          <p:nvPr/>
        </p:nvSpPr>
        <p:spPr bwMode="auto">
          <a:xfrm>
            <a:off x="533400" y="2949714"/>
            <a:ext cx="3810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Verdana" pitchFamily="34" charset="0"/>
              </a:rPr>
              <a:t>- </a:t>
            </a:r>
            <a:r>
              <a:rPr lang="en-US" sz="2000" b="1" dirty="0" err="1">
                <a:solidFill>
                  <a:srgbClr val="006600"/>
                </a:solidFill>
              </a:rPr>
              <a:t>C</a:t>
            </a:r>
            <a:r>
              <a:rPr lang="en-US" sz="2000" b="1" dirty="0" err="1" smtClean="0">
                <a:solidFill>
                  <a:srgbClr val="006600"/>
                </a:solidFill>
              </a:rPr>
              <a:t>ó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>
                <a:solidFill>
                  <a:srgbClr val="006600"/>
                </a:solidFill>
              </a:rPr>
              <a:t>63 </a:t>
            </a:r>
            <a:r>
              <a:rPr lang="en-US" sz="2000" b="1" dirty="0" err="1">
                <a:solidFill>
                  <a:srgbClr val="006600"/>
                </a:solidFill>
              </a:rPr>
              <a:t>tỉnh</a:t>
            </a:r>
            <a:r>
              <a:rPr lang="en-US" sz="2000" b="1" dirty="0">
                <a:solidFill>
                  <a:srgbClr val="006600"/>
                </a:solidFill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</a:rPr>
              <a:t>thành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phố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trực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thuộc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Trung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ương</a:t>
            </a:r>
            <a:r>
              <a:rPr lang="en-US" sz="1400" dirty="0" err="1" smtClean="0">
                <a:solidFill>
                  <a:srgbClr val="FFFFFF"/>
                </a:solidFill>
                <a:latin typeface="Verdana" pitchFamily="34" charset="0"/>
              </a:rPr>
              <a:t>t</a:t>
            </a:r>
            <a:endParaRPr lang="en-US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1280" name="Text Box 32"/>
          <p:cNvSpPr txBox="1">
            <a:spLocks noChangeArrowheads="1"/>
          </p:cNvSpPr>
          <p:nvPr/>
        </p:nvSpPr>
        <p:spPr bwMode="auto">
          <a:xfrm>
            <a:off x="609600" y="3849986"/>
            <a:ext cx="2895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- </a:t>
            </a:r>
            <a:r>
              <a:rPr lang="en-US" sz="2000" b="1" dirty="0" err="1" smtClean="0">
                <a:solidFill>
                  <a:srgbClr val="800000"/>
                </a:solidFill>
              </a:rPr>
              <a:t>Có</a:t>
            </a:r>
            <a:r>
              <a:rPr lang="en-US" sz="2000" b="1" dirty="0" smtClean="0">
                <a:solidFill>
                  <a:srgbClr val="800000"/>
                </a:solidFill>
              </a:rPr>
              <a:t> 713 </a:t>
            </a:r>
            <a:r>
              <a:rPr lang="en-US" sz="2000" b="1" dirty="0" err="1">
                <a:solidFill>
                  <a:srgbClr val="800000"/>
                </a:solidFill>
              </a:rPr>
              <a:t>huyện</a:t>
            </a:r>
            <a:r>
              <a:rPr lang="en-US" sz="2000" b="1" dirty="0">
                <a:solidFill>
                  <a:srgbClr val="800000"/>
                </a:solidFill>
              </a:rPr>
              <a:t>, </a:t>
            </a:r>
            <a:r>
              <a:rPr lang="en-US" sz="2000" b="1" dirty="0" err="1" smtClean="0">
                <a:solidFill>
                  <a:srgbClr val="800000"/>
                </a:solidFill>
              </a:rPr>
              <a:t>quận</a:t>
            </a:r>
            <a:r>
              <a:rPr lang="en-US" sz="2000" b="1" dirty="0" smtClean="0">
                <a:solidFill>
                  <a:srgbClr val="800000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Verdana" pitchFamily="34" charset="0"/>
              </a:rPr>
              <a:t>dd</a:t>
            </a:r>
            <a:r>
              <a:rPr lang="en-US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Verdana" pitchFamily="34" charset="0"/>
              </a:rPr>
              <a:t>Your Text</a:t>
            </a:r>
          </a:p>
        </p:txBody>
      </p:sp>
      <p:sp>
        <p:nvSpPr>
          <p:cNvPr id="181281" name="Text Box 33"/>
          <p:cNvSpPr txBox="1">
            <a:spLocks noChangeArrowheads="1"/>
          </p:cNvSpPr>
          <p:nvPr/>
        </p:nvSpPr>
        <p:spPr bwMode="auto">
          <a:xfrm>
            <a:off x="533400" y="4648200"/>
            <a:ext cx="35052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- </a:t>
            </a:r>
            <a:r>
              <a:rPr lang="en-US" sz="2000" b="1" dirty="0" err="1" smtClean="0">
                <a:solidFill>
                  <a:srgbClr val="0000FF"/>
                </a:solidFill>
              </a:rPr>
              <a:t>Có</a:t>
            </a:r>
            <a:r>
              <a:rPr lang="en-US" sz="2000" b="1" dirty="0" smtClean="0">
                <a:solidFill>
                  <a:srgbClr val="0000FF"/>
                </a:solidFill>
              </a:rPr>
              <a:t> 11.162 </a:t>
            </a:r>
            <a:r>
              <a:rPr lang="en-US" sz="2000" b="1" dirty="0" err="1" smtClean="0">
                <a:solidFill>
                  <a:srgbClr val="0000FF"/>
                </a:solidFill>
              </a:rPr>
              <a:t>xã</a:t>
            </a:r>
            <a:r>
              <a:rPr lang="en-US" sz="2000" b="1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phường</a:t>
            </a:r>
            <a:r>
              <a:rPr lang="en-US" sz="1400" dirty="0" err="1" smtClean="0">
                <a:solidFill>
                  <a:srgbClr val="FFFFFF"/>
                </a:solidFill>
                <a:latin typeface="Verdana" pitchFamily="34" charset="0"/>
              </a:rPr>
              <a:t>Your</a:t>
            </a:r>
            <a:r>
              <a:rPr lang="en-US" sz="1400" dirty="0" smtClean="0">
                <a:solidFill>
                  <a:srgbClr val="FFFFFF"/>
                </a:solidFill>
                <a:latin typeface="Verdana" pitchFamily="34" charset="0"/>
              </a:rPr>
              <a:t> Text</a:t>
            </a:r>
            <a:endParaRPr lang="en-US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grpSp>
        <p:nvGrpSpPr>
          <p:cNvPr id="181287" name="Group 39"/>
          <p:cNvGrpSpPr>
            <a:grpSpLocks/>
          </p:cNvGrpSpPr>
          <p:nvPr/>
        </p:nvGrpSpPr>
        <p:grpSpPr bwMode="auto">
          <a:xfrm>
            <a:off x="3329147" y="965486"/>
            <a:ext cx="5586253" cy="4444715"/>
            <a:chOff x="1702" y="1246"/>
            <a:chExt cx="3855" cy="2832"/>
          </a:xfrm>
        </p:grpSpPr>
        <p:sp>
          <p:nvSpPr>
            <p:cNvPr id="181252" name="Freeform 4"/>
            <p:cNvSpPr>
              <a:spLocks/>
            </p:cNvSpPr>
            <p:nvPr/>
          </p:nvSpPr>
          <p:spPr bwMode="gray">
            <a:xfrm>
              <a:off x="4877" y="3211"/>
              <a:ext cx="680" cy="866"/>
            </a:xfrm>
            <a:custGeom>
              <a:avLst/>
              <a:gdLst>
                <a:gd name="T0" fmla="*/ 399 w 847"/>
                <a:gd name="T1" fmla="*/ 1078 h 1079"/>
                <a:gd name="T2" fmla="*/ 0 w 847"/>
                <a:gd name="T3" fmla="*/ 459 h 1079"/>
                <a:gd name="T4" fmla="*/ 374 w 847"/>
                <a:gd name="T5" fmla="*/ 0 h 1079"/>
                <a:gd name="T6" fmla="*/ 846 w 847"/>
                <a:gd name="T7" fmla="*/ 536 h 1079"/>
                <a:gd name="T8" fmla="*/ 399 w 847"/>
                <a:gd name="T9" fmla="*/ 1078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7" h="1079">
                  <a:moveTo>
                    <a:pt x="399" y="1078"/>
                  </a:moveTo>
                  <a:lnTo>
                    <a:pt x="0" y="459"/>
                  </a:lnTo>
                  <a:lnTo>
                    <a:pt x="374" y="0"/>
                  </a:lnTo>
                  <a:lnTo>
                    <a:pt x="846" y="536"/>
                  </a:lnTo>
                  <a:lnTo>
                    <a:pt x="399" y="1078"/>
                  </a:lnTo>
                </a:path>
              </a:pathLst>
            </a:custGeom>
            <a:gradFill rotWithShape="0">
              <a:gsLst>
                <a:gs pos="0">
                  <a:srgbClr val="6666FF">
                    <a:gamma/>
                    <a:shade val="69804"/>
                    <a:invGamma/>
                  </a:srgbClr>
                </a:gs>
                <a:gs pos="100000">
                  <a:srgbClr val="6666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53" name="Freeform 5"/>
            <p:cNvSpPr>
              <a:spLocks/>
            </p:cNvSpPr>
            <p:nvPr/>
          </p:nvSpPr>
          <p:spPr bwMode="gray">
            <a:xfrm>
              <a:off x="2010" y="3211"/>
              <a:ext cx="3168" cy="369"/>
            </a:xfrm>
            <a:custGeom>
              <a:avLst/>
              <a:gdLst>
                <a:gd name="T0" fmla="*/ 0 w 3947"/>
                <a:gd name="T1" fmla="*/ 459 h 460"/>
                <a:gd name="T2" fmla="*/ 3573 w 3947"/>
                <a:gd name="T3" fmla="*/ 459 h 460"/>
                <a:gd name="T4" fmla="*/ 3946 w 3947"/>
                <a:gd name="T5" fmla="*/ 0 h 460"/>
                <a:gd name="T6" fmla="*/ 505 w 3947"/>
                <a:gd name="T7" fmla="*/ 0 h 460"/>
                <a:gd name="T8" fmla="*/ 0 w 3947"/>
                <a:gd name="T9" fmla="*/ 459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7" h="460">
                  <a:moveTo>
                    <a:pt x="0" y="459"/>
                  </a:moveTo>
                  <a:lnTo>
                    <a:pt x="3573" y="459"/>
                  </a:lnTo>
                  <a:lnTo>
                    <a:pt x="3946" y="0"/>
                  </a:lnTo>
                  <a:lnTo>
                    <a:pt x="505" y="0"/>
                  </a:lnTo>
                  <a:lnTo>
                    <a:pt x="0" y="459"/>
                  </a:lnTo>
                </a:path>
              </a:pathLst>
            </a:cu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54" name="Freeform 6"/>
            <p:cNvSpPr>
              <a:spLocks/>
            </p:cNvSpPr>
            <p:nvPr/>
          </p:nvSpPr>
          <p:spPr bwMode="gray">
            <a:xfrm>
              <a:off x="1702" y="3578"/>
              <a:ext cx="3497" cy="500"/>
            </a:xfrm>
            <a:custGeom>
              <a:avLst/>
              <a:gdLst>
                <a:gd name="T0" fmla="*/ 383 w 4357"/>
                <a:gd name="T1" fmla="*/ 0 h 623"/>
                <a:gd name="T2" fmla="*/ 3954 w 4357"/>
                <a:gd name="T3" fmla="*/ 0 h 623"/>
                <a:gd name="T4" fmla="*/ 4356 w 4357"/>
                <a:gd name="T5" fmla="*/ 622 h 623"/>
                <a:gd name="T6" fmla="*/ 0 w 4357"/>
                <a:gd name="T7" fmla="*/ 622 h 623"/>
                <a:gd name="T8" fmla="*/ 383 w 4357"/>
                <a:gd name="T9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7" h="623">
                  <a:moveTo>
                    <a:pt x="383" y="0"/>
                  </a:moveTo>
                  <a:lnTo>
                    <a:pt x="3954" y="0"/>
                  </a:lnTo>
                  <a:lnTo>
                    <a:pt x="4356" y="622"/>
                  </a:lnTo>
                  <a:lnTo>
                    <a:pt x="0" y="622"/>
                  </a:lnTo>
                  <a:lnTo>
                    <a:pt x="383" y="0"/>
                  </a:lnTo>
                </a:path>
              </a:pathLst>
            </a:custGeom>
            <a:gradFill rotWithShape="0">
              <a:gsLst>
                <a:gs pos="0">
                  <a:srgbClr val="6666FF">
                    <a:gamma/>
                    <a:tint val="66667"/>
                    <a:invGamma/>
                  </a:srgbClr>
                </a:gs>
                <a:gs pos="100000">
                  <a:srgbClr val="6666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55" name="Freeform 7"/>
            <p:cNvSpPr>
              <a:spLocks/>
            </p:cNvSpPr>
            <p:nvPr/>
          </p:nvSpPr>
          <p:spPr bwMode="gray">
            <a:xfrm>
              <a:off x="4522" y="2721"/>
              <a:ext cx="601" cy="784"/>
            </a:xfrm>
            <a:custGeom>
              <a:avLst/>
              <a:gdLst>
                <a:gd name="T0" fmla="*/ 382 w 749"/>
                <a:gd name="T1" fmla="*/ 976 h 977"/>
                <a:gd name="T2" fmla="*/ 0 w 749"/>
                <a:gd name="T3" fmla="*/ 342 h 977"/>
                <a:gd name="T4" fmla="*/ 280 w 749"/>
                <a:gd name="T5" fmla="*/ 0 h 977"/>
                <a:gd name="T6" fmla="*/ 748 w 749"/>
                <a:gd name="T7" fmla="*/ 538 h 977"/>
                <a:gd name="T8" fmla="*/ 382 w 749"/>
                <a:gd name="T9" fmla="*/ 976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7">
                  <a:moveTo>
                    <a:pt x="382" y="976"/>
                  </a:moveTo>
                  <a:lnTo>
                    <a:pt x="0" y="342"/>
                  </a:lnTo>
                  <a:lnTo>
                    <a:pt x="280" y="0"/>
                  </a:lnTo>
                  <a:lnTo>
                    <a:pt x="748" y="538"/>
                  </a:lnTo>
                  <a:lnTo>
                    <a:pt x="382" y="976"/>
                  </a:lnTo>
                </a:path>
              </a:pathLst>
            </a:custGeom>
            <a:gradFill rotWithShape="0">
              <a:gsLst>
                <a:gs pos="0">
                  <a:srgbClr val="00CC99">
                    <a:gamma/>
                    <a:shade val="72941"/>
                    <a:invGamma/>
                  </a:srgbClr>
                </a:gs>
                <a:gs pos="100000">
                  <a:srgbClr val="00CC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56" name="Freeform 8"/>
            <p:cNvSpPr>
              <a:spLocks/>
            </p:cNvSpPr>
            <p:nvPr/>
          </p:nvSpPr>
          <p:spPr bwMode="gray">
            <a:xfrm>
              <a:off x="2370" y="2721"/>
              <a:ext cx="2380" cy="276"/>
            </a:xfrm>
            <a:custGeom>
              <a:avLst/>
              <a:gdLst>
                <a:gd name="T0" fmla="*/ 0 w 2964"/>
                <a:gd name="T1" fmla="*/ 343 h 344"/>
                <a:gd name="T2" fmla="*/ 2684 w 2964"/>
                <a:gd name="T3" fmla="*/ 343 h 344"/>
                <a:gd name="T4" fmla="*/ 2963 w 2964"/>
                <a:gd name="T5" fmla="*/ 0 h 344"/>
                <a:gd name="T6" fmla="*/ 531 w 2964"/>
                <a:gd name="T7" fmla="*/ 1 h 344"/>
                <a:gd name="T8" fmla="*/ 0 w 2964"/>
                <a:gd name="T9" fmla="*/ 34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4" h="344">
                  <a:moveTo>
                    <a:pt x="0" y="343"/>
                  </a:moveTo>
                  <a:lnTo>
                    <a:pt x="2684" y="343"/>
                  </a:lnTo>
                  <a:lnTo>
                    <a:pt x="2963" y="0"/>
                  </a:lnTo>
                  <a:lnTo>
                    <a:pt x="531" y="1"/>
                  </a:lnTo>
                  <a:lnTo>
                    <a:pt x="0" y="343"/>
                  </a:lnTo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00CC99">
                    <a:gamma/>
                    <a:shade val="4431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57" name="Freeform 9"/>
            <p:cNvSpPr>
              <a:spLocks/>
            </p:cNvSpPr>
            <p:nvPr/>
          </p:nvSpPr>
          <p:spPr bwMode="gray">
            <a:xfrm>
              <a:off x="2069" y="2996"/>
              <a:ext cx="2763" cy="509"/>
            </a:xfrm>
            <a:custGeom>
              <a:avLst/>
              <a:gdLst>
                <a:gd name="T0" fmla="*/ 0 w 3443"/>
                <a:gd name="T1" fmla="*/ 633 h 634"/>
                <a:gd name="T2" fmla="*/ 3442 w 3443"/>
                <a:gd name="T3" fmla="*/ 633 h 634"/>
                <a:gd name="T4" fmla="*/ 3060 w 3443"/>
                <a:gd name="T5" fmla="*/ 0 h 634"/>
                <a:gd name="T6" fmla="*/ 377 w 3443"/>
                <a:gd name="T7" fmla="*/ 0 h 634"/>
                <a:gd name="T8" fmla="*/ 0 w 3443"/>
                <a:gd name="T9" fmla="*/ 633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3" h="634">
                  <a:moveTo>
                    <a:pt x="0" y="633"/>
                  </a:moveTo>
                  <a:lnTo>
                    <a:pt x="3442" y="633"/>
                  </a:lnTo>
                  <a:lnTo>
                    <a:pt x="3060" y="0"/>
                  </a:lnTo>
                  <a:lnTo>
                    <a:pt x="377" y="0"/>
                  </a:lnTo>
                  <a:lnTo>
                    <a:pt x="0" y="633"/>
                  </a:lnTo>
                </a:path>
              </a:pathLst>
            </a:custGeom>
            <a:gradFill rotWithShape="0">
              <a:gsLst>
                <a:gs pos="0">
                  <a:srgbClr val="00CC99">
                    <a:gamma/>
                    <a:tint val="47451"/>
                    <a:invGamma/>
                  </a:srgbClr>
                </a:gs>
                <a:gs pos="100000">
                  <a:srgbClr val="00CC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58" name="Freeform 10"/>
            <p:cNvSpPr>
              <a:spLocks/>
            </p:cNvSpPr>
            <p:nvPr/>
          </p:nvSpPr>
          <p:spPr bwMode="gray">
            <a:xfrm>
              <a:off x="4167" y="2236"/>
              <a:ext cx="526" cy="681"/>
            </a:xfrm>
            <a:custGeom>
              <a:avLst/>
              <a:gdLst>
                <a:gd name="T0" fmla="*/ 0 w 655"/>
                <a:gd name="T1" fmla="*/ 230 h 849"/>
                <a:gd name="T2" fmla="*/ 387 w 655"/>
                <a:gd name="T3" fmla="*/ 848 h 849"/>
                <a:gd name="T4" fmla="*/ 654 w 655"/>
                <a:gd name="T5" fmla="*/ 531 h 849"/>
                <a:gd name="T6" fmla="*/ 188 w 655"/>
                <a:gd name="T7" fmla="*/ 0 h 849"/>
                <a:gd name="T8" fmla="*/ 0 w 655"/>
                <a:gd name="T9" fmla="*/ 23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849">
                  <a:moveTo>
                    <a:pt x="0" y="230"/>
                  </a:moveTo>
                  <a:lnTo>
                    <a:pt x="387" y="848"/>
                  </a:lnTo>
                  <a:lnTo>
                    <a:pt x="654" y="531"/>
                  </a:lnTo>
                  <a:lnTo>
                    <a:pt x="188" y="0"/>
                  </a:lnTo>
                  <a:lnTo>
                    <a:pt x="0" y="230"/>
                  </a:lnTo>
                </a:path>
              </a:pathLst>
            </a:custGeom>
            <a:gradFill rotWithShape="1">
              <a:gsLst>
                <a:gs pos="0">
                  <a:srgbClr val="F4A70C">
                    <a:gamma/>
                    <a:shade val="72941"/>
                    <a:invGamma/>
                  </a:srgbClr>
                </a:gs>
                <a:gs pos="100000">
                  <a:srgbClr val="F4A70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59" name="Freeform 11"/>
            <p:cNvSpPr>
              <a:spLocks/>
            </p:cNvSpPr>
            <p:nvPr/>
          </p:nvSpPr>
          <p:spPr bwMode="gray">
            <a:xfrm>
              <a:off x="2728" y="2236"/>
              <a:ext cx="1589" cy="184"/>
            </a:xfrm>
            <a:custGeom>
              <a:avLst/>
              <a:gdLst>
                <a:gd name="T0" fmla="*/ 0 w 1980"/>
                <a:gd name="T1" fmla="*/ 228 h 229"/>
                <a:gd name="T2" fmla="*/ 1791 w 1980"/>
                <a:gd name="T3" fmla="*/ 228 h 229"/>
                <a:gd name="T4" fmla="*/ 1979 w 1980"/>
                <a:gd name="T5" fmla="*/ 0 h 229"/>
                <a:gd name="T6" fmla="*/ 500 w 1980"/>
                <a:gd name="T7" fmla="*/ 0 h 229"/>
                <a:gd name="T8" fmla="*/ 0 w 1980"/>
                <a:gd name="T9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0" h="229">
                  <a:moveTo>
                    <a:pt x="0" y="228"/>
                  </a:moveTo>
                  <a:lnTo>
                    <a:pt x="1791" y="228"/>
                  </a:lnTo>
                  <a:lnTo>
                    <a:pt x="1979" y="0"/>
                  </a:lnTo>
                  <a:lnTo>
                    <a:pt x="500" y="0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rgbClr val="F4A70C"/>
                </a:gs>
                <a:gs pos="100000">
                  <a:srgbClr val="F4A70C">
                    <a:gamma/>
                    <a:shade val="4745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60" name="Freeform 12"/>
            <p:cNvSpPr>
              <a:spLocks/>
            </p:cNvSpPr>
            <p:nvPr/>
          </p:nvSpPr>
          <p:spPr bwMode="gray">
            <a:xfrm>
              <a:off x="2422" y="2419"/>
              <a:ext cx="2056" cy="498"/>
            </a:xfrm>
            <a:custGeom>
              <a:avLst/>
              <a:gdLst>
                <a:gd name="T0" fmla="*/ 0 w 2561"/>
                <a:gd name="T1" fmla="*/ 620 h 621"/>
                <a:gd name="T2" fmla="*/ 2560 w 2561"/>
                <a:gd name="T3" fmla="*/ 620 h 621"/>
                <a:gd name="T4" fmla="*/ 2172 w 2561"/>
                <a:gd name="T5" fmla="*/ 0 h 621"/>
                <a:gd name="T6" fmla="*/ 382 w 2561"/>
                <a:gd name="T7" fmla="*/ 0 h 621"/>
                <a:gd name="T8" fmla="*/ 0 w 2561"/>
                <a:gd name="T9" fmla="*/ 62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1" h="621">
                  <a:moveTo>
                    <a:pt x="0" y="620"/>
                  </a:moveTo>
                  <a:lnTo>
                    <a:pt x="2560" y="620"/>
                  </a:lnTo>
                  <a:lnTo>
                    <a:pt x="2172" y="0"/>
                  </a:lnTo>
                  <a:lnTo>
                    <a:pt x="382" y="0"/>
                  </a:lnTo>
                  <a:lnTo>
                    <a:pt x="0" y="620"/>
                  </a:lnTo>
                </a:path>
              </a:pathLst>
            </a:custGeom>
            <a:gradFill rotWithShape="0">
              <a:gsLst>
                <a:gs pos="0">
                  <a:srgbClr val="F4A70C">
                    <a:gamma/>
                    <a:tint val="47451"/>
                    <a:invGamma/>
                  </a:srgbClr>
                </a:gs>
                <a:gs pos="100000">
                  <a:srgbClr val="F4A70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61" name="Freeform 13"/>
            <p:cNvSpPr>
              <a:spLocks/>
            </p:cNvSpPr>
            <p:nvPr/>
          </p:nvSpPr>
          <p:spPr bwMode="gray">
            <a:xfrm>
              <a:off x="3808" y="1744"/>
              <a:ext cx="453" cy="593"/>
            </a:xfrm>
            <a:custGeom>
              <a:avLst/>
              <a:gdLst>
                <a:gd name="T0" fmla="*/ 385 w 564"/>
                <a:gd name="T1" fmla="*/ 737 h 738"/>
                <a:gd name="T2" fmla="*/ 563 w 564"/>
                <a:gd name="T3" fmla="*/ 527 h 738"/>
                <a:gd name="T4" fmla="*/ 97 w 564"/>
                <a:gd name="T5" fmla="*/ 0 h 738"/>
                <a:gd name="T6" fmla="*/ 0 w 564"/>
                <a:gd name="T7" fmla="*/ 111 h 738"/>
                <a:gd name="T8" fmla="*/ 385 w 564"/>
                <a:gd name="T9" fmla="*/ 737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738">
                  <a:moveTo>
                    <a:pt x="385" y="737"/>
                  </a:moveTo>
                  <a:lnTo>
                    <a:pt x="563" y="527"/>
                  </a:lnTo>
                  <a:lnTo>
                    <a:pt x="97" y="0"/>
                  </a:lnTo>
                  <a:lnTo>
                    <a:pt x="0" y="111"/>
                  </a:lnTo>
                  <a:lnTo>
                    <a:pt x="385" y="737"/>
                  </a:lnTo>
                </a:path>
              </a:pathLst>
            </a:custGeom>
            <a:gradFill rotWithShape="0">
              <a:gsLst>
                <a:gs pos="0">
                  <a:srgbClr val="C247FF">
                    <a:gamma/>
                    <a:shade val="79216"/>
                    <a:invGamma/>
                  </a:srgbClr>
                </a:gs>
                <a:gs pos="100000">
                  <a:srgbClr val="C247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62" name="Freeform 14"/>
            <p:cNvSpPr>
              <a:spLocks/>
            </p:cNvSpPr>
            <p:nvPr/>
          </p:nvSpPr>
          <p:spPr bwMode="gray">
            <a:xfrm>
              <a:off x="3092" y="1744"/>
              <a:ext cx="793" cy="89"/>
            </a:xfrm>
            <a:custGeom>
              <a:avLst/>
              <a:gdLst>
                <a:gd name="T0" fmla="*/ 0 w 987"/>
                <a:gd name="T1" fmla="*/ 109 h 110"/>
                <a:gd name="T2" fmla="*/ 889 w 987"/>
                <a:gd name="T3" fmla="*/ 109 h 110"/>
                <a:gd name="T4" fmla="*/ 986 w 987"/>
                <a:gd name="T5" fmla="*/ 0 h 110"/>
                <a:gd name="T6" fmla="*/ 308 w 987"/>
                <a:gd name="T7" fmla="*/ 0 h 110"/>
                <a:gd name="T8" fmla="*/ 0 w 987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7" h="110">
                  <a:moveTo>
                    <a:pt x="0" y="109"/>
                  </a:moveTo>
                  <a:lnTo>
                    <a:pt x="889" y="109"/>
                  </a:lnTo>
                  <a:lnTo>
                    <a:pt x="986" y="0"/>
                  </a:lnTo>
                  <a:lnTo>
                    <a:pt x="308" y="0"/>
                  </a:lnTo>
                  <a:lnTo>
                    <a:pt x="0" y="109"/>
                  </a:lnTo>
                </a:path>
              </a:pathLst>
            </a:custGeom>
            <a:gradFill rotWithShape="0">
              <a:gsLst>
                <a:gs pos="0">
                  <a:srgbClr val="C247FF"/>
                </a:gs>
                <a:gs pos="100000">
                  <a:srgbClr val="C247FF">
                    <a:gamma/>
                    <a:shade val="5098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63" name="Freeform 15"/>
            <p:cNvSpPr>
              <a:spLocks/>
            </p:cNvSpPr>
            <p:nvPr/>
          </p:nvSpPr>
          <p:spPr bwMode="gray">
            <a:xfrm>
              <a:off x="2780" y="1832"/>
              <a:ext cx="1339" cy="505"/>
            </a:xfrm>
            <a:custGeom>
              <a:avLst/>
              <a:gdLst>
                <a:gd name="T0" fmla="*/ 0 w 1669"/>
                <a:gd name="T1" fmla="*/ 628 h 629"/>
                <a:gd name="T2" fmla="*/ 1668 w 1669"/>
                <a:gd name="T3" fmla="*/ 628 h 629"/>
                <a:gd name="T4" fmla="*/ 1281 w 1669"/>
                <a:gd name="T5" fmla="*/ 0 h 629"/>
                <a:gd name="T6" fmla="*/ 388 w 1669"/>
                <a:gd name="T7" fmla="*/ 0 h 629"/>
                <a:gd name="T8" fmla="*/ 0 w 1669"/>
                <a:gd name="T9" fmla="*/ 628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9" h="629">
                  <a:moveTo>
                    <a:pt x="0" y="628"/>
                  </a:moveTo>
                  <a:lnTo>
                    <a:pt x="1668" y="628"/>
                  </a:lnTo>
                  <a:lnTo>
                    <a:pt x="1281" y="0"/>
                  </a:lnTo>
                  <a:lnTo>
                    <a:pt x="388" y="0"/>
                  </a:lnTo>
                  <a:lnTo>
                    <a:pt x="0" y="628"/>
                  </a:lnTo>
                </a:path>
              </a:pathLst>
            </a:custGeom>
            <a:gradFill rotWithShape="0">
              <a:gsLst>
                <a:gs pos="0">
                  <a:srgbClr val="C247FF">
                    <a:gamma/>
                    <a:tint val="50196"/>
                    <a:invGamma/>
                  </a:srgbClr>
                </a:gs>
                <a:gs pos="100000">
                  <a:srgbClr val="C247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64" name="Freeform 16"/>
            <p:cNvSpPr>
              <a:spLocks/>
            </p:cNvSpPr>
            <p:nvPr/>
          </p:nvSpPr>
          <p:spPr bwMode="gray">
            <a:xfrm>
              <a:off x="3446" y="1294"/>
              <a:ext cx="383" cy="502"/>
            </a:xfrm>
            <a:custGeom>
              <a:avLst/>
              <a:gdLst>
                <a:gd name="T0" fmla="*/ 387 w 477"/>
                <a:gd name="T1" fmla="*/ 624 h 625"/>
                <a:gd name="T2" fmla="*/ 476 w 477"/>
                <a:gd name="T3" fmla="*/ 527 h 625"/>
                <a:gd name="T4" fmla="*/ 0 w 477"/>
                <a:gd name="T5" fmla="*/ 0 h 625"/>
                <a:gd name="T6" fmla="*/ 387 w 477"/>
                <a:gd name="T7" fmla="*/ 62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7" h="625">
                  <a:moveTo>
                    <a:pt x="387" y="624"/>
                  </a:moveTo>
                  <a:lnTo>
                    <a:pt x="476" y="527"/>
                  </a:lnTo>
                  <a:lnTo>
                    <a:pt x="0" y="0"/>
                  </a:lnTo>
                  <a:lnTo>
                    <a:pt x="387" y="624"/>
                  </a:lnTo>
                </a:path>
              </a:pathLst>
            </a:custGeom>
            <a:gradFill rotWithShape="0">
              <a:gsLst>
                <a:gs pos="0">
                  <a:srgbClr val="0066FF">
                    <a:gamma/>
                    <a:shade val="79216"/>
                    <a:invGamma/>
                  </a:srgbClr>
                </a:gs>
                <a:gs pos="100000">
                  <a:srgbClr val="0066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65" name="Freeform 17"/>
            <p:cNvSpPr>
              <a:spLocks/>
            </p:cNvSpPr>
            <p:nvPr/>
          </p:nvSpPr>
          <p:spPr bwMode="gray">
            <a:xfrm>
              <a:off x="3136" y="1246"/>
              <a:ext cx="621" cy="502"/>
            </a:xfrm>
            <a:custGeom>
              <a:avLst/>
              <a:gdLst>
                <a:gd name="T0" fmla="*/ 0 w 773"/>
                <a:gd name="T1" fmla="*/ 624 h 625"/>
                <a:gd name="T2" fmla="*/ 772 w 773"/>
                <a:gd name="T3" fmla="*/ 624 h 625"/>
                <a:gd name="T4" fmla="*/ 387 w 773"/>
                <a:gd name="T5" fmla="*/ 0 h 625"/>
                <a:gd name="T6" fmla="*/ 0 w 773"/>
                <a:gd name="T7" fmla="*/ 62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625">
                  <a:moveTo>
                    <a:pt x="0" y="624"/>
                  </a:moveTo>
                  <a:lnTo>
                    <a:pt x="772" y="624"/>
                  </a:lnTo>
                  <a:lnTo>
                    <a:pt x="387" y="0"/>
                  </a:lnTo>
                  <a:lnTo>
                    <a:pt x="0" y="624"/>
                  </a:lnTo>
                </a:path>
              </a:pathLst>
            </a:custGeom>
            <a:gradFill rotWithShape="0">
              <a:gsLst>
                <a:gs pos="0">
                  <a:srgbClr val="0066FF">
                    <a:gamma/>
                    <a:tint val="38039"/>
                    <a:invGamma/>
                  </a:srgbClr>
                </a:gs>
                <a:gs pos="100000">
                  <a:srgbClr val="0066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82" name="Text Box 34"/>
            <p:cNvSpPr txBox="1">
              <a:spLocks noChangeArrowheads="1"/>
            </p:cNvSpPr>
            <p:nvPr/>
          </p:nvSpPr>
          <p:spPr bwMode="gray">
            <a:xfrm>
              <a:off x="3249" y="1447"/>
              <a:ext cx="403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TW</a:t>
              </a:r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1283" name="Text Box 35"/>
            <p:cNvSpPr txBox="1">
              <a:spLocks noChangeArrowheads="1"/>
            </p:cNvSpPr>
            <p:nvPr/>
          </p:nvSpPr>
          <p:spPr bwMode="gray">
            <a:xfrm>
              <a:off x="3033" y="1981"/>
              <a:ext cx="964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Bộ</a:t>
              </a:r>
              <a:r>
                <a:rPr lang="en-US" sz="2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 </a:t>
              </a:r>
              <a:r>
                <a:rPr lang="en-US" sz="20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Ngành</a:t>
              </a:r>
              <a:endPara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1284" name="Text Box 36"/>
            <p:cNvSpPr txBox="1">
              <a:spLocks noChangeArrowheads="1"/>
            </p:cNvSpPr>
            <p:nvPr/>
          </p:nvSpPr>
          <p:spPr bwMode="gray">
            <a:xfrm>
              <a:off x="2717" y="2564"/>
              <a:ext cx="1713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Tỉnh</a:t>
              </a:r>
              <a:r>
                <a:rPr lang="en-US" sz="2000" b="1" dirty="0" smtClean="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 </a:t>
              </a:r>
              <a:r>
                <a:rPr lang="en-US" sz="2000" b="1" dirty="0" err="1" smtClean="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Thành</a:t>
              </a:r>
              <a:r>
                <a:rPr lang="en-US" sz="2000" b="1" dirty="0" smtClean="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2000" b="1" dirty="0" err="1" smtClean="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phố</a:t>
              </a:r>
              <a:endParaRPr lang="en-US" sz="2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1285" name="Text Box 37"/>
            <p:cNvSpPr txBox="1">
              <a:spLocks noChangeArrowheads="1"/>
            </p:cNvSpPr>
            <p:nvPr/>
          </p:nvSpPr>
          <p:spPr bwMode="gray">
            <a:xfrm>
              <a:off x="2349" y="3107"/>
              <a:ext cx="2133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Quận</a:t>
              </a:r>
              <a:r>
                <a: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 </a:t>
              </a:r>
              <a:r>
                <a:rPr lang="en-US" sz="200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Huyện</a:t>
              </a:r>
              <a:r>
                <a: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 </a:t>
              </a:r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8600" y="5460593"/>
            <a:ext cx="8915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+ </a:t>
            </a:r>
            <a:r>
              <a:rPr lang="en-US" sz="2000" dirty="0" err="1" smtClean="0">
                <a:solidFill>
                  <a:srgbClr val="FF0000"/>
                </a:solidFill>
              </a:rPr>
              <a:t>Tổng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số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biên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chế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công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chức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trong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bộ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máy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hành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chính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nhà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nước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từ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TW  </a:t>
            </a:r>
            <a:r>
              <a:rPr lang="en-US" sz="2000" dirty="0" err="1" smtClean="0">
                <a:solidFill>
                  <a:srgbClr val="FF0000"/>
                </a:solidFill>
              </a:rPr>
              <a:t>đến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cấp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huyện</a:t>
            </a:r>
            <a:r>
              <a:rPr lang="en-US" sz="2000" dirty="0">
                <a:solidFill>
                  <a:srgbClr val="FF0000"/>
                </a:solidFill>
              </a:rPr>
              <a:t> (</a:t>
            </a:r>
            <a:r>
              <a:rPr lang="en-US" sz="2000" dirty="0" err="1">
                <a:solidFill>
                  <a:srgbClr val="FF0000"/>
                </a:solidFill>
              </a:rPr>
              <a:t>không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gồm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Công</a:t>
            </a:r>
            <a:r>
              <a:rPr lang="en-US" sz="2000" dirty="0" smtClean="0">
                <a:solidFill>
                  <a:srgbClr val="FF0000"/>
                </a:solidFill>
              </a:rPr>
              <a:t> an, </a:t>
            </a:r>
            <a:r>
              <a:rPr lang="en-US" sz="2000" dirty="0" err="1" smtClean="0">
                <a:solidFill>
                  <a:srgbClr val="FF0000"/>
                </a:solidFill>
              </a:rPr>
              <a:t>Quân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đội</a:t>
            </a:r>
            <a:r>
              <a:rPr lang="en-US" sz="2000" dirty="0" smtClean="0">
                <a:solidFill>
                  <a:srgbClr val="FF0000"/>
                </a:solidFill>
              </a:rPr>
              <a:t>) </a:t>
            </a:r>
            <a:r>
              <a:rPr lang="en-US" sz="2000" dirty="0" err="1">
                <a:solidFill>
                  <a:srgbClr val="FF0000"/>
                </a:solidFill>
              </a:rPr>
              <a:t>là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gần</a:t>
            </a:r>
            <a:r>
              <a:rPr lang="en-US" sz="2000" b="1" dirty="0">
                <a:solidFill>
                  <a:srgbClr val="FF0000"/>
                </a:solidFill>
              </a:rPr>
              <a:t> 270 </a:t>
            </a:r>
            <a:r>
              <a:rPr lang="en-US" sz="2000" b="1" dirty="0" err="1">
                <a:solidFill>
                  <a:srgbClr val="FF0000"/>
                </a:solidFill>
              </a:rPr>
              <a:t>nghìn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người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+ </a:t>
            </a:r>
            <a:r>
              <a:rPr lang="en-US" sz="2000" dirty="0" err="1">
                <a:solidFill>
                  <a:schemeClr val="tx2"/>
                </a:solidFill>
              </a:rPr>
              <a:t>Công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chức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viên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chức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NN: </a:t>
            </a:r>
            <a:r>
              <a:rPr lang="en-US" sz="2000" dirty="0" err="1">
                <a:solidFill>
                  <a:schemeClr val="tx2"/>
                </a:solidFill>
              </a:rPr>
              <a:t>khoảng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3 </a:t>
            </a:r>
            <a:r>
              <a:rPr lang="en-US" sz="2000" b="1" dirty="0" err="1">
                <a:solidFill>
                  <a:schemeClr val="tx2"/>
                </a:solidFill>
              </a:rPr>
              <a:t>triệu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người</a:t>
            </a:r>
            <a:r>
              <a:rPr lang="en-US" sz="2000" dirty="0" smtClean="0">
                <a:solidFill>
                  <a:schemeClr val="tx2"/>
                </a:solidFill>
              </a:rPr>
              <a:t>, </a:t>
            </a:r>
            <a:r>
              <a:rPr lang="en-US" sz="2000" b="1" dirty="0" smtClean="0">
                <a:solidFill>
                  <a:schemeClr val="tx2"/>
                </a:solidFill>
              </a:rPr>
              <a:t>~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43,5 </a:t>
            </a:r>
            <a:r>
              <a:rPr lang="en-US" sz="2000" dirty="0">
                <a:solidFill>
                  <a:schemeClr val="tx2"/>
                </a:solidFill>
              </a:rPr>
              <a:t>CCVC/</a:t>
            </a:r>
            <a:r>
              <a:rPr lang="en-US" sz="2000" b="1" dirty="0">
                <a:solidFill>
                  <a:schemeClr val="tx2"/>
                </a:solidFill>
              </a:rPr>
              <a:t>1.000 </a:t>
            </a:r>
            <a:r>
              <a:rPr lang="en-US" sz="2000" dirty="0" err="1">
                <a:solidFill>
                  <a:schemeClr val="tx2"/>
                </a:solidFill>
              </a:rPr>
              <a:t>dân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4626114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Cán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bộ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xã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thôn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tổ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DP </a:t>
            </a:r>
            <a:r>
              <a:rPr lang="en-US" sz="2000" dirty="0" err="1" smtClean="0">
                <a:solidFill>
                  <a:srgbClr val="FFFF00"/>
                </a:solidFill>
              </a:rPr>
              <a:t>gần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1,3 </a:t>
            </a:r>
            <a:r>
              <a:rPr lang="en-US" sz="2000" b="1" dirty="0" err="1">
                <a:solidFill>
                  <a:srgbClr val="FFFF00"/>
                </a:solidFill>
              </a:rPr>
              <a:t>triệu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người</a:t>
            </a:r>
            <a:r>
              <a:rPr lang="en-US" sz="2000" dirty="0" smtClean="0">
                <a:solidFill>
                  <a:srgbClr val="FFFF00"/>
                </a:solidFill>
              </a:rPr>
              <a:t>,  chi </a:t>
            </a:r>
            <a:r>
              <a:rPr lang="en-US" sz="2000" dirty="0" err="1">
                <a:solidFill>
                  <a:srgbClr val="FFFF00"/>
                </a:solidFill>
              </a:rPr>
              <a:t>trả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</a:rPr>
              <a:t>lương</a:t>
            </a:r>
            <a:r>
              <a:rPr lang="en-US" sz="2000" dirty="0" smtClean="0">
                <a:solidFill>
                  <a:srgbClr val="FFFF00"/>
                </a:solidFill>
              </a:rPr>
              <a:t>: </a:t>
            </a:r>
            <a:r>
              <a:rPr lang="en-US" sz="2000" dirty="0" err="1" smtClean="0">
                <a:solidFill>
                  <a:srgbClr val="FFFF00"/>
                </a:solidFill>
              </a:rPr>
              <a:t>gần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32.400 </a:t>
            </a:r>
            <a:r>
              <a:rPr lang="en-US" sz="2000" b="1" dirty="0" err="1">
                <a:solidFill>
                  <a:srgbClr val="FFFF00"/>
                </a:solidFill>
              </a:rPr>
              <a:t>tỷ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đồng</a:t>
            </a:r>
            <a:r>
              <a:rPr lang="en-US" sz="2000" dirty="0" smtClean="0">
                <a:solidFill>
                  <a:srgbClr val="FFFF00"/>
                </a:solidFill>
              </a:rPr>
              <a:t>/</a:t>
            </a:r>
            <a:r>
              <a:rPr lang="en-US" sz="2000" dirty="0" err="1" smtClean="0">
                <a:solidFill>
                  <a:srgbClr val="FFFF00"/>
                </a:solidFill>
              </a:rPr>
              <a:t>năm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8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219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 err="1" smtClean="0"/>
              <a:t>Ưu</a:t>
            </a:r>
            <a:r>
              <a:rPr lang="en-US" sz="2400" dirty="0" smtClean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 smtClean="0"/>
              <a:t>chức</a:t>
            </a:r>
            <a:r>
              <a:rPr lang="en-US" sz="2400" dirty="0" smtClean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1924" name="Freeform 4"/>
          <p:cNvSpPr>
            <a:spLocks/>
          </p:cNvSpPr>
          <p:nvPr/>
        </p:nvSpPr>
        <p:spPr bwMode="gray">
          <a:xfrm>
            <a:off x="750570" y="1935163"/>
            <a:ext cx="2221230" cy="1280456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5" name="Freeform 5"/>
          <p:cNvSpPr>
            <a:spLocks/>
          </p:cNvSpPr>
          <p:nvPr/>
        </p:nvSpPr>
        <p:spPr bwMode="gray">
          <a:xfrm rot="10800000">
            <a:off x="6265545" y="639763"/>
            <a:ext cx="2116455" cy="1280456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gray">
          <a:xfrm>
            <a:off x="876618" y="852344"/>
            <a:ext cx="7292340" cy="2149619"/>
          </a:xfrm>
          <a:prstGeom prst="rect">
            <a:avLst/>
          </a:prstGeom>
          <a:solidFill>
            <a:srgbClr val="006699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927" name="Freeform 7"/>
          <p:cNvSpPr>
            <a:spLocks/>
          </p:cNvSpPr>
          <p:nvPr/>
        </p:nvSpPr>
        <p:spPr bwMode="gray">
          <a:xfrm>
            <a:off x="228600" y="5272744"/>
            <a:ext cx="2221230" cy="1280456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1928" name="Freeform 8"/>
          <p:cNvSpPr>
            <a:spLocks/>
          </p:cNvSpPr>
          <p:nvPr/>
        </p:nvSpPr>
        <p:spPr bwMode="gray">
          <a:xfrm rot="10800000">
            <a:off x="6798945" y="3429000"/>
            <a:ext cx="2116455" cy="1428201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gray">
          <a:xfrm>
            <a:off x="381000" y="3657601"/>
            <a:ext cx="8346453" cy="2708434"/>
          </a:xfrm>
          <a:prstGeom prst="rect">
            <a:avLst/>
          </a:prstGeom>
          <a:solidFill>
            <a:srgbClr val="009999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906850"/>
            <a:ext cx="7239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FFFF00"/>
                </a:solidFill>
              </a:rPr>
              <a:t>(1) </a:t>
            </a:r>
            <a:r>
              <a:rPr lang="en-US" sz="2000" b="1" dirty="0" err="1" smtClean="0">
                <a:solidFill>
                  <a:srgbClr val="FFFF00"/>
                </a:solidFill>
              </a:rPr>
              <a:t>Quyền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lực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nhà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nước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thống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nhất</a:t>
            </a:r>
            <a:r>
              <a:rPr lang="en-US" sz="2000" b="1" dirty="0">
                <a:solidFill>
                  <a:srgbClr val="FFFF00"/>
                </a:solidFill>
              </a:rPr>
              <a:t>, </a:t>
            </a:r>
            <a:r>
              <a:rPr lang="en-US" sz="2000" b="1" dirty="0" err="1">
                <a:solidFill>
                  <a:srgbClr val="FFFF00"/>
                </a:solidFill>
              </a:rPr>
              <a:t>có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sự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phân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công</a:t>
            </a:r>
            <a:r>
              <a:rPr lang="en-US" sz="2000" b="1" dirty="0">
                <a:solidFill>
                  <a:srgbClr val="FFFF00"/>
                </a:solidFill>
              </a:rPr>
              <a:t>, </a:t>
            </a:r>
            <a:r>
              <a:rPr lang="en-US" sz="2000" b="1" dirty="0" err="1">
                <a:solidFill>
                  <a:srgbClr val="FFFF00"/>
                </a:solidFill>
              </a:rPr>
              <a:t>phối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hợp</a:t>
            </a:r>
            <a:r>
              <a:rPr lang="en-US" sz="2000" b="1" dirty="0">
                <a:solidFill>
                  <a:srgbClr val="FFFF00"/>
                </a:solidFill>
              </a:rPr>
              <a:t>, </a:t>
            </a:r>
            <a:r>
              <a:rPr lang="en-US" sz="2000" b="1" dirty="0" err="1">
                <a:solidFill>
                  <a:srgbClr val="FFFF00"/>
                </a:solidFill>
              </a:rPr>
              <a:t>kiểm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soát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trong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thực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hiện</a:t>
            </a:r>
            <a:r>
              <a:rPr lang="en-US" sz="2000" b="1" dirty="0">
                <a:solidFill>
                  <a:srgbClr val="FFFF00"/>
                </a:solidFill>
              </a:rPr>
              <a:t> 3 </a:t>
            </a:r>
            <a:r>
              <a:rPr lang="en-US" sz="2000" b="1" dirty="0" err="1">
                <a:solidFill>
                  <a:srgbClr val="FFFF00"/>
                </a:solidFill>
              </a:rPr>
              <a:t>quyền</a:t>
            </a:r>
            <a:r>
              <a:rPr lang="en-US" sz="2000" b="1" dirty="0">
                <a:solidFill>
                  <a:srgbClr val="FFFF00"/>
                </a:solidFill>
              </a:rPr>
              <a:t>: </a:t>
            </a:r>
            <a:r>
              <a:rPr lang="en-US" sz="2000" b="1" dirty="0" err="1" smtClean="0">
                <a:solidFill>
                  <a:srgbClr val="FFFF00"/>
                </a:solidFill>
              </a:rPr>
              <a:t>Lập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pháp</a:t>
            </a:r>
            <a:r>
              <a:rPr lang="en-US" sz="2000" b="1" dirty="0">
                <a:solidFill>
                  <a:srgbClr val="FFFF00"/>
                </a:solidFill>
              </a:rPr>
              <a:t>, </a:t>
            </a:r>
            <a:r>
              <a:rPr lang="en-US" sz="2000" b="1" dirty="0" err="1">
                <a:solidFill>
                  <a:srgbClr val="FFFF00"/>
                </a:solidFill>
              </a:rPr>
              <a:t>H</a:t>
            </a:r>
            <a:r>
              <a:rPr lang="en-US" sz="2000" b="1" dirty="0" err="1" smtClean="0">
                <a:solidFill>
                  <a:srgbClr val="FFFF00"/>
                </a:solidFill>
              </a:rPr>
              <a:t>ành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pháp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và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</a:t>
            </a:r>
            <a:r>
              <a:rPr lang="en-US" sz="2000" b="1" dirty="0" err="1" smtClean="0">
                <a:solidFill>
                  <a:srgbClr val="FFFF00"/>
                </a:solidFill>
              </a:rPr>
              <a:t>ư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pháp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chemeClr val="bg1"/>
                </a:solidFill>
              </a:rPr>
              <a:t>(2) </a:t>
            </a:r>
            <a:r>
              <a:rPr lang="en-US" sz="2000" b="1" dirty="0" err="1">
                <a:solidFill>
                  <a:schemeClr val="bg1"/>
                </a:solidFill>
              </a:rPr>
              <a:t>Chức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năng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nhiệm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vụ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quyền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hạn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từng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bước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được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hoàn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thiện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cơ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bản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đáp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ứng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đặt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trong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sự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nghiệp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xây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dựng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bảo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vệ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Tổ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quốc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999" y="3692366"/>
            <a:ext cx="845820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 </a:t>
            </a:r>
            <a:r>
              <a:rPr lang="en-US" sz="2000" b="1" dirty="0">
                <a:solidFill>
                  <a:schemeClr val="bg1"/>
                </a:solidFill>
              </a:rPr>
              <a:t>(1) </a:t>
            </a:r>
            <a:r>
              <a:rPr lang="en-US" sz="2000" b="1" i="1" dirty="0" err="1">
                <a:solidFill>
                  <a:schemeClr val="bg1"/>
                </a:solidFill>
              </a:rPr>
              <a:t>Tổ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chức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bộ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máy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của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một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số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cơ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quan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còn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cồng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kềnh</a:t>
            </a:r>
            <a:r>
              <a:rPr lang="en-US" sz="2000" b="1" i="1" dirty="0">
                <a:solidFill>
                  <a:schemeClr val="bg1"/>
                </a:solidFill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</a:rPr>
              <a:t>nhiều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tầng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nấc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đầu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mối</a:t>
            </a:r>
            <a:r>
              <a:rPr lang="en-US" sz="2000" b="1" dirty="0">
                <a:solidFill>
                  <a:schemeClr val="bg1"/>
                </a:solidFill>
              </a:rPr>
              <a:t>; </a:t>
            </a:r>
            <a:r>
              <a:rPr lang="en-US" sz="2000" b="1" dirty="0" err="1">
                <a:solidFill>
                  <a:schemeClr val="bg1"/>
                </a:solidFill>
              </a:rPr>
              <a:t>chức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năng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nhiệm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vụ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còn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chồng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chéo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trùng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lắp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CCFF"/>
                </a:solidFill>
              </a:rPr>
              <a:t>Chi </a:t>
            </a:r>
            <a:r>
              <a:rPr lang="en-US" sz="2000" b="1" dirty="0" err="1" smtClean="0">
                <a:solidFill>
                  <a:srgbClr val="FFCCFF"/>
                </a:solidFill>
              </a:rPr>
              <a:t>thường</a:t>
            </a:r>
            <a:r>
              <a:rPr lang="en-US" sz="2000" b="1" dirty="0" smtClean="0">
                <a:solidFill>
                  <a:srgbClr val="FFCCFF"/>
                </a:solidFill>
              </a:rPr>
              <a:t> </a:t>
            </a:r>
            <a:r>
              <a:rPr lang="en-US" sz="2000" b="1" dirty="0" err="1" smtClean="0">
                <a:solidFill>
                  <a:srgbClr val="FFCCFF"/>
                </a:solidFill>
              </a:rPr>
              <a:t>xuyên</a:t>
            </a:r>
            <a:r>
              <a:rPr lang="en-US" sz="2000" b="1" dirty="0" smtClean="0">
                <a:solidFill>
                  <a:srgbClr val="FFCCFF"/>
                </a:solidFill>
              </a:rPr>
              <a:t> </a:t>
            </a:r>
            <a:r>
              <a:rPr lang="en-US" sz="2000" b="1" dirty="0" err="1" smtClean="0">
                <a:solidFill>
                  <a:srgbClr val="FFCCFF"/>
                </a:solidFill>
              </a:rPr>
              <a:t>cho</a:t>
            </a:r>
            <a:r>
              <a:rPr lang="en-US" sz="2000" b="1" dirty="0" smtClean="0">
                <a:solidFill>
                  <a:srgbClr val="FFCCFF"/>
                </a:solidFill>
              </a:rPr>
              <a:t> </a:t>
            </a:r>
            <a:r>
              <a:rPr lang="en-US" sz="2000" b="1" dirty="0" err="1" smtClean="0">
                <a:solidFill>
                  <a:srgbClr val="FFCCFF"/>
                </a:solidFill>
              </a:rPr>
              <a:t>bộ</a:t>
            </a:r>
            <a:r>
              <a:rPr lang="en-US" sz="2000" b="1" dirty="0" smtClean="0">
                <a:solidFill>
                  <a:srgbClr val="FFCCFF"/>
                </a:solidFill>
              </a:rPr>
              <a:t> </a:t>
            </a:r>
            <a:r>
              <a:rPr lang="en-US" sz="2000" b="1" dirty="0" err="1" smtClean="0">
                <a:solidFill>
                  <a:srgbClr val="FFCCFF"/>
                </a:solidFill>
              </a:rPr>
              <a:t>máy</a:t>
            </a:r>
            <a:r>
              <a:rPr lang="en-US" sz="2000" b="1" dirty="0" smtClean="0">
                <a:solidFill>
                  <a:srgbClr val="FFCCFF"/>
                </a:solidFill>
              </a:rPr>
              <a:t> </a:t>
            </a:r>
            <a:r>
              <a:rPr lang="en-US" sz="2000" b="1" dirty="0" err="1" smtClean="0">
                <a:solidFill>
                  <a:srgbClr val="FFCCFF"/>
                </a:solidFill>
              </a:rPr>
              <a:t>hệ</a:t>
            </a:r>
            <a:r>
              <a:rPr lang="en-US" sz="2000" b="1" dirty="0" smtClean="0">
                <a:solidFill>
                  <a:srgbClr val="FFCCFF"/>
                </a:solidFill>
              </a:rPr>
              <a:t> </a:t>
            </a:r>
            <a:r>
              <a:rPr lang="en-US" sz="2000" b="1" dirty="0" err="1" smtClean="0">
                <a:solidFill>
                  <a:srgbClr val="FFCCFF"/>
                </a:solidFill>
              </a:rPr>
              <a:t>thống</a:t>
            </a:r>
            <a:r>
              <a:rPr lang="en-US" sz="2000" b="1" dirty="0" smtClean="0">
                <a:solidFill>
                  <a:srgbClr val="FFCCFF"/>
                </a:solidFill>
              </a:rPr>
              <a:t> </a:t>
            </a:r>
            <a:r>
              <a:rPr lang="en-US" sz="2000" b="1" dirty="0" err="1" smtClean="0">
                <a:solidFill>
                  <a:srgbClr val="FFCCFF"/>
                </a:solidFill>
              </a:rPr>
              <a:t>C.trị</a:t>
            </a:r>
            <a:r>
              <a:rPr lang="en-US" sz="2000" b="1" dirty="0" smtClean="0">
                <a:solidFill>
                  <a:srgbClr val="FFCCFF"/>
                </a:solidFill>
              </a:rPr>
              <a:t> </a:t>
            </a:r>
            <a:r>
              <a:rPr lang="en-US" sz="2000" b="1" dirty="0" err="1" smtClean="0">
                <a:solidFill>
                  <a:srgbClr val="FFCCFF"/>
                </a:solidFill>
              </a:rPr>
              <a:t>rất</a:t>
            </a:r>
            <a:r>
              <a:rPr lang="en-US" sz="2000" b="1" dirty="0" smtClean="0">
                <a:solidFill>
                  <a:srgbClr val="FFCCFF"/>
                </a:solidFill>
              </a:rPr>
              <a:t> </a:t>
            </a:r>
            <a:r>
              <a:rPr lang="en-US" sz="2000" b="1" dirty="0" err="1" smtClean="0">
                <a:solidFill>
                  <a:srgbClr val="FFCCFF"/>
                </a:solidFill>
              </a:rPr>
              <a:t>lớn</a:t>
            </a:r>
            <a:r>
              <a:rPr lang="en-US" sz="2000" b="1" dirty="0" smtClean="0">
                <a:solidFill>
                  <a:srgbClr val="FFCCFF"/>
                </a:solidFill>
              </a:rPr>
              <a:t>. 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 err="1" smtClean="0">
                <a:solidFill>
                  <a:schemeClr val="bg1"/>
                </a:solidFill>
              </a:rPr>
              <a:t>từ</a:t>
            </a:r>
            <a:r>
              <a:rPr lang="en-US" sz="1600" dirty="0" smtClean="0">
                <a:solidFill>
                  <a:schemeClr val="bg1"/>
                </a:solidFill>
              </a:rPr>
              <a:t> 62,3% - 73,1%/</a:t>
            </a:r>
            <a:r>
              <a:rPr lang="en-US" sz="1600" dirty="0" err="1" smtClean="0">
                <a:solidFill>
                  <a:schemeClr val="bg1"/>
                </a:solidFill>
              </a:rPr>
              <a:t>năm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b="1" dirty="0" smtClean="0">
                <a:solidFill>
                  <a:srgbClr val="FFFF00"/>
                </a:solidFill>
              </a:rPr>
              <a:t>(2) </a:t>
            </a:r>
            <a:r>
              <a:rPr lang="en-US" sz="2000" b="1" dirty="0" err="1" smtClean="0">
                <a:solidFill>
                  <a:srgbClr val="FFFF00"/>
                </a:solidFill>
              </a:rPr>
              <a:t>Năng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lực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Q.lý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điều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hành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của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một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số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cơ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quan</a:t>
            </a:r>
            <a:r>
              <a:rPr lang="en-US" sz="2000" b="1" dirty="0" smtClean="0">
                <a:solidFill>
                  <a:srgbClr val="FFFF00"/>
                </a:solidFill>
              </a:rPr>
              <a:t> NN </a:t>
            </a:r>
            <a:r>
              <a:rPr lang="en-US" sz="2000" b="1" dirty="0" err="1" smtClean="0">
                <a:solidFill>
                  <a:srgbClr val="FFFF00"/>
                </a:solidFill>
              </a:rPr>
              <a:t>kém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hiệu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quả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b="1" i="1" dirty="0" smtClean="0">
                <a:solidFill>
                  <a:schemeClr val="bg1"/>
                </a:solidFill>
              </a:rPr>
              <a:t>(3) </a:t>
            </a:r>
            <a:r>
              <a:rPr lang="en-US" sz="2000" b="1" i="1" dirty="0" err="1" smtClean="0">
                <a:solidFill>
                  <a:schemeClr val="bg1"/>
                </a:solidFill>
              </a:rPr>
              <a:t>Phân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công</a:t>
            </a:r>
            <a:r>
              <a:rPr lang="en-US" sz="2000" b="1" i="1" dirty="0">
                <a:solidFill>
                  <a:schemeClr val="bg1"/>
                </a:solidFill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</a:rPr>
              <a:t>phân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cấp</a:t>
            </a:r>
            <a:r>
              <a:rPr lang="en-US" sz="2000" b="1" i="1" dirty="0">
                <a:solidFill>
                  <a:schemeClr val="bg1"/>
                </a:solidFill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</a:rPr>
              <a:t>phân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quyền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giữa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các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ngành</a:t>
            </a:r>
            <a:r>
              <a:rPr lang="en-US" sz="2000" b="1" i="1" dirty="0">
                <a:solidFill>
                  <a:schemeClr val="bg1"/>
                </a:solidFill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</a:rPr>
              <a:t>các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cấp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chưa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mạnh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mẽ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thiếu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hợp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lý</a:t>
            </a:r>
            <a:r>
              <a:rPr lang="en-US" sz="2000" b="1" dirty="0">
                <a:solidFill>
                  <a:schemeClr val="bg1"/>
                </a:solidFill>
              </a:rPr>
              <a:t>; </a:t>
            </a:r>
            <a:r>
              <a:rPr lang="en-US" sz="2000" b="1" i="1" dirty="0" err="1">
                <a:solidFill>
                  <a:schemeClr val="bg1"/>
                </a:solidFill>
              </a:rPr>
              <a:t>còn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tình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trạng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bao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biện</a:t>
            </a:r>
            <a:r>
              <a:rPr lang="en-US" sz="2000" b="1" i="1" dirty="0">
                <a:solidFill>
                  <a:schemeClr val="bg1"/>
                </a:solidFill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</a:rPr>
              <a:t>làm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thay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hoặc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bỏ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sót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nhiệm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vụ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154363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 err="1"/>
              <a:t>Hạn</a:t>
            </a:r>
            <a:r>
              <a:rPr lang="en-US" sz="2400" b="1" dirty="0"/>
              <a:t> </a:t>
            </a:r>
            <a:r>
              <a:rPr lang="en-US" sz="2400" b="1" dirty="0" err="1"/>
              <a:t>chế</a:t>
            </a:r>
            <a:r>
              <a:rPr lang="en-US" sz="2400" b="1" dirty="0" smtClean="0"/>
              <a:t>: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537325"/>
            <a:ext cx="2133600" cy="320675"/>
          </a:xfrm>
        </p:spPr>
        <p:txBody>
          <a:bodyPr/>
          <a:lstStyle/>
          <a:p>
            <a:fld id="{44B7B57E-3355-4544-93E9-79849700CCDB}" type="slidenum">
              <a:rPr lang="en-US" sz="1600" b="1" smtClean="0"/>
              <a:pPr/>
              <a:t>9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207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18l">
  <a:themeElements>
    <a:clrScheme name="sample 3">
      <a:dk1>
        <a:srgbClr val="1F5281"/>
      </a:dk1>
      <a:lt1>
        <a:srgbClr val="FFFFFF"/>
      </a:lt1>
      <a:dk2>
        <a:srgbClr val="000000"/>
      </a:dk2>
      <a:lt2>
        <a:srgbClr val="BACCCE"/>
      </a:lt2>
      <a:accent1>
        <a:srgbClr val="326652"/>
      </a:accent1>
      <a:accent2>
        <a:srgbClr val="BAAA12"/>
      </a:accent2>
      <a:accent3>
        <a:srgbClr val="FFFFFF"/>
      </a:accent3>
      <a:accent4>
        <a:srgbClr val="19456D"/>
      </a:accent4>
      <a:accent5>
        <a:srgbClr val="ADB8B3"/>
      </a:accent5>
      <a:accent6>
        <a:srgbClr val="A89A0F"/>
      </a:accent6>
      <a:hlink>
        <a:srgbClr val="1481B8"/>
      </a:hlink>
      <a:folHlink>
        <a:srgbClr val="99CE88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1966B3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BB8D6"/>
        </a:accent5>
        <a:accent6>
          <a:srgbClr val="8AB900"/>
        </a:accent6>
        <a:hlink>
          <a:srgbClr val="5AABCC"/>
        </a:hlink>
        <a:folHlink>
          <a:srgbClr val="648B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7416B"/>
        </a:dk1>
        <a:lt1>
          <a:srgbClr val="FFFFFF"/>
        </a:lt1>
        <a:dk2>
          <a:srgbClr val="000000"/>
        </a:dk2>
        <a:lt2>
          <a:srgbClr val="C1D1D3"/>
        </a:lt2>
        <a:accent1>
          <a:srgbClr val="584383"/>
        </a:accent1>
        <a:accent2>
          <a:srgbClr val="578C8D"/>
        </a:accent2>
        <a:accent3>
          <a:srgbClr val="FFFFFF"/>
        </a:accent3>
        <a:accent4>
          <a:srgbClr val="12365A"/>
        </a:accent4>
        <a:accent5>
          <a:srgbClr val="B4B0C1"/>
        </a:accent5>
        <a:accent6>
          <a:srgbClr val="4E7E7F"/>
        </a:accent6>
        <a:hlink>
          <a:srgbClr val="A478A6"/>
        </a:hlink>
        <a:folHlink>
          <a:srgbClr val="9396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5281"/>
        </a:dk1>
        <a:lt1>
          <a:srgbClr val="FFFFFF"/>
        </a:lt1>
        <a:dk2>
          <a:srgbClr val="000000"/>
        </a:dk2>
        <a:lt2>
          <a:srgbClr val="BACCCE"/>
        </a:lt2>
        <a:accent1>
          <a:srgbClr val="326652"/>
        </a:accent1>
        <a:accent2>
          <a:srgbClr val="BAAA12"/>
        </a:accent2>
        <a:accent3>
          <a:srgbClr val="FFFFFF"/>
        </a:accent3>
        <a:accent4>
          <a:srgbClr val="19456D"/>
        </a:accent4>
        <a:accent5>
          <a:srgbClr val="ADB8B3"/>
        </a:accent5>
        <a:accent6>
          <a:srgbClr val="A89A0F"/>
        </a:accent6>
        <a:hlink>
          <a:srgbClr val="1481B8"/>
        </a:hlink>
        <a:folHlink>
          <a:srgbClr val="99CE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cdb2004118l</Template>
  <TotalTime>8753</TotalTime>
  <Words>9085</Words>
  <Application>Microsoft Office PowerPoint</Application>
  <PresentationFormat>On-screen Show (4:3)</PresentationFormat>
  <Paragraphs>704</Paragraphs>
  <Slides>54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cdb2004118l</vt:lpstr>
      <vt:lpstr>Hội nghị lần thứ 6  Ban chấp hành  Trung ương Đảng khóa XII   </vt:lpstr>
      <vt:lpstr>PowerPoint Presentation</vt:lpstr>
      <vt:lpstr>Hội nghị TW6 khoá XII  họp từ ngày 04/10 đến ngày 11/10/2017,  tại Thủ đô Hà Nội. </vt:lpstr>
      <vt:lpstr>Nghị quyết số 18-NQ/TW Một số vấn đề về tiếp tục đổi mới, sắp xếp          tổ chức bộ máy của hệ thống chính trị tinh gọn,           hoạt động hiệu lực, hiệu quả” </vt:lpstr>
      <vt:lpstr>Sự cần thiết phải ban hành nghị quyết </vt:lpstr>
      <vt:lpstr>I- TÌNH HÌNH VÀ NGUYÊN NHÂN</vt:lpstr>
      <vt:lpstr>PowerPoint Presentation</vt:lpstr>
      <vt:lpstr>b. Hệ thống tổ chức của Nhà nước:</vt:lpstr>
      <vt:lpstr>Ưu điểm của Hệ thống tổ chức Nhà nước </vt:lpstr>
      <vt:lpstr>PowerPoint Presentation</vt:lpstr>
      <vt:lpstr>Cơ cấu tổ chức bộ máy một Bộ của Chính phủ</vt:lpstr>
      <vt:lpstr>c. Hệ thống tổ chức của MTTQ và đoàn thể CT-XH.</vt:lpstr>
      <vt:lpstr>II- QUAN ĐIỂM, MỤC TIÊU </vt:lpstr>
      <vt:lpstr>2- Mục tiêu</vt:lpstr>
      <vt:lpstr>b. Mục tiêu cụ thể: </vt:lpstr>
      <vt:lpstr>PowerPoint Presentation</vt:lpstr>
      <vt:lpstr>        III. Nhiệm vụ, giải pháp</vt:lpstr>
      <vt:lpstr>PowerPoint Presentation</vt:lpstr>
      <vt:lpstr>b. Đối với hệ thống tổ chức Nhà nước ở TW</vt:lpstr>
      <vt:lpstr>PowerPoint Presentation</vt:lpstr>
      <vt:lpstr>c. Đối với chính quyền địa phương </vt:lpstr>
      <vt:lpstr>d. Đối với MTTQ, các đoàn thể CT-XH            và hội quần chúng </vt:lpstr>
      <vt:lpstr>Nghị quyết số 19-NQ/TW</vt:lpstr>
      <vt:lpstr>I- TÌNH HÌNH VÀ NGUYÊN NHÂN</vt:lpstr>
      <vt:lpstr>b. Ưu điểm:</vt:lpstr>
      <vt:lpstr>b. Hạn chế: </vt:lpstr>
      <vt:lpstr>II- QUAN ĐIỂM CHỈ ĐẠO VÀ MỤC TIÊU </vt:lpstr>
      <vt:lpstr>2- Mục tiêu </vt:lpstr>
      <vt:lpstr>2.2- Mục tiêu cụ thể  </vt:lpstr>
      <vt:lpstr>PowerPoint Presentation</vt:lpstr>
      <vt:lpstr>III- NHIỆM VỤ, GIẢI PHÁP</vt:lpstr>
      <vt:lpstr>2- Sắp xếp, tổ chức lại các đơn vị SN công lập</vt:lpstr>
      <vt:lpstr>        2.3- Đối với lĩnh vực y tế</vt:lpstr>
      <vt:lpstr>PowerPoint Presentation</vt:lpstr>
      <vt:lpstr>3- Quản lý biên chế và nâng cao chất lượng nguồn nhân lực </vt:lpstr>
      <vt:lpstr>4- Đẩy mạnh cung ứng D.vụ SN công theo cơ chế thị trường, thúc đẩy XH hoá D.vụ SN công </vt:lpstr>
      <vt:lpstr>Nghị quyết số 20-NQ/TW</vt:lpstr>
      <vt:lpstr>I- TÌNH HÌNH VÀ NGUYÊN NHÂN</vt:lpstr>
      <vt:lpstr>Một số thành tựu của ngành y tế Việt Nam</vt:lpstr>
      <vt:lpstr>2. Hạn chế, yếu kém: </vt:lpstr>
      <vt:lpstr>II- QUAN ĐIỂM CHỈ ĐẠO VÀ MỤC TIÊU</vt:lpstr>
      <vt:lpstr>2- Mục tiêu</vt:lpstr>
      <vt:lpstr>b. Mục tiêu cụ thể</vt:lpstr>
      <vt:lpstr>PowerPoint Presentation</vt:lpstr>
      <vt:lpstr>III- NHIỆM VỤ VÀ GIẢI PHÁP CHỦ YẾU</vt:lpstr>
      <vt:lpstr>PowerPoint Presentation</vt:lpstr>
      <vt:lpstr> I- TÌNH HÌNH VÀ NGUYÊN NHÂN</vt:lpstr>
      <vt:lpstr>        2. Hạn chế: </vt:lpstr>
      <vt:lpstr>II- QUAN ĐIỂM CHỈ ĐẠO VÀ MỤC TIÊU </vt:lpstr>
      <vt:lpstr> 2- Mục tiêu </vt:lpstr>
      <vt:lpstr>III- NHIỆM VỤ VÀ GIẢI PHÁP CHỦ YẾU</vt:lpstr>
      <vt:lpstr>2- Đổi mới nội dung tuyên truyền, vận động  về công tác dân số</vt:lpstr>
      <vt:lpstr>3- Hoàn thiện cơ chế, chính sách, pháp luật về dân số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Hội nghị lần thứ 6  Ban chấp hành  Trung ương Đảng khóa XII   </dc:title>
  <dc:creator>AspireE1</dc:creator>
  <cp:lastModifiedBy>AspireE1</cp:lastModifiedBy>
  <cp:revision>470</cp:revision>
  <dcterms:created xsi:type="dcterms:W3CDTF">2017-11-19T05:21:56Z</dcterms:created>
  <dcterms:modified xsi:type="dcterms:W3CDTF">2018-07-23T23:24:56Z</dcterms:modified>
</cp:coreProperties>
</file>